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f7fde5d0009e72385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5.xml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5.pn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6.pn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1.png"/><Relationship Id="rId1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72926a018.fixed?pid=16e52eea4&amp;color=237,125,49&amp;vtp=1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小数乘法</a:t>
            </a:r>
            <a:endParaRPr lang="en-US" altLang="zh-CN" sz="4400" dirty="0"/>
          </a:p>
        </p:txBody>
      </p:sp>
      <p:sp>
        <p:nvSpPr>
          <p:cNvPr id="3" name="C_3_BD#72926a018.fixed?pid=16e52eea4&amp;color=0,0,0&amp;vtp=1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第5课时</a:t>
            </a:r>
            <a:r>
              <a:rPr lang="en-US" altLang="zh-CN" sz="14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积的近似数</a:t>
            </a:r>
            <a:endParaRPr lang="en-US" altLang="zh-CN" sz="1400" dirty="0"/>
          </a:p>
        </p:txBody>
      </p:sp>
      <p:sp>
        <p:nvSpPr>
          <p:cNvPr id="4" name="C_3#72926a018.fixed?pid=16e52eea4&amp;color=255,255,255&amp;vtp=1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29_1#c328d2204?vop=1&amp;pid=72926a018&amp;color=0,0,0&amp;vtp=1&amp;bt=1&amp;bbb=1"/>
          <p:cNvSpPr/>
          <p:nvPr/>
        </p:nvSpPr>
        <p:spPr>
          <a:xfrm>
            <a:off x="896112" y="896112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填一填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pic>
        <p:nvPicPr>
          <p:cNvPr id="3" name="QO_4_BD.29_1#c328d2204?vop=1&amp;pid=72926a018&amp;color=0,0,0&amp;tib=255,255,255&amp;iip=1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69264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BD.30_1#ec2a62bfc?sp=1&amp;vop=1&amp;pid=c328d2204&amp;color=0,0,0&amp;vtp=1&amp;bbb=1"/>
              <p:cNvSpPr/>
              <p:nvPr/>
            </p:nvSpPr>
            <p:spPr>
              <a:xfrm>
                <a:off x="896112" y="1610199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𝟏𝟑𝟕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𝟒𝟖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≈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)。（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得数保留一位小数）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B_5_BD.30_1#ec2a62bfc?sp=1&amp;vop=1&amp;pid=c328d220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10199"/>
                <a:ext cx="10533888" cy="723900"/>
              </a:xfrm>
              <a:prstGeom prst="rect">
                <a:avLst/>
              </a:prstGeom>
              <a:blipFill rotWithShape="1">
                <a:blip r:embed="rId2"/>
                <a:stretch>
                  <a:fillRect l="-1" t="-65" b="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B_5_BD.30_2#ec2a62bfc?vop=1&amp;pid=c328d2204&amp;color=0,0,0&amp;tib=255,255,255&amp;vip=19#19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71216" y="2387092"/>
            <a:ext cx="6592824" cy="2697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5_BD.30_3#ec2a62bfc?vop=1&amp;pid=c328d2204&amp;color=0,0,0&amp;vtp=1&amp;bbb=1"/>
              <p:cNvSpPr/>
              <p:nvPr/>
            </p:nvSpPr>
            <p:spPr>
              <a:xfrm>
                <a:off x="896112" y="5219192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spc="-10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spc="-10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r>
                      <a:rPr lang="en-US" altLang="zh-CN" sz="3200" b="1" i="0" spc="-10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pc="-1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向前一位</a:t>
                </a:r>
                <a:r>
                  <a:rPr lang="en-US" altLang="zh-CN" sz="3200" b="1" i="0" spc="-10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3200" b="1" i="0" spc="-10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)，</a:t>
                </a:r>
                <a:r>
                  <a:rPr lang="en-US" altLang="zh-CN" sz="3200" b="1" i="0" spc="-1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舍去</a:t>
                </a:r>
                <a:r>
                  <a:rPr lang="en-US" altLang="zh-CN" sz="3200" b="1" i="0" spc="-10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3200" b="1" i="0" spc="-10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spc="-1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:r>
                  <a:rPr lang="en-US" altLang="zh-CN" sz="3200" b="1" i="0" spc="-10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3200" b="1" i="0" spc="-10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)，</a:t>
                </a:r>
                <a:r>
                  <a:rPr lang="en-US" altLang="zh-CN" sz="3200" b="1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保留一位小数。</a:t>
                </a:r>
                <a:endParaRPr lang="en-US" altLang="zh-CN" sz="100" spc="-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6" name="QB_5_BD.30_3#ec2a62bfc?vop=1&amp;pid=c328d220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5219192"/>
                <a:ext cx="10533888" cy="723900"/>
              </a:xfrm>
              <a:prstGeom prst="rect">
                <a:avLst/>
              </a:prstGeom>
              <a:blipFill rotWithShape="1">
                <a:blip r:embed="rId4"/>
                <a:stretch>
                  <a:fillRect l="-1" t="-18" r="-3520" b="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5_AN.31_1#ec2a62bfc.bracket?vop=1&amp;pid=c328d2204&amp;color=0,0,0&amp;vpa=18&amp;vtp=1&amp;bbb=1"/>
              <p:cNvSpPr/>
              <p:nvPr/>
            </p:nvSpPr>
            <p:spPr>
              <a:xfrm>
                <a:off x="4838764" y="1781619"/>
                <a:ext cx="844042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5_AN.31_1#ec2a62bfc.bracket?vop=1&amp;pid=c328d2204&amp;color=0,0,0&amp;vpa=18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8764" y="1781619"/>
                <a:ext cx="844042" cy="508000"/>
              </a:xfrm>
              <a:prstGeom prst="rect">
                <a:avLst/>
              </a:prstGeom>
              <a:blipFill rotWithShape="1">
                <a:blip r:embed="rId5"/>
                <a:stretch>
                  <a:fillRect l="-8" t="-87" r="23" b="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5_WB.32_1#ec2a62bfc.white_block?vop=1&amp;pid=c328d2204&amp;color=0,0,0&amp;vpa=19&amp;vtp=1"/>
          <p:cNvSpPr/>
          <p:nvPr/>
        </p:nvSpPr>
        <p:spPr>
          <a:xfrm>
            <a:off x="7488936" y="3566668"/>
            <a:ext cx="905256" cy="484632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QB_5_AN.33_1#ec2a62bfc.bracket?vop=1&amp;pid=c328d2204&amp;color=0,0,0&amp;vpa=20&amp;vtp=1&amp;bbb=1"/>
          <p:cNvSpPr/>
          <p:nvPr/>
        </p:nvSpPr>
        <p:spPr>
          <a:xfrm>
            <a:off x="4014343" y="5219192"/>
            <a:ext cx="1073150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进一</a:t>
            </a:r>
            <a:endParaRPr lang="en-US" altLang="zh-CN" sz="3200" spc="-1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B_5_AN.34_1#ec2a62bfc.bracket?vop=1&amp;pid=c328d2204&amp;color=0,0,0&amp;vpa=21&amp;vtp=1&amp;bbb=1"/>
              <p:cNvSpPr/>
              <p:nvPr/>
            </p:nvSpPr>
            <p:spPr>
              <a:xfrm>
                <a:off x="6724206" y="5388927"/>
                <a:ext cx="449263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0" name="QB_5_AN.34_1#ec2a62bfc.bracket?vop=1&amp;pid=c328d2204&amp;color=0,0,0&amp;vpa=2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24206" y="5388927"/>
                <a:ext cx="449263" cy="508000"/>
              </a:xfrm>
              <a:prstGeom prst="rect">
                <a:avLst/>
              </a:prstGeom>
              <a:blipFill rotWithShape="1">
                <a:blip r:embed="rId6"/>
                <a:stretch>
                  <a:fillRect l="-43" t="-62" r="113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QB_5_AN.35_1#ec2a62bfc.bracket?vop=1&amp;pid=c328d2204&amp;color=0,0,0&amp;vpa=22&amp;vtp=1&amp;bbb=1"/>
              <p:cNvSpPr/>
              <p:nvPr/>
            </p:nvSpPr>
            <p:spPr>
              <a:xfrm>
                <a:off x="7978331" y="5388927"/>
                <a:ext cx="449263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1" name="QB_5_AN.35_1#ec2a62bfc.bracket?vop=1&amp;pid=c328d2204&amp;color=0,0,0&amp;vpa=2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78331" y="5388927"/>
                <a:ext cx="449263" cy="508000"/>
              </a:xfrm>
              <a:prstGeom prst="rect">
                <a:avLst/>
              </a:prstGeom>
              <a:blipFill rotWithShape="1">
                <a:blip r:embed="rId7"/>
                <a:stretch>
                  <a:fillRect l="-43" t="-62" r="113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5_BD.36_1#f62037531?vop=1&amp;pid=c328d2204&amp;color=0,0,0&amp;vtp=1&amp;bt=1&amp;bbb=1&amp;hb=1"/>
              <p:cNvSpPr/>
              <p:nvPr/>
            </p:nvSpPr>
            <p:spPr>
              <a:xfrm>
                <a:off x="896112" y="896112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𝟓𝟏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的积是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)，保留一位小数约是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保留两位小数约是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5_BD.36_1#f62037531?vop=1&amp;pid=c328d2204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5_AN.37_1#f62037531.bracket?vop=1&amp;pid=c328d2204&amp;color=0,0,0&amp;vpa=23&amp;vtp=1&amp;bbb=1"/>
              <p:cNvSpPr/>
              <p:nvPr/>
            </p:nvSpPr>
            <p:spPr>
              <a:xfrm>
                <a:off x="5317491" y="1080325"/>
                <a:ext cx="1329817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𝟓𝟐𝟐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5_AN.37_1#f62037531.bracket?vop=1&amp;pid=c328d2204&amp;color=0,0,0&amp;vpa=2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7491" y="1080325"/>
                <a:ext cx="1329817" cy="508000"/>
              </a:xfrm>
              <a:prstGeom prst="rect">
                <a:avLst/>
              </a:prstGeom>
              <a:blipFill rotWithShape="1">
                <a:blip r:embed="rId2"/>
                <a:stretch>
                  <a:fillRect t="-37" r="10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AN.38_1#f62037531.bracket?vop=1&amp;pid=c328d2204&amp;color=0,0,0&amp;vpa=24&amp;vtp=1&amp;bbb=1"/>
              <p:cNvSpPr/>
              <p:nvPr/>
            </p:nvSpPr>
            <p:spPr>
              <a:xfrm>
                <a:off x="1123124" y="1819211"/>
                <a:ext cx="844042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5_AN.38_1#f62037531.bracket?vop=1&amp;pid=c328d2204&amp;color=0,0,0&amp;vpa=2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3124" y="1819211"/>
                <a:ext cx="844042" cy="508000"/>
              </a:xfrm>
              <a:prstGeom prst="rect">
                <a:avLst/>
              </a:prstGeom>
              <a:blipFill rotWithShape="1">
                <a:blip r:embed="rId3"/>
                <a:stretch>
                  <a:fillRect l="-53" t="-112" r="68" b="1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AN.39_1#f62037531.bracket?vop=1&amp;pid=c328d2204&amp;color=0,0,0&amp;vpa=25&amp;vtp=1&amp;bbb=1"/>
              <p:cNvSpPr/>
              <p:nvPr/>
            </p:nvSpPr>
            <p:spPr>
              <a:xfrm>
                <a:off x="6076124" y="1819211"/>
                <a:ext cx="108693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5_AN.39_1#f62037531.bracket?vop=1&amp;pid=c328d2204&amp;color=0,0,0&amp;vpa=2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6124" y="1819211"/>
                <a:ext cx="1086930" cy="508000"/>
              </a:xfrm>
              <a:prstGeom prst="rect">
                <a:avLst/>
              </a:prstGeom>
              <a:blipFill rotWithShape="1">
                <a:blip r:embed="rId4"/>
                <a:stretch>
                  <a:fillRect l="-41" t="-112" r="23" b="1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40_1#b117454e8?vop=1&amp;pid=72926a018&amp;color=0,0,0&amp;vtp=1&amp;bt=1&amp;bbb=1"/>
          <p:cNvSpPr/>
          <p:nvPr/>
        </p:nvSpPr>
        <p:spPr>
          <a:xfrm>
            <a:off x="896112" y="896112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列竖式计算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O_4_BD.40_1#b117454e8?vop=1&amp;pid=72926a018&amp;color=0,0,0&amp;tib=255,255,255&amp;iip=2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69264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BD.41_1#7cd397460?sp=1&amp;vop=1&amp;pid=b117454e8&amp;color=0,0,0&amp;vtp=1&amp;bbb=1"/>
              <p:cNvSpPr/>
              <p:nvPr/>
            </p:nvSpPr>
            <p:spPr>
              <a:xfrm>
                <a:off x="896112" y="1610199"/>
                <a:ext cx="10533888" cy="294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保留一位小数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800"/>
                  </a:lnSpc>
                  <a:tabLst>
                    <a:tab pos="539369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≈</m:t>
                    </m:r>
                  </m:oMath>
                </a14:m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≈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100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5800"/>
                  </a:lnSpc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（2）保留两位小数。</a:t>
                </a:r>
                <a:endParaRPr lang="en-US" altLang="zh-CN" sz="320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5800"/>
                  </a:lnSpc>
                  <a:tabLst>
                    <a:tab pos="539369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𝟒𝟎𝟒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≈</m:t>
                    </m:r>
                  </m:oMath>
                </a14:m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𝟑𝟔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≈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B_5_BD.41_1#7cd397460?sp=1&amp;vop=1&amp;pid=b117454e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10199"/>
                <a:ext cx="10533888" cy="2946400"/>
              </a:xfrm>
              <a:prstGeom prst="rect">
                <a:avLst/>
              </a:prstGeom>
              <a:blipFill rotWithShape="1">
                <a:blip r:embed="rId2"/>
                <a:stretch>
                  <a:fillRect l="-1" t="-16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5_AN.42_1#7cd397460.bracket?vop=1&amp;pid=b117454e8&amp;color=0,0,0&amp;vpa=26&amp;vtp=1&amp;bbb=1"/>
          <p:cNvSpPr/>
          <p:nvPr/>
        </p:nvSpPr>
        <p:spPr>
          <a:xfrm>
            <a:off x="3365055" y="2351879"/>
            <a:ext cx="1006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16.6</a:t>
            </a:r>
            <a:endParaRPr lang="en-US" altLang="zh-CN" sz="3200" dirty="0"/>
          </a:p>
        </p:txBody>
      </p:sp>
      <p:sp>
        <p:nvSpPr>
          <p:cNvPr id="7" name="QB_5_AN.43_1#7cd397460.bracket?vop=1&amp;pid=b117454e8&amp;color=0,0,0&amp;vpa=27&amp;vtp=1&amp;bbb=1"/>
          <p:cNvSpPr/>
          <p:nvPr/>
        </p:nvSpPr>
        <p:spPr>
          <a:xfrm>
            <a:off x="9001633" y="2351879"/>
            <a:ext cx="8032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2.1</a:t>
            </a:r>
            <a:endParaRPr lang="en-US" altLang="zh-CN" sz="3200" dirty="0"/>
          </a:p>
        </p:txBody>
      </p:sp>
      <p:sp>
        <p:nvSpPr>
          <p:cNvPr id="10" name="QB_5_AN.45_1#7cd397460.bracket?vop=1&amp;pid=b117454e8&amp;color=0,0,0&amp;vpa=28&amp;vtp=1&amp;bbb=1"/>
          <p:cNvSpPr/>
          <p:nvPr/>
        </p:nvSpPr>
        <p:spPr>
          <a:xfrm>
            <a:off x="3850830" y="3825079"/>
            <a:ext cx="1006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1.82</a:t>
            </a:r>
            <a:endParaRPr lang="en-US" altLang="zh-CN" sz="3200" dirty="0"/>
          </a:p>
        </p:txBody>
      </p:sp>
      <p:sp>
        <p:nvSpPr>
          <p:cNvPr id="11" name="QB_5_AN.46_1#7cd397460.bracket?vop=1&amp;pid=b117454e8&amp;color=0,0,0&amp;vpa=29&amp;vtp=1&amp;bbb=1"/>
          <p:cNvSpPr/>
          <p:nvPr/>
        </p:nvSpPr>
        <p:spPr>
          <a:xfrm>
            <a:off x="9014333" y="3825079"/>
            <a:ext cx="1187260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11.70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  <p:bldP spid="10" grpId="0" animBg="1" build="p"/>
      <p:bldP spid="11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47_1#1a001e24b?vop=1&amp;pid=72926a018&amp;color=0,0,0&amp;vtp=1&amp;bt=1&amp;bbb=1"/>
          <p:cNvSpPr/>
          <p:nvPr/>
        </p:nvSpPr>
        <p:spPr>
          <a:xfrm>
            <a:off x="896112" y="896113"/>
            <a:ext cx="10533888" cy="711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选择题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O_4_BD.47_1#1a001e24b?vop=1&amp;pid=72926a018&amp;color=0,0,0&amp;tib=255,255,255&amp;iip=3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54660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5_BD.48_1#2987082dd?vop=1&amp;pid=1a001e24b&amp;color=0,0,0&amp;vtp=1&amp;bbb=1&amp;hb=1"/>
              <p:cNvSpPr/>
              <p:nvPr/>
            </p:nvSpPr>
            <p:spPr>
              <a:xfrm>
                <a:off x="896112" y="1602579"/>
                <a:ext cx="10533888" cy="1447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（1）计算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的结果时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如果要求得数保留两位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小数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那么需要根据其结果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上的数进行取舍。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C_5_BD.48_1#2987082dd?vop=1&amp;pid=1a001e24b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02579"/>
                <a:ext cx="10533888" cy="1447800"/>
              </a:xfrm>
              <a:prstGeom prst="rect">
                <a:avLst/>
              </a:prstGeom>
              <a:blipFill rotWithShape="1">
                <a:blip r:embed="rId2"/>
                <a:stretch>
                  <a:fillRect l="-1" t="-33" r="-205" b="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5_AN.49_1#2987082dd.bracket?vop=1&amp;pid=1a001e24b&amp;color=0,0,0&amp;vpa=30&amp;vtp=1"/>
          <p:cNvSpPr/>
          <p:nvPr/>
        </p:nvSpPr>
        <p:spPr>
          <a:xfrm>
            <a:off x="6101524" y="2333464"/>
            <a:ext cx="588963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C</a:t>
            </a:r>
            <a:endParaRPr lang="en-US" altLang="zh-CN" sz="3200" dirty="0"/>
          </a:p>
        </p:txBody>
      </p:sp>
      <p:sp>
        <p:nvSpPr>
          <p:cNvPr id="6" name="QC_5_BD.48_2#2987082dd.choices?vop=1&amp;pid=1a001e24b&amp;color=0,0,0&amp;vtp=1&amp;bbb=1"/>
          <p:cNvSpPr/>
          <p:nvPr/>
        </p:nvSpPr>
        <p:spPr>
          <a:xfrm>
            <a:off x="896112" y="3101179"/>
            <a:ext cx="10533888" cy="711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56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700020" algn="l"/>
                <a:tab pos="5361940" algn="l"/>
                <a:tab pos="8049260" algn="l"/>
              </a:tabLst>
              <a:defRPr/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十分位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百分位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千分位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万分位</a:t>
            </a:r>
            <a:endParaRPr lang="en-US" altLang="zh-CN" sz="3200" dirty="0"/>
          </a:p>
        </p:txBody>
      </p:sp>
      <p:sp>
        <p:nvSpPr>
          <p:cNvPr id="7" name="QC_5_BD.50_1#cd7d88b58?vop=1&amp;pid=1a001e24b&amp;color=0,0,0&amp;vtp=1&amp;bbb=1&amp;hb=1"/>
          <p:cNvSpPr/>
          <p:nvPr/>
        </p:nvSpPr>
        <p:spPr>
          <a:xfrm>
            <a:off x="896112" y="3804505"/>
            <a:ext cx="10533888" cy="1447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（2）超市里的大米每千克4.89元，妈妈买1.6千克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要花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元。</a:t>
            </a:r>
            <a:endParaRPr lang="en-US" altLang="zh-CN" sz="3200" dirty="0"/>
          </a:p>
        </p:txBody>
      </p:sp>
      <p:sp>
        <p:nvSpPr>
          <p:cNvPr id="8" name="QC_5_AN.51_1#cd7d88b58.bracket?vop=1&amp;pid=1a001e24b&amp;color=0,0,0&amp;vpa=31&amp;vtp=1"/>
          <p:cNvSpPr/>
          <p:nvPr/>
        </p:nvSpPr>
        <p:spPr>
          <a:xfrm>
            <a:off x="1218374" y="4535390"/>
            <a:ext cx="56673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B</a:t>
            </a:r>
            <a:endParaRPr lang="en-US" altLang="zh-CN" sz="3200" dirty="0"/>
          </a:p>
        </p:txBody>
      </p:sp>
      <p:sp>
        <p:nvSpPr>
          <p:cNvPr id="9" name="QC_5_BD.50_2#cd7d88b58.choices?vop=1&amp;pid=1a001e24b&amp;color=0,0,0&amp;vtp=1&amp;bbb=1"/>
          <p:cNvSpPr/>
          <p:nvPr/>
        </p:nvSpPr>
        <p:spPr>
          <a:xfrm>
            <a:off x="896112" y="5303105"/>
            <a:ext cx="10533888" cy="711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56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801620" algn="l"/>
                <a:tab pos="5565140" algn="l"/>
                <a:tab pos="8455660" algn="l"/>
              </a:tabLst>
              <a:defRPr/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7.83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7.82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7824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8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52_1#4b7b6deb2?vop=1&amp;pid=72926a018&amp;color=0,0,0&amp;vtp=1&amp;bt=1&amp;bbb=1&amp;hb=1"/>
              <p:cNvSpPr/>
              <p:nvPr/>
            </p:nvSpPr>
            <p:spPr>
              <a:xfrm>
                <a:off x="896112" y="896112"/>
                <a:ext cx="10533888" cy="3683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数学中的黄金分割比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（约为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𝟔𝟏𝟖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应用广泛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一些音乐家喜欢在创作乐曲时将节奏的转折点安排在全曲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的黄金分割点处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。按照这种做法如果是99节的乐曲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就是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𝟔𝟏𝟖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≈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（节），那么转折点应设在61节处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如果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60节的乐曲，转折点应设在多少节处？（结果保留整数）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BD.52_1#4b7b6deb2?vop=1&amp;pid=72926a018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3683000"/>
              </a:xfrm>
              <a:prstGeom prst="rect">
                <a:avLst/>
              </a:prstGeom>
              <a:blipFill rotWithShape="1">
                <a:blip r:embed="rId1"/>
                <a:stretch>
                  <a:fillRect l="-1" t="-3" r="-2429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52_1#4b7b6deb2?vop=1&amp;pid=72926a018&amp;color=0,0,0&amp;tib=255,255,255&amp;iip=4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2688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AN.53_1#4b7b6deb2?vop=1&amp;pid=72926a018&amp;color=0,0,0&amp;vtp=1&amp;bbb=1"/>
              <p:cNvSpPr/>
              <p:nvPr/>
            </p:nvSpPr>
            <p:spPr>
              <a:xfrm>
                <a:off x="896112" y="4620353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𝟔𝟏𝟖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≈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（节）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：转折点应设在37节处。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4_AN.53_1#4b7b6deb2?vop=1&amp;pid=72926a01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620353"/>
                <a:ext cx="10533888" cy="1473200"/>
              </a:xfrm>
              <a:prstGeom prst="rect">
                <a:avLst/>
              </a:prstGeom>
              <a:blipFill rotWithShape="1">
                <a:blip r:embed="rId3"/>
                <a:stretch>
                  <a:fillRect l="-1" t="-6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54_1#bf09d3c3e?vop=1&amp;pid=72926a018&amp;color=0,0,0&amp;vtp=1&amp;bt=1&amp;bbb=1&amp;hb=1"/>
          <p:cNvSpPr/>
          <p:nvPr/>
        </p:nvSpPr>
        <p:spPr>
          <a:xfrm>
            <a:off x="896112" y="896112"/>
            <a:ext cx="10533888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下面是妈妈买蔬菜的价签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单价和质量都显示不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全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，总价是四舍五入保留一位小数后得到的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你知道总价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四舍五入前是多少吗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？说说理由。</a:t>
            </a:r>
            <a:endParaRPr lang="en-US" altLang="zh-CN" sz="3200" dirty="0"/>
          </a:p>
        </p:txBody>
      </p:sp>
      <p:pic>
        <p:nvPicPr>
          <p:cNvPr id="3" name="QO_4_BD.54_1#bf09d3c3e?vop=1&amp;pid=72926a018&amp;color=0,0,0&amp;tib=255,255,255&amp;iip=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876618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6" name="QO_4_BD.54_2#bf09d3c3e?colgroup=25&amp;vop=1&amp;pid=72926a018&amp;color=0,0,0&amp;vtp=1&amp;bbb=1"/>
              <p:cNvGraphicFramePr>
                <a:graphicFrameLocks noGrp="1"/>
              </p:cNvGraphicFramePr>
              <p:nvPr/>
            </p:nvGraphicFramePr>
            <p:xfrm>
              <a:off x="896112" y="2946400"/>
              <a:ext cx="4210685" cy="3248660"/>
            </p:xfrm>
            <a:graphic>
              <a:graphicData uri="http://schemas.openxmlformats.org/drawingml/2006/table">
                <a:tbl>
                  <a:tblPr/>
                  <a:tblGrid>
                    <a:gridCol w="4210685"/>
                  </a:tblGrid>
                  <a:tr h="3248406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51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无污染蔬菜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51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包装日期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2025.02.01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51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单价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☐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.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𝟖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元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51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质量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☐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.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𝟔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千克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总价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20.3元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6" name="QO_4_BD.54_2#bf09d3c3e?colgroup=25&amp;vop=1&amp;pid=72926a018&amp;color=0,0,0&amp;vtp=1&amp;bbb=1"/>
              <p:cNvGraphicFramePr>
                <a:graphicFrameLocks noGrp="1"/>
              </p:cNvGraphicFramePr>
              <p:nvPr/>
            </p:nvGraphicFramePr>
            <p:xfrm>
              <a:off x="896112" y="2946400"/>
              <a:ext cx="4210685" cy="3248660"/>
            </p:xfrm>
            <a:graphic>
              <a:graphicData uri="http://schemas.openxmlformats.org/drawingml/2006/table">
                <a:tbl>
                  <a:tblPr/>
                  <a:tblGrid>
                    <a:gridCol w="4210685"/>
                  </a:tblGrid>
                  <a:tr h="324866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AN.55_1#bf09d3c3e?vop=1&amp;pid=72926a018&amp;color=0,0,0&amp;vtp=1&amp;bt=1&amp;bbb=1&amp;hb=1"/>
              <p:cNvSpPr/>
              <p:nvPr/>
            </p:nvSpPr>
            <p:spPr>
              <a:xfrm>
                <a:off x="896112" y="900000"/>
                <a:ext cx="10533888" cy="294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总价四舍五入前是20.28元。因为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的实际结果应</a:t>
                </a:r>
                <a:endParaRPr lang="en-US" altLang="zh-CN" sz="3200" b="1" i="0" smtClean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是一个两位小数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，积最后一位上是8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所以</a:t>
                </a:r>
                <a:endParaRPr lang="en-US" altLang="zh-CN" sz="3200" b="1" i="0" smtClean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的积的百分位上是8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保留一位小数应向十分位</a:t>
                </a:r>
                <a:endParaRPr lang="en-US" altLang="zh-CN" sz="3200" b="1" i="0" smtClean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进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1，结果是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，所以四舍五入前是20.28。（合理即可）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AN.55_1#bf09d3c3e?vop=1&amp;pid=72926a018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946400"/>
              </a:xfrm>
              <a:prstGeom prst="rect">
                <a:avLst/>
              </a:prstGeom>
              <a:blipFill rotWithShape="1">
                <a:blip r:embed="rId1"/>
                <a:stretch>
                  <a:fillRect l="-1" t="-7" r="-1272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1047</Words>
  <Application>WPS 演示</Application>
  <PresentationFormat>宽屏</PresentationFormat>
  <Paragraphs>84</Paragraphs>
  <Slides>10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微软雅黑</vt:lpstr>
      <vt:lpstr>Times New Roman</vt:lpstr>
      <vt:lpstr>Times New Roman</vt:lpstr>
      <vt:lpstr>宋体</vt:lpstr>
      <vt:lpstr>楷体</vt:lpstr>
      <vt:lpstr>Cambria Math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3</cp:revision>
  <dcterms:created xsi:type="dcterms:W3CDTF">2025-06-23T03:16:00Z</dcterms:created>
  <dcterms:modified xsi:type="dcterms:W3CDTF">2025-06-26T02:43:54Z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E880CFC31D8C425BA8E9607C7D1CFB69_12</vt:lpwstr>
  </property>
  <property fmtid="{D5CDD505-2E9C-101B-9397-08002B2CF9AE}" pid="3" name="KSOProductBuildVer">
    <vt:lpwstr>2052-12.1.0.21541</vt:lpwstr>
  </property>
</Properties>
</file>