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7fde5d0009e7238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5_1#fa6b8d6d2?vop=1&amp;pid=69c9d17cc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3.528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除以一个数的商是一个两位小数，商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五入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”保留一位小数是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，除数最大是多少？最小是多少？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5_1#fa6b8d6d2?vop=1&amp;pid=69c9d17c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91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5_1#fa6b8d6d2?vop=1&amp;pid=69c9d17cc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6_1#fa6b8d6d2?vop=1&amp;pid=69c9d17cc&amp;color=0,0,0&amp;vtp=1&amp;bbb=1"/>
              <p:cNvSpPr/>
              <p:nvPr/>
            </p:nvSpPr>
            <p:spPr>
              <a:xfrm>
                <a:off x="896112" y="2423253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商的最大值是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，商的最小值是0.75。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：除数最大是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，最小是4.2。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66_1#fa6b8d6d2?vop=1&amp;pid=69c9d17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28956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9c9d17cc.fixed?pid=0c6227221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3_BD#69c9d17cc.fixed?sp=1&amp;pid=0c6227221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商的近似数</a:t>
            </a:r>
            <a:endParaRPr lang="en-US" altLang="zh-CN" sz="1400" dirty="0"/>
          </a:p>
        </p:txBody>
      </p:sp>
      <p:sp>
        <p:nvSpPr>
          <p:cNvPr id="4" name="C_3#69c9d17cc.fixed?pid=0c6227221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4_1#8341688c5?vop=1&amp;pid=69c9d17cc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34_1#8341688c5?vop=1&amp;pid=69c9d17cc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35_1#4452be189?vop=1&amp;pid=8341688c5&amp;color=0,0,0&amp;vtp=1&amp;bbb=1&amp;hb=1"/>
              <p:cNvSpPr/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的得数保留一位小数，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要计算到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保留一位小数约是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的商保留两位小数约是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)，保留三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位小数约是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35_1#4452be189?vop=1&amp;pid=8341688c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36_1#4452be189.bracket?vop=1&amp;pid=8341688c5&amp;color=0,0,0&amp;vpa=15&amp;vtp=1&amp;bbb=1"/>
          <p:cNvSpPr/>
          <p:nvPr/>
        </p:nvSpPr>
        <p:spPr>
          <a:xfrm>
            <a:off x="9786303" y="1615279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百分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7_1#4452be189.bracket?vop=1&amp;pid=8341688c5&amp;color=0,0,0&amp;vpa=16&amp;vtp=1&amp;bbb=1"/>
              <p:cNvSpPr/>
              <p:nvPr/>
            </p:nvSpPr>
            <p:spPr>
              <a:xfrm>
                <a:off x="5202999" y="2532443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7_1#4452be189.bracket?vop=1&amp;pid=8341688c5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999" y="2532443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3" t="-12" r="6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39_1#4452be189.bracket?vop=1&amp;pid=8341688c5&amp;color=0,0,0&amp;vpa=17&amp;vtp=1&amp;bbb=1"/>
              <p:cNvSpPr/>
              <p:nvPr/>
            </p:nvSpPr>
            <p:spPr>
              <a:xfrm>
                <a:off x="8211503" y="3257613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39_1#4452be189.bracket?vop=1&amp;pid=8341688c5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1503" y="3257613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29" t="-12" r="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40_1#4452be189.bracket?vop=1&amp;pid=8341688c5&amp;color=0,0,0&amp;vpa=18&amp;vtp=1&amp;bbb=1"/>
              <p:cNvSpPr/>
              <p:nvPr/>
            </p:nvSpPr>
            <p:spPr>
              <a:xfrm>
                <a:off x="3124963" y="4003357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40_1#4452be189.bracket?vop=1&amp;pid=8341688c5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963" y="4003357"/>
                <a:ext cx="1329817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10" t="-62" r="1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1_1#cb3adc060?vop=1&amp;pid=8341688c5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（3）某日李阿姨到银行用港元兑换人民币，当时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港元可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兑换人民币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0.82元，李阿姨的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413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港元可兑换人民币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元；265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元人民币可以兑换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)港元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得数保留两位小数）。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42_1#cb3adc060.bracket?vop=1&amp;pid=8341688c5&amp;color=0,0,0&amp;vpa=19&amp;vtp=1&amp;bbb=1"/>
              <p:cNvSpPr/>
              <p:nvPr/>
            </p:nvSpPr>
            <p:spPr>
              <a:xfrm>
                <a:off x="1072324" y="2541411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42_1#cb3adc060.bracket?vop=1&amp;pid=8341688c5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324" y="2541411"/>
                <a:ext cx="1572705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28" t="-28" r="1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43_1#cb3adc060.bracket?vop=1&amp;pid=8341688c5&amp;color=0,0,0&amp;vpa=20&amp;vtp=1&amp;bbb=1"/>
              <p:cNvSpPr/>
              <p:nvPr/>
            </p:nvSpPr>
            <p:spPr>
              <a:xfrm>
                <a:off x="7669974" y="2541411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43_1#cb3adc060.bracket?vop=1&amp;pid=8341688c5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9974" y="2541411"/>
                <a:ext cx="1572705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8" t="-28" r="1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4_1#da19fdb96?sp=1&amp;vop=1&amp;pid=8341688c5&amp;color=0,0,0&amp;mp=1&amp;vtp=1&amp;bt=1&amp;bbb=1"/>
          <p:cNvSpPr/>
          <p:nvPr/>
        </p:nvSpPr>
        <p:spPr>
          <a:xfrm>
            <a:off x="896112" y="900000"/>
            <a:ext cx="106378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（4）我会求商并写出商的近似数。（教材P36第3题变式）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5_BD.44_2#da19fdb96?colgroup=5,6,6,6&amp;vop=1&amp;pid=8341688c5&amp;color=0,0,0&amp;mp=1&amp;vtp=1&amp;bbb=1&amp;h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497312" cy="3365500"/>
            </p:xfrm>
            <a:graphic>
              <a:graphicData uri="http://schemas.openxmlformats.org/drawingml/2006/table">
                <a:tbl>
                  <a:tblPr/>
                  <a:tblGrid>
                    <a:gridCol w="2240280"/>
                    <a:gridCol w="2752344"/>
                    <a:gridCol w="2752344"/>
                    <a:gridCol w="2752344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保留一位小数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保留两位小数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保留三位小数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828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𝟏𝟕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828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𝟗𝟕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02258">
                    <a:tc>
                      <a:txBody>
                        <a:bodyPr/>
                        <a:lstStyle/>
                        <a:p>
                          <a:pPr marL="0" lvl="0" indent="0" algn="ctr" latinLnBrk="1" hangingPunct="0">
                            <a:lnSpc>
                              <a:spcPts val="4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𝟓𝟔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5_BD.44_2#da19fdb96?colgroup=5,6,6,6&amp;vop=1&amp;pid=8341688c5&amp;color=0,0,0&amp;mp=1&amp;vtp=1&amp;bbb=1&amp;hb=1"/>
              <p:cNvGraphicFramePr>
                <a:graphicFrameLocks noGrp="1"/>
              </p:cNvGraphicFramePr>
              <p:nvPr/>
            </p:nvGraphicFramePr>
            <p:xfrm>
              <a:off x="896112" y="1669874"/>
              <a:ext cx="10497312" cy="3365500"/>
            </p:xfrm>
            <a:graphic>
              <a:graphicData uri="http://schemas.openxmlformats.org/drawingml/2006/table">
                <a:tbl>
                  <a:tblPr/>
                  <a:tblGrid>
                    <a:gridCol w="2240280"/>
                    <a:gridCol w="2752344"/>
                    <a:gridCol w="2752344"/>
                    <a:gridCol w="2752344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保留一位小数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保留两位小数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保留三位小数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832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826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023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(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    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5_AN.45_1#da19fdb96.bracket?vop=1&amp;pid=8341688c5&amp;color=0,0,0&amp;mp=1&amp;vpa=21&amp;vtp=1&amp;bbb=1"/>
          <p:cNvSpPr/>
          <p:nvPr/>
        </p:nvSpPr>
        <p:spPr>
          <a:xfrm>
            <a:off x="4074414" y="2421333"/>
            <a:ext cx="803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1.3</a:t>
            </a:r>
            <a:endParaRPr lang="en-US" altLang="zh-CN" sz="3200" dirty="0"/>
          </a:p>
        </p:txBody>
      </p:sp>
      <p:sp>
        <p:nvSpPr>
          <p:cNvPr id="5" name="QB_5_AN.46_1#da19fdb96.bracket?vop=1&amp;pid=8341688c5&amp;color=0,0,0&amp;mp=1&amp;vpa=22&amp;vtp=1&amp;bbb=1"/>
          <p:cNvSpPr/>
          <p:nvPr/>
        </p:nvSpPr>
        <p:spPr>
          <a:xfrm>
            <a:off x="6724363" y="2421333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1.29</a:t>
            </a:r>
            <a:endParaRPr lang="en-US" altLang="zh-CN" sz="3200" dirty="0"/>
          </a:p>
        </p:txBody>
      </p:sp>
      <p:sp>
        <p:nvSpPr>
          <p:cNvPr id="6" name="QB_5_AN.47_1#da19fdb96.bracket?vop=1&amp;pid=8341688c5&amp;color=0,0,0&amp;mp=1&amp;vpa=23&amp;vtp=1&amp;bbb=1"/>
          <p:cNvSpPr/>
          <p:nvPr/>
        </p:nvSpPr>
        <p:spPr>
          <a:xfrm>
            <a:off x="9374315" y="2421333"/>
            <a:ext cx="1209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1.294</a:t>
            </a:r>
            <a:endParaRPr lang="en-US" altLang="zh-CN" sz="3200" dirty="0"/>
          </a:p>
        </p:txBody>
      </p:sp>
      <p:sp>
        <p:nvSpPr>
          <p:cNvPr id="7" name="QB_5_AN.48_1#da19fdb96.bracket?vop=1&amp;pid=8341688c5&amp;color=0,0,0&amp;mp=1&amp;vpa=24&amp;vtp=1&amp;bbb=1"/>
          <p:cNvSpPr/>
          <p:nvPr/>
        </p:nvSpPr>
        <p:spPr>
          <a:xfrm>
            <a:off x="4074414" y="3104212"/>
            <a:ext cx="803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0.8</a:t>
            </a:r>
            <a:endParaRPr lang="en-US" altLang="zh-CN" sz="3200" dirty="0"/>
          </a:p>
        </p:txBody>
      </p:sp>
      <p:sp>
        <p:nvSpPr>
          <p:cNvPr id="8" name="QB_5_AN.49_1#da19fdb96.bracket?vop=1&amp;pid=8341688c5&amp;color=0,0,0&amp;mp=1&amp;vpa=25&amp;vtp=1&amp;bbb=1"/>
          <p:cNvSpPr/>
          <p:nvPr/>
        </p:nvSpPr>
        <p:spPr>
          <a:xfrm>
            <a:off x="6724363" y="3104212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0.76</a:t>
            </a:r>
            <a:endParaRPr lang="en-US" altLang="zh-CN" sz="3200" dirty="0"/>
          </a:p>
        </p:txBody>
      </p:sp>
      <p:sp>
        <p:nvSpPr>
          <p:cNvPr id="9" name="QB_5_AN.50_1#da19fdb96.bracket?vop=1&amp;pid=8341688c5&amp;color=0,0,0&amp;mp=1&amp;vpa=26&amp;vtp=1&amp;bbb=1"/>
          <p:cNvSpPr/>
          <p:nvPr/>
        </p:nvSpPr>
        <p:spPr>
          <a:xfrm>
            <a:off x="9374315" y="3104212"/>
            <a:ext cx="1209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0.762</a:t>
            </a:r>
            <a:endParaRPr lang="en-US" altLang="zh-CN" sz="3200" dirty="0"/>
          </a:p>
        </p:txBody>
      </p:sp>
      <p:sp>
        <p:nvSpPr>
          <p:cNvPr id="10" name="QB_5_AN.51_1#da19fdb96.bracket?vop=1&amp;pid=8341688c5&amp;color=0,0,0&amp;mp=1&amp;vpa=27&amp;vtp=1&amp;bbb=1"/>
          <p:cNvSpPr/>
          <p:nvPr/>
        </p:nvSpPr>
        <p:spPr>
          <a:xfrm>
            <a:off x="4074414" y="4096781"/>
            <a:ext cx="8032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4.0</a:t>
            </a:r>
            <a:endParaRPr lang="en-US" altLang="zh-CN" sz="3200" dirty="0"/>
          </a:p>
        </p:txBody>
      </p:sp>
      <p:sp>
        <p:nvSpPr>
          <p:cNvPr id="11" name="QB_5_AN.52_1#da19fdb96.bracket?vop=1&amp;pid=8341688c5&amp;color=0,0,0&amp;mp=1&amp;vpa=28&amp;vtp=1&amp;bbb=1"/>
          <p:cNvSpPr/>
          <p:nvPr/>
        </p:nvSpPr>
        <p:spPr>
          <a:xfrm>
            <a:off x="6724363" y="4096781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3.98</a:t>
            </a:r>
            <a:endParaRPr lang="en-US" altLang="zh-CN" sz="3200" dirty="0"/>
          </a:p>
        </p:txBody>
      </p:sp>
      <p:sp>
        <p:nvSpPr>
          <p:cNvPr id="12" name="QB_5_AN.53_1#da19fdb96.bracket?vop=1&amp;pid=8341688c5&amp;color=0,0,0&amp;mp=1&amp;vpa=29&amp;vtp=1&amp;bbb=1"/>
          <p:cNvSpPr/>
          <p:nvPr/>
        </p:nvSpPr>
        <p:spPr>
          <a:xfrm>
            <a:off x="9374315" y="4096781"/>
            <a:ext cx="1209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3.982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4_1#e7231ea8c?vop=1&amp;pid=69c9d17cc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54_1#e7231ea8c?vop=1&amp;pid=69c9d17cc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55_1#52f5bddcb?sp=1&amp;vop=1&amp;pid=e7231ea8c&amp;color=0,0,0&amp;vtp=1&amp;bbb=1"/>
              <p:cNvSpPr/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得数保留一位小数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63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𝟎𝟑𝟓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（2）商精确到百分位。</a:t>
                </a:r>
                <a:endParaRPr lang="en-US" altLang="zh-CN" sz="320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63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5_BD.55_1#52f5bddcb?sp=1&amp;vop=1&amp;pid=e7231ea8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b="-24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56_1#52f5bddcb.bracket?vop=1&amp;pid=e7231ea8c&amp;color=0,0,0&amp;vpa=30&amp;vtp=1&amp;bbb=1"/>
          <p:cNvSpPr/>
          <p:nvPr/>
        </p:nvSpPr>
        <p:spPr>
          <a:xfrm>
            <a:off x="3506851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0.3</a:t>
            </a:r>
            <a:endParaRPr lang="en-US" altLang="zh-CN" sz="3200" dirty="0"/>
          </a:p>
        </p:txBody>
      </p:sp>
      <p:sp>
        <p:nvSpPr>
          <p:cNvPr id="7" name="QB_5_AN.57_1#52f5bddcb.bracket?vop=1&amp;pid=e7231ea8c&amp;color=0,0,0&amp;vpa=31&amp;vtp=1&amp;bbb=1"/>
          <p:cNvSpPr/>
          <p:nvPr/>
        </p:nvSpPr>
        <p:spPr>
          <a:xfrm>
            <a:off x="9122283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1.7</a:t>
            </a:r>
            <a:endParaRPr lang="en-US" altLang="zh-CN" sz="3200" dirty="0"/>
          </a:p>
        </p:txBody>
      </p:sp>
      <p:sp>
        <p:nvSpPr>
          <p:cNvPr id="10" name="QB_5_AN.59_1#52f5bddcb.bracket?vop=1&amp;pid=e7231ea8c&amp;color=0,0,0&amp;vpa=32&amp;vtp=1&amp;bbb=1"/>
          <p:cNvSpPr/>
          <p:nvPr/>
        </p:nvSpPr>
        <p:spPr>
          <a:xfrm>
            <a:off x="3468560" y="4572474"/>
            <a:ext cx="11872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11.97</a:t>
            </a:r>
            <a:endParaRPr lang="en-US" altLang="zh-CN" sz="3200" dirty="0"/>
          </a:p>
        </p:txBody>
      </p:sp>
      <p:sp>
        <p:nvSpPr>
          <p:cNvPr id="11" name="QB_5_AN.60_1#52f5bddcb.bracket?vop=1&amp;pid=e7231ea8c&amp;color=0,0,0&amp;vpa=33&amp;vtp=1&amp;bbb=1"/>
          <p:cNvSpPr/>
          <p:nvPr/>
        </p:nvSpPr>
        <p:spPr>
          <a:xfrm>
            <a:off x="8919400" y="4572474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3.49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10" grpId="0" animBg="1" build="p"/>
      <p:bldP spid="11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1_1#6d51387f4?vop=1&amp;pid=69c9d17cc&amp;color=0,0,0&amp;vtp=1&amp;bt=1&amp;bbb=1&amp;hb=1"/>
          <p:cNvSpPr/>
          <p:nvPr/>
        </p:nvSpPr>
        <p:spPr>
          <a:xfrm>
            <a:off x="896112" y="896112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只闻机器轰鸣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，不见司机忙碌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“云科技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”在河南田间地头轮番上演，无人驾驶收割机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大大提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升了收割速度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，仅用18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天河南省大规模机收作业基本结束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小麦收割面积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8500多万亩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平均每天收割小麦面积多少万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？（得数保留整数）</a:t>
            </a:r>
            <a:endParaRPr lang="en-US" altLang="zh-CN" sz="3200" dirty="0"/>
          </a:p>
        </p:txBody>
      </p:sp>
      <p:pic>
        <p:nvPicPr>
          <p:cNvPr id="3" name="QO_4_BD.61_1#6d51387f4?vop=1&amp;pid=69c9d17cc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2_1#6d51387f4?vop=1&amp;pid=69c9d17cc&amp;color=0,0,0&amp;vtp=1&amp;bbb=1"/>
              <p:cNvSpPr/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𝟒𝟕𝟐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（万亩）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：平均每天收割小麦面积472万亩。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2_1#6d51387f4?vop=1&amp;pid=69c9d17c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203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63_1#3b1c2b822?htil=1&amp;vop=1&amp;pid=69c9d17cc&amp;color=0,0,0&amp;tib=255,255,255&amp;vtp=1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4791" y="900000"/>
            <a:ext cx="5785651" cy="316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63_2#3b1c2b822?htil=1&amp;vop=1&amp;pid=69c9d17cc&amp;color=0,0,0&amp;vtp=1&amp;bbb=1&amp;hb=1&amp;hs=1"/>
          <p:cNvSpPr/>
          <p:nvPr/>
        </p:nvSpPr>
        <p:spPr>
          <a:xfrm>
            <a:off x="896112" y="1055447"/>
            <a:ext cx="4279392" cy="3556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地毯的面积是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，坐了16人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地毯的面积是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坐了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面是小军</a:t>
            </a:r>
            <a:endParaRPr lang="en-US" altLang="zh-CN" sz="3200" dirty="0"/>
          </a:p>
        </p:txBody>
      </p:sp>
      <p:pic>
        <p:nvPicPr>
          <p:cNvPr id="4" name="QO_4_BD.63_2#3b1c2b822?htil=1&amp;vop=1&amp;pid=69c9d17cc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10773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63_2#3b1c2b822?htil=1&amp;vop=1&amp;pid=69c9d17cc&amp;color=0,0,0&amp;vtp=1&amp;bbb=1&amp;hb=1&amp;hs=1"/>
          <p:cNvSpPr/>
          <p:nvPr/>
        </p:nvSpPr>
        <p:spPr>
          <a:xfrm>
            <a:off x="899991" y="4630336"/>
            <a:ext cx="10536017" cy="1422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和小明判断哪块地毯更拥挤的思考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他们的说法合理吗？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说明理由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64_1#3b1c2b822?vop=1&amp;pid=69c9d17cc&amp;color=0,0,0&amp;vtp=1&amp;bt=1&amp;bbb=1&amp;hb=1"/>
              <p:cNvSpPr/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他们的说法都不合理。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理由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：小军比较的是两块地毯平均每平方米坐几人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因为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，所以A地毯更拥挤。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小明比较的是平均每个人占地毯的面积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，因为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A地毯更拥挤。（合理即可）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64_1#3b1c2b822?vop=1&amp;pid=69c9d17c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-196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WPS 演示</Application>
  <PresentationFormat>宽屏</PresentationFormat>
  <Paragraphs>130</Paragraphs>
  <Slides>11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Times New Roman</vt:lpstr>
      <vt:lpstr>Times New Roman</vt:lpstr>
      <vt:lpstr>宋体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2025-06-23T03:17:00Z</dcterms:created>
  <dcterms:modified xsi:type="dcterms:W3CDTF">2025-06-26T03:28:14Z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690D6930C07241378209A213A13388A7_12</vt:lpwstr>
  </property>
  <property fmtid="{D5CDD505-2E9C-101B-9397-08002B2CF9AE}" pid="3" name="KSOProductBuildVer">
    <vt:lpwstr>2052-12.1.0.21541</vt:lpwstr>
  </property>
</Properties>
</file>