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fb9ec990009638d9a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7.pn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5.jpe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5.jpe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9.jpe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6.jpeg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594fc247e.fixed?pid=0c6227221&amp;color=237,125,49&amp;vtp=1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3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小数除法</a:t>
            </a:r>
            <a:endParaRPr lang="en-US" altLang="zh-CN" sz="4400" dirty="0"/>
          </a:p>
        </p:txBody>
      </p:sp>
      <p:sp>
        <p:nvSpPr>
          <p:cNvPr id="3" name="C_3_BD#594fc247e.fixed?sp=1&amp;pid=0c6227221&amp;color=0,0,0&amp;vtp=1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第6课时</a:t>
            </a:r>
            <a:r>
              <a:rPr lang="en-US" altLang="zh-CN" sz="14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循环小数</a:t>
            </a:r>
            <a:endParaRPr lang="en-US" altLang="zh-CN" sz="1400" dirty="0"/>
          </a:p>
        </p:txBody>
      </p:sp>
      <p:sp>
        <p:nvSpPr>
          <p:cNvPr id="4" name="C_3#594fc247e.fixed?pid=0c6227221&amp;color=255,255,255&amp;vtp=1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1_1#b7d1e0fa2?vop=1&amp;pid=594fc247e&amp;color=0,0,0&amp;vtp=1&amp;bt=1&amp;bbb=1"/>
              <p:cNvSpPr/>
              <p:nvPr/>
            </p:nvSpPr>
            <p:spPr>
              <a:xfrm>
                <a:off x="896112" y="896113"/>
                <a:ext cx="10533888" cy="1320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2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算一算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填一填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algn="ctr"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𝟔𝟐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𝟏𝟏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4_BD.1_1#b7d1e0fa2?vop=1&amp;pid=594fc247e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3"/>
                <a:ext cx="10533888" cy="1320800"/>
              </a:xfrm>
              <a:prstGeom prst="rect">
                <a:avLst/>
              </a:prstGeom>
              <a:blipFill rotWithShape="1">
                <a:blip r:embed="rId1"/>
                <a:stretch>
                  <a:fillRect l="-1" t="-10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4_BD.1_1#b7d1e0fa2?vop=1&amp;pid=594fc247e&amp;color=0,0,0&amp;tib=255,255,255&amp;iip=1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896113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QB_4_BD.1_3#b7d1e0fa2?vop=1&amp;pid=594fc247e&amp;color=0,0,0&amp;tib=255,255,255&amp;vip=2#18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5696" y="2413000"/>
            <a:ext cx="3493008" cy="3785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4_AN.2_1#b7d1e0fa2.bracket?vop=1&amp;pid=594fc247e&amp;color=0,0,0&amp;vpa=1&amp;vtp=1&amp;bbb=1&amp;rh=48.6"/>
              <p:cNvSpPr/>
              <p:nvPr/>
            </p:nvSpPr>
            <p:spPr>
              <a:xfrm>
                <a:off x="6563361" y="1510792"/>
                <a:ext cx="1086930" cy="6172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limUpp>
                      <m:limUppPr>
                        <m:ctrlPr>
                          <a:rPr lang="en-US" altLang="zh-CN" sz="32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𝟔</m:t>
                        </m:r>
                      </m:e>
                      <m:lim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⋅</m:t>
                        </m:r>
                      </m:lim>
                    </m:limUpp>
                    <m:limUpp>
                      <m:limUppPr>
                        <m:ctrlPr>
                          <a:rPr lang="en-US" altLang="zh-CN" sz="32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𝟑</m:t>
                        </m:r>
                      </m:e>
                      <m:lim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⋅</m:t>
                        </m:r>
                      </m:lim>
                    </m:limUpp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4_AN.2_1#b7d1e0fa2.bracket?vop=1&amp;pid=594fc247e&amp;color=0,0,0&amp;vpa=1&amp;vtp=1&amp;bbb=1&amp;rh=48.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63361" y="1510792"/>
                <a:ext cx="1086930" cy="617220"/>
              </a:xfrm>
              <a:prstGeom prst="rect">
                <a:avLst/>
              </a:prstGeom>
              <a:blipFill rotWithShape="1">
                <a:blip r:embed="rId4"/>
                <a:stretch>
                  <a:fillRect t="-21" r="41" b="-131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4_WB.3_1#b7d1e0fa2.white_block?vop=1&amp;pid=594fc247e&amp;color=0,0,0&amp;vpa=2&amp;vtp=1"/>
          <p:cNvSpPr/>
          <p:nvPr/>
        </p:nvSpPr>
        <p:spPr>
          <a:xfrm>
            <a:off x="5843016" y="2559304"/>
            <a:ext cx="182880" cy="22860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QB_4_WB.4_1#b7d1e0fa2.white_block?vop=1&amp;pid=594fc247e&amp;color=0,0,0&amp;vpa=3&amp;vtp=1"/>
          <p:cNvSpPr/>
          <p:nvPr/>
        </p:nvSpPr>
        <p:spPr>
          <a:xfrm>
            <a:off x="6144768" y="2550160"/>
            <a:ext cx="210312" cy="22860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QB_4_WB.5_1#b7d1e0fa2.white_block?vop=1&amp;pid=594fc247e&amp;color=0,0,0&amp;vpa=4&amp;vtp=1"/>
          <p:cNvSpPr/>
          <p:nvPr/>
        </p:nvSpPr>
        <p:spPr>
          <a:xfrm>
            <a:off x="7360920" y="2550160"/>
            <a:ext cx="384048" cy="18288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" name="QB_4_WB.6_1#b7d1e0fa2.white_block?vop=1&amp;pid=594fc247e&amp;color=0,0,0&amp;vpa=5&amp;vtp=1"/>
          <p:cNvSpPr/>
          <p:nvPr/>
        </p:nvSpPr>
        <p:spPr>
          <a:xfrm>
            <a:off x="7434072" y="2824480"/>
            <a:ext cx="237744" cy="237744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1" name="QB_4_WB.7_1#b7d1e0fa2.white_block?vop=1&amp;pid=594fc247e&amp;color=0,0,0&amp;vpa=6&amp;vtp=1"/>
          <p:cNvSpPr/>
          <p:nvPr/>
        </p:nvSpPr>
        <p:spPr>
          <a:xfrm>
            <a:off x="6757416" y="3162808"/>
            <a:ext cx="256032" cy="246888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2" name="QB_4_WB.8_1#b7d1e0fa2.white_block?vop=1&amp;pid=594fc247e&amp;color=0,0,0&amp;vpa=7&amp;vtp=1"/>
          <p:cNvSpPr/>
          <p:nvPr/>
        </p:nvSpPr>
        <p:spPr>
          <a:xfrm>
            <a:off x="6656832" y="3665728"/>
            <a:ext cx="521208" cy="22860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" name="QB_4_WB.9_1#b7d1e0fa2.white_block?vop=1&amp;pid=594fc247e&amp;color=0,0,0&amp;vpa=8&amp;vtp=1"/>
          <p:cNvSpPr/>
          <p:nvPr/>
        </p:nvSpPr>
        <p:spPr>
          <a:xfrm>
            <a:off x="7022592" y="3885184"/>
            <a:ext cx="466344" cy="210312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4" name="QB_4_WB.10_1#b7d1e0fa2.white_block?vop=1&amp;pid=594fc247e&amp;color=0,0,0&amp;vpa=9&amp;vtp=1"/>
          <p:cNvSpPr/>
          <p:nvPr/>
        </p:nvSpPr>
        <p:spPr>
          <a:xfrm>
            <a:off x="5806440" y="4470400"/>
            <a:ext cx="237744" cy="256032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" name="QB_4_WB.11_1#b7d1e0fa2.white_block?vop=1&amp;pid=594fc247e&amp;color=0,0,0&amp;vpa=10&amp;vtp=1"/>
          <p:cNvSpPr/>
          <p:nvPr/>
        </p:nvSpPr>
        <p:spPr>
          <a:xfrm>
            <a:off x="5486400" y="4808728"/>
            <a:ext cx="219456" cy="237744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6" name="QB_4_WB.12_1#b7d1e0fa2.white_block?vop=1&amp;pid=594fc247e&amp;color=0,0,0&amp;vpa=11&amp;vtp=1"/>
          <p:cNvSpPr/>
          <p:nvPr/>
        </p:nvSpPr>
        <p:spPr>
          <a:xfrm>
            <a:off x="5824728" y="4827016"/>
            <a:ext cx="219456" cy="22860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7" name="QB_4_WB.13_1#b7d1e0fa2.white_block?vop=1&amp;pid=594fc247e&amp;color=0,0,0&amp;vpa=12&amp;vtp=1"/>
          <p:cNvSpPr/>
          <p:nvPr/>
        </p:nvSpPr>
        <p:spPr>
          <a:xfrm>
            <a:off x="5824728" y="5192776"/>
            <a:ext cx="237744" cy="256032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8" name="QB_4_WB.14_1#b7d1e0fa2.white_block?vop=1&amp;pid=594fc247e&amp;color=0,0,0&amp;vpa=13&amp;vtp=1"/>
          <p:cNvSpPr/>
          <p:nvPr/>
        </p:nvSpPr>
        <p:spPr>
          <a:xfrm>
            <a:off x="6126480" y="5201920"/>
            <a:ext cx="228600" cy="256032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9" name="QB_4_WB.15_1#b7d1e0fa2.white_block?vop=1&amp;pid=594fc247e&amp;color=0,0,0&amp;vpa=14&amp;vtp=1"/>
          <p:cNvSpPr/>
          <p:nvPr/>
        </p:nvSpPr>
        <p:spPr>
          <a:xfrm>
            <a:off x="5806440" y="5503672"/>
            <a:ext cx="246888" cy="26517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0" name="QB_4_WB.16_1#b7d1e0fa2.white_block?vop=1&amp;pid=594fc247e&amp;color=0,0,0&amp;vpa=15&amp;vtp=1"/>
          <p:cNvSpPr/>
          <p:nvPr/>
        </p:nvSpPr>
        <p:spPr>
          <a:xfrm>
            <a:off x="6135624" y="5521960"/>
            <a:ext cx="219456" cy="246888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" name="QB_4_WB.17_1#b7d1e0fa2.white_block?vop=1&amp;pid=594fc247e&amp;color=0,0,0&amp;vpa=16&amp;vtp=1"/>
          <p:cNvSpPr/>
          <p:nvPr/>
        </p:nvSpPr>
        <p:spPr>
          <a:xfrm>
            <a:off x="6108192" y="5887720"/>
            <a:ext cx="237744" cy="237744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2" name="QB_4_WB.18_1#b7d1e0fa2.white_block?vop=1&amp;pid=594fc247e&amp;color=0,0,0&amp;vpa=17&amp;vtp=1"/>
          <p:cNvSpPr/>
          <p:nvPr/>
        </p:nvSpPr>
        <p:spPr>
          <a:xfrm>
            <a:off x="6665976" y="4351528"/>
            <a:ext cx="246888" cy="256032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3" name="QB_4_WB.19_1#b7d1e0fa2.white_block?vop=1&amp;pid=594fc247e&amp;color=0,0,0&amp;vpa=18&amp;vtp=1"/>
          <p:cNvSpPr/>
          <p:nvPr/>
        </p:nvSpPr>
        <p:spPr>
          <a:xfrm>
            <a:off x="7187184" y="4360672"/>
            <a:ext cx="246888" cy="256032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1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9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7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1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9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7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  <p:bldP spid="12" grpId="0" animBg="1" build="p"/>
      <p:bldP spid="13" grpId="0" animBg="1" build="p"/>
      <p:bldP spid="14" grpId="0" animBg="1" build="p"/>
      <p:bldP spid="15" grpId="0" animBg="1" build="p"/>
      <p:bldP spid="16" grpId="0" animBg="1" build="p"/>
      <p:bldP spid="17" grpId="0" animBg="1" build="p"/>
      <p:bldP spid="18" grpId="0" animBg="1" build="p"/>
      <p:bldP spid="19" grpId="0" animBg="1" build="p"/>
      <p:bldP spid="20" grpId="0" animBg="1" build="p"/>
      <p:bldP spid="21" grpId="0" animBg="1" build="p"/>
      <p:bldP spid="22" grpId="0" animBg="1" build="p"/>
      <p:bldP spid="23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20_1#6bc236fb6?vop=1&amp;pid=594fc247e&amp;color=0,0,0&amp;vtp=1&amp;bt=1&amp;bbb=1"/>
              <p:cNvSpPr/>
              <p:nvPr/>
            </p:nvSpPr>
            <p:spPr>
              <a:xfrm>
                <a:off x="896112" y="896112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列竖式计算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。（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商用循环小数简便形式表示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800"/>
                  </a:lnSpc>
                  <a:tabLst>
                    <a:tab pos="545719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𝟑𝟑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endParaRPr lang="en-US" altLang="zh-CN" sz="100" b="1" kern="0" spc="-99900" dirty="0" smtClean="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800"/>
                  </a:lnSpc>
                  <a:tabLst>
                    <a:tab pos="5457190" algn="l"/>
                  </a:tabLst>
                  <a:defRPr/>
                </a:pPr>
                <a:endParaRPr lang="en-US" altLang="zh-CN" sz="3200" b="1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800"/>
                  </a:lnSpc>
                  <a:tabLst>
                    <a:tab pos="5457190" algn="l"/>
                  </a:tabLst>
                  <a:defRPr/>
                </a:pPr>
                <a:endParaRPr lang="en-US" altLang="zh-CN" sz="100" dirty="0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5800"/>
                  </a:lnSpc>
                  <a:tabLst>
                    <a:tab pos="545719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𝟏𝟏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𝟕𝟐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4_BD.20_1#6bc236fb6?vop=1&amp;pid=594fc247e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6" b="-666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4_BD.20_1#6bc236fb6?vop=1&amp;pid=594fc247e&amp;color=0,0,0&amp;tib=255,255,255&amp;iip=2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2688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4_AN.21_1#6bc236fb6.bracket?vop=1&amp;pid=594fc247e&amp;color=0,0,0&amp;vpa=19&amp;vtp=1&amp;bbb=1&amp;rh=48.6"/>
              <p:cNvSpPr/>
              <p:nvPr/>
            </p:nvSpPr>
            <p:spPr>
              <a:xfrm>
                <a:off x="3133789" y="1640332"/>
                <a:ext cx="1086930" cy="6172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limUpp>
                      <m:limUppPr>
                        <m:ctrlPr>
                          <a:rPr lang="en-US" altLang="zh-CN" sz="32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𝟏</m:t>
                        </m:r>
                      </m:e>
                      <m:lim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⋅</m:t>
                        </m:r>
                      </m:lim>
                    </m:limUpp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4_AN.21_1#6bc236fb6.bracket?vop=1&amp;pid=594fc247e&amp;color=0,0,0&amp;vpa=19&amp;vtp=1&amp;bbb=1&amp;rh=48.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3789" y="1640332"/>
                <a:ext cx="1086930" cy="617220"/>
              </a:xfrm>
              <a:prstGeom prst="rect">
                <a:avLst/>
              </a:prstGeom>
              <a:blipFill rotWithShape="1">
                <a:blip r:embed="rId3"/>
                <a:stretch>
                  <a:fillRect l="-6" t="-21" r="47" b="-131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4_AN.22_1#6bc236fb6.bracket?vop=1&amp;pid=594fc247e&amp;color=0,0,0&amp;vpa=20&amp;vtp=1&amp;bbb=1&amp;rh=48.6"/>
              <p:cNvSpPr/>
              <p:nvPr/>
            </p:nvSpPr>
            <p:spPr>
              <a:xfrm>
                <a:off x="8565579" y="1640332"/>
                <a:ext cx="1329817" cy="6172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limUpp>
                      <m:limUppPr>
                        <m:ctrlPr>
                          <a:rPr lang="en-US" altLang="zh-CN" sz="32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𝟒</m:t>
                        </m:r>
                      </m:e>
                      <m:lim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⋅</m:t>
                        </m:r>
                      </m:lim>
                    </m:limUpp>
                    <m:limUpp>
                      <m:limUppPr>
                        <m:ctrlPr>
                          <a:rPr lang="en-US" altLang="zh-CN" sz="32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𝟐</m:t>
                        </m:r>
                      </m:e>
                      <m:lim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⋅</m:t>
                        </m:r>
                      </m:lim>
                    </m:limUpp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4_AN.22_1#6bc236fb6.bracket?vop=1&amp;pid=594fc247e&amp;color=0,0,0&amp;vpa=20&amp;vtp=1&amp;bbb=1&amp;rh=48.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65579" y="1640332"/>
                <a:ext cx="1329817" cy="617220"/>
              </a:xfrm>
              <a:prstGeom prst="rect">
                <a:avLst/>
              </a:prstGeom>
              <a:blipFill rotWithShape="1">
                <a:blip r:embed="rId4"/>
                <a:stretch>
                  <a:fillRect l="-5" t="-21" r="14" b="-131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4_AN.23_1#6bc236fb6.bracket?vop=1&amp;pid=594fc247e&amp;color=0,0,0&amp;vpa=21&amp;vtp=1&amp;bbb=1&amp;rh=48.6"/>
              <p:cNvSpPr/>
              <p:nvPr/>
            </p:nvSpPr>
            <p:spPr>
              <a:xfrm>
                <a:off x="3108389" y="3867785"/>
                <a:ext cx="1329817" cy="6172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limUpp>
                      <m:limUppPr>
                        <m:ctrlPr>
                          <a:rPr lang="en-US" altLang="zh-CN" sz="32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𝟔</m:t>
                        </m:r>
                      </m:e>
                      <m:lim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⋅</m:t>
                        </m:r>
                      </m:lim>
                    </m:limUpp>
                    <m:limUpp>
                      <m:limUppPr>
                        <m:ctrlPr>
                          <a:rPr lang="en-US" altLang="zh-CN" sz="32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𝟑</m:t>
                        </m:r>
                      </m:e>
                      <m:lim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⋅</m:t>
                        </m:r>
                      </m:lim>
                    </m:limUpp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8" name="QB_4_AN.23_1#6bc236fb6.bracket?vop=1&amp;pid=594fc247e&amp;color=0,0,0&amp;vpa=21&amp;vtp=1&amp;bbb=1&amp;rh=48.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08389" y="3867785"/>
                <a:ext cx="1329817" cy="617220"/>
              </a:xfrm>
              <a:prstGeom prst="rect">
                <a:avLst/>
              </a:prstGeom>
              <a:blipFill rotWithShape="1">
                <a:blip r:embed="rId5"/>
                <a:stretch>
                  <a:fillRect l="-5" r="14" b="-131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4_AN.24_1#6bc236fb6.bracket?vop=1&amp;pid=594fc247e&amp;color=0,0,0&amp;vpa=22&amp;vtp=1&amp;bbb=1&amp;rh=48.6"/>
              <p:cNvSpPr/>
              <p:nvPr/>
            </p:nvSpPr>
            <p:spPr>
              <a:xfrm>
                <a:off x="8590979" y="3867785"/>
                <a:ext cx="1086930" cy="6172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limUpp>
                      <m:limUppPr>
                        <m:ctrlPr>
                          <a:rPr lang="en-US" altLang="zh-CN" sz="32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𝟐</m:t>
                        </m:r>
                      </m:e>
                      <m:lim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⋅</m:t>
                        </m:r>
                      </m:lim>
                    </m:limUpp>
                    <m:limUpp>
                      <m:limUppPr>
                        <m:ctrlPr>
                          <a:rPr lang="en-US" altLang="zh-CN" sz="32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𝟕</m:t>
                        </m:r>
                      </m:e>
                      <m:lim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⋅</m:t>
                        </m:r>
                      </m:lim>
                    </m:limUpp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9" name="QB_4_AN.24_1#6bc236fb6.bracket?vop=1&amp;pid=594fc247e&amp;color=0,0,0&amp;vpa=22&amp;vtp=1&amp;bbb=1&amp;rh=48.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90979" y="3867785"/>
                <a:ext cx="1086930" cy="617220"/>
              </a:xfrm>
              <a:prstGeom prst="rect">
                <a:avLst/>
              </a:prstGeom>
              <a:blipFill rotWithShape="1">
                <a:blip r:embed="rId6"/>
                <a:stretch>
                  <a:fillRect l="-6" r="47" b="-131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  <p:bldP spid="8" grpId="0" animBg="1" build="p"/>
      <p:bldP spid="9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25_1#a633fac48?vop=1&amp;pid=594fc247e&amp;color=0,0,0&amp;vtp=1&amp;bt=1&amp;bbb=1"/>
              <p:cNvSpPr/>
              <p:nvPr/>
            </p:nvSpPr>
            <p:spPr>
              <a:xfrm>
                <a:off x="896112" y="896112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保留三位小数写出下面数的近似数。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𝟔𝟓𝟑𝟓𝟑𝟓𝟑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⋯≈</m:t>
                    </m:r>
                  </m:oMath>
                </a14:m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limUpp>
                      <m:limUppPr>
                        <m:ctrlPr>
                          <a:rPr lang="en-US" altLang="zh-CN" sz="3200" b="1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a:rPr lang="en-US" altLang="zh-CN" sz="3200" b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𝟐</m:t>
                        </m:r>
                      </m:e>
                      <m:lim>
                        <m:r>
                          <a:rPr lang="en-US" altLang="zh-CN" sz="3200" b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⋅</m:t>
                        </m:r>
                      </m:lim>
                    </m:limUpp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limUpp>
                      <m:limUppPr>
                        <m:ctrlPr>
                          <a:rPr lang="en-US" altLang="zh-CN" sz="3200" b="1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a:rPr lang="en-US" altLang="zh-CN" sz="3200" b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𝟓</m:t>
                        </m:r>
                      </m:e>
                      <m:lim>
                        <m:r>
                          <a:rPr lang="en-US" altLang="zh-CN" sz="3200" b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⋅</m:t>
                        </m:r>
                      </m:lim>
                    </m:limUpp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≈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5800"/>
                  </a:lnSpc>
                  <a:tabLst>
                    <a:tab pos="545719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𝟗𝟗𝟗𝟗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⋯≈</m:t>
                    </m:r>
                  </m:oMath>
                </a14:m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limUpp>
                      <m:limUppPr>
                        <m:ctrlPr>
                          <a:rPr lang="en-US" altLang="zh-CN" sz="3200" b="1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a:rPr lang="en-US" altLang="zh-CN" sz="3200" b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𝟑</m:t>
                        </m:r>
                      </m:e>
                      <m:lim>
                        <m:r>
                          <a:rPr lang="en-US" altLang="zh-CN" sz="3200" b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⋅</m:t>
                        </m:r>
                      </m:lim>
                    </m:limUpp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limUpp>
                      <m:limUppPr>
                        <m:ctrlPr>
                          <a:rPr lang="en-US" altLang="zh-CN" sz="3200" b="1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a:rPr lang="en-US" altLang="zh-CN" sz="3200" b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𝟓</m:t>
                        </m:r>
                      </m:e>
                      <m:lim>
                        <m:r>
                          <a:rPr lang="en-US" altLang="zh-CN" sz="3200" b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⋅</m:t>
                        </m:r>
                      </m:lim>
                    </m:limUpp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≈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4_BD.25_1#a633fac48?vop=1&amp;pid=594fc247e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6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4_BD.25_1#a633fac48?vop=1&amp;pid=594fc247e&amp;color=0,0,0&amp;tib=255,255,255&amp;iip=3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2688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6" name="QB_4_AN.26_1#a633fac48.bracket?vop=1&amp;pid=594fc247e&amp;color=0,0,0&amp;vpa=23&amp;vtp=1&amp;bbb=1"/>
          <p:cNvSpPr/>
          <p:nvPr/>
        </p:nvSpPr>
        <p:spPr>
          <a:xfrm>
            <a:off x="4129024" y="1855470"/>
            <a:ext cx="1209675" cy="508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5.654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4_AN.27_1#a633fac48.bracket?vop=1&amp;pid=594fc247e&amp;color=0,0,0&amp;vpa=24&amp;vtp=1&amp;bbb=1"/>
              <p:cNvSpPr/>
              <p:nvPr/>
            </p:nvSpPr>
            <p:spPr>
              <a:xfrm>
                <a:off x="7057454" y="1866709"/>
                <a:ext cx="1329817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𝟐𝟒𝟓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4_AN.27_1#a633fac48.bracket?vop=1&amp;pid=594fc247e&amp;color=0,0,0&amp;vpa=2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57454" y="1866709"/>
                <a:ext cx="1329817" cy="508000"/>
              </a:xfrm>
              <a:prstGeom prst="rect">
                <a:avLst/>
              </a:prstGeom>
              <a:blipFill rotWithShape="1">
                <a:blip r:embed="rId3"/>
                <a:stretch>
                  <a:fillRect l="-5" t="-87" r="14" b="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4_AN.28_1#a633fac48.bracket?vop=1&amp;pid=594fc247e&amp;color=0,0,0&amp;vpa=25&amp;vtp=1&amp;bbb=1"/>
          <p:cNvSpPr/>
          <p:nvPr/>
        </p:nvSpPr>
        <p:spPr>
          <a:xfrm>
            <a:off x="3400361" y="2601468"/>
            <a:ext cx="1209675" cy="508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1.000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4_AN.29_1#a633fac48.bracket?vop=1&amp;pid=594fc247e&amp;color=0,0,0&amp;vpa=26&amp;vtp=1&amp;bbb=1"/>
              <p:cNvSpPr/>
              <p:nvPr/>
            </p:nvSpPr>
            <p:spPr>
              <a:xfrm>
                <a:off x="8281798" y="2612707"/>
                <a:ext cx="1329817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𝟑𝟖𝟓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9" name="QB_4_AN.29_1#a633fac48.bracket?vop=1&amp;pid=594fc247e&amp;color=0,0,0&amp;vpa=2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1798" y="2612707"/>
                <a:ext cx="1329817" cy="508000"/>
              </a:xfrm>
              <a:prstGeom prst="rect">
                <a:avLst/>
              </a:prstGeom>
              <a:blipFill rotWithShape="1">
                <a:blip r:embed="rId4"/>
                <a:stretch>
                  <a:fillRect l="-10" t="-62" r="19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  <p:bldP spid="8" grpId="0" animBg="1" build="p"/>
      <p:bldP spid="9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30_1#e0e761bf1?vop=1&amp;pid=594fc247e&amp;color=0,0,0&amp;vtp=1&amp;bt=1&amp;bbb=1"/>
          <p:cNvSpPr/>
          <p:nvPr/>
        </p:nvSpPr>
        <p:spPr>
          <a:xfrm>
            <a:off x="896112" y="896112"/>
            <a:ext cx="10533888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把下面各数填在适当的框里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O_4_BD.30_1#e0e761bf1?vop=1&amp;pid=594fc247e&amp;color=0,0,0&amp;tib=255,255,255&amp;iip=4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9991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BD.30_2#e0e761bf1?sp=1&amp;vop=1&amp;pid=594fc247e&amp;color=0,0,0&amp;vtp=1&amp;bbb=1"/>
              <p:cNvSpPr/>
              <p:nvPr/>
            </p:nvSpPr>
            <p:spPr>
              <a:xfrm>
                <a:off x="896112" y="1572797"/>
                <a:ext cx="10533888" cy="685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4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𝟑𝟕𝟑𝟕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⋯ 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𝟔𝟖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𝟑𝟓𝟔𝟒𝟑𝟐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⋯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𝟐𝟗𝟒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4_BD.30_2#e0e761bf1?sp=1&amp;vop=1&amp;pid=594fc247e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72797"/>
                <a:ext cx="10533888" cy="685800"/>
              </a:xfrm>
              <a:prstGeom prst="rect">
                <a:avLst/>
              </a:prstGeom>
              <a:blipFill rotWithShape="1">
                <a:blip r:embed="rId2"/>
                <a:stretch>
                  <a:fillRect l="-1" t="-78" b="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4_BD.30_3#e0e761bf1?sp=1&amp;vop=1&amp;pid=594fc247e&amp;color=0,0,0&amp;vtp=1&amp;bbb=1"/>
              <p:cNvSpPr/>
              <p:nvPr/>
            </p:nvSpPr>
            <p:spPr>
              <a:xfrm>
                <a:off x="896112" y="2184971"/>
                <a:ext cx="10533888" cy="889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7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𝟖𝟔𝟖𝟔𝟖𝟔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limUpp>
                      <m:limUppPr>
                        <m:ctrlPr>
                          <a:rPr lang="en-US" altLang="zh-CN" sz="32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𝟑</m:t>
                        </m:r>
                      </m:e>
                      <m:lim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⋅</m:t>
                        </m:r>
                      </m:lim>
                    </m:limUpp>
                    <m:limUpp>
                      <m:limUppPr>
                        <m:ctrlPr>
                          <a:rPr lang="en-US" altLang="zh-CN" sz="32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𝟐</m:t>
                        </m:r>
                      </m:e>
                      <m:lim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⋅</m:t>
                        </m:r>
                      </m:lim>
                    </m:limUpp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𝟏𝟒𝟏𝟓𝟗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⋯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limUpp>
                      <m:limUppPr>
                        <m:ctrlPr>
                          <a:rPr lang="en-US" altLang="zh-CN" sz="32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𝟎</m:t>
                        </m:r>
                      </m:e>
                      <m:lim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⋅</m:t>
                        </m:r>
                      </m:lim>
                    </m:limUpp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limUpp>
                      <m:limUppPr>
                        <m:ctrlPr>
                          <a:rPr lang="en-US" altLang="zh-CN" sz="32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𝟒</m:t>
                        </m:r>
                      </m:e>
                      <m:lim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⋅</m:t>
                        </m:r>
                      </m:lim>
                    </m:limUpp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4_BD.30_3#e0e761bf1?sp=1&amp;vop=1&amp;pid=594fc247e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184971"/>
                <a:ext cx="10533888" cy="889000"/>
              </a:xfrm>
              <a:prstGeom prst="rect">
                <a:avLst/>
              </a:prstGeom>
              <a:blipFill rotWithShape="1">
                <a:blip r:embed="rId3"/>
                <a:stretch>
                  <a:fillRect l="-1" t="-64" b="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QO_4_BD.30_4#e0e761bf1?vop=1&amp;pid=594fc247e&amp;color=0,0,0&amp;tib=255,255,255&amp;vip=27#29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11296" y="3069780"/>
            <a:ext cx="5312664" cy="278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7" name="QO_4_WB.31_1#e0e761bf1.white_block?vop=1&amp;pid=594fc247e&amp;color=0,0,0&amp;vpa=27&amp;vtp=1"/>
          <p:cNvSpPr/>
          <p:nvPr/>
        </p:nvSpPr>
        <p:spPr>
          <a:xfrm>
            <a:off x="3602736" y="3673284"/>
            <a:ext cx="1481328" cy="2039112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8" name="QO_4_WB.32_1#e0e761bf1.white_block?vop=1&amp;pid=594fc247e&amp;color=0,0,0&amp;vpa=28&amp;vtp=1"/>
          <p:cNvSpPr/>
          <p:nvPr/>
        </p:nvSpPr>
        <p:spPr>
          <a:xfrm>
            <a:off x="5394960" y="3700716"/>
            <a:ext cx="1517904" cy="2029968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9" name="QO_4_WB.33_1#e0e761bf1.white_block?vop=1&amp;pid=594fc247e&amp;color=0,0,0&amp;vpa=29&amp;vtp=1"/>
          <p:cNvSpPr/>
          <p:nvPr/>
        </p:nvSpPr>
        <p:spPr>
          <a:xfrm>
            <a:off x="7242048" y="3673284"/>
            <a:ext cx="1517904" cy="2084832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build="p"/>
      <p:bldP spid="8" grpId="0" animBg="1" build="p"/>
      <p:bldP spid="9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BD.34_1#569788c63?htil=1&amp;vop=1&amp;pid=594fc247e&amp;color=0,0,0&amp;tib=255,255,255&amp;vtp=1&amp;bt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6871" y="941974"/>
            <a:ext cx="3415079" cy="3146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4_BD.34_2#569788c63?htil=1&amp;vop=1&amp;pid=594fc247e&amp;color=0,0,0&amp;vtp=1&amp;bbb=1&amp;hb=1&amp;hs=1"/>
          <p:cNvSpPr/>
          <p:nvPr/>
        </p:nvSpPr>
        <p:spPr>
          <a:xfrm>
            <a:off x="896112" y="929273"/>
            <a:ext cx="6099048" cy="1270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关于</a:t>
            </a:r>
            <a:r>
              <a:rPr lang="zh-CN" altLang="en-US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面的竖式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你认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同谁的观点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，为什么？</a:t>
            </a:r>
            <a:endParaRPr lang="en-US" altLang="zh-CN" sz="3200" dirty="0"/>
          </a:p>
        </p:txBody>
      </p:sp>
      <p:pic>
        <p:nvPicPr>
          <p:cNvPr id="4" name="QO_4_BD.34_2#569788c63?htil=1&amp;vop=1&amp;pid=594fc247e&amp;color=0,0,0&amp;tib=255,255,255&amp;iip=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00000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O_4_AN.35_1#569788c63?htil=1&amp;vop=1&amp;pid=594fc247e&amp;color=0,0,0&amp;vtp=1&amp;bbb=1&amp;hb=1&amp;hs=1"/>
          <p:cNvSpPr/>
          <p:nvPr/>
        </p:nvSpPr>
        <p:spPr>
          <a:xfrm>
            <a:off x="896112" y="2198258"/>
            <a:ext cx="6099048" cy="2540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我认同明明的观点</a:t>
            </a: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因为从竖式</a:t>
            </a:r>
            <a:endParaRPr lang="en-US" altLang="zh-CN" sz="32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的余数中可以看出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，余数10添</a:t>
            </a: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0</a:t>
            </a:r>
            <a:r>
              <a:rPr lang="en-US" altLang="zh-CN" sz="32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</a:t>
            </a:r>
            <a:endParaRPr lang="en-US" altLang="zh-CN" sz="32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100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后，</a:t>
            </a: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100</a:t>
            </a:r>
            <a:r>
              <a:rPr lang="en-US" altLang="zh-CN" sz="32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除以除数产生新的余</a:t>
            </a:r>
            <a:endParaRPr lang="en-US" altLang="zh-CN" sz="32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数还是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10，这样余数10</a:t>
            </a: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重复出现</a:t>
            </a:r>
            <a:r>
              <a:rPr lang="en-US" altLang="zh-CN" sz="32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endParaRPr lang="en-US" altLang="zh-CN" sz="3200" dirty="0"/>
          </a:p>
        </p:txBody>
      </p:sp>
      <p:sp>
        <p:nvSpPr>
          <p:cNvPr id="6" name="QO_4_AN.35_1#569788c63?htil=1&amp;vop=1&amp;pid=594fc247e&amp;color=0,0,0&amp;vtp=1&amp;bbb=1&amp;hb=1&amp;hs=1"/>
          <p:cNvSpPr/>
          <p:nvPr/>
        </p:nvSpPr>
        <p:spPr>
          <a:xfrm>
            <a:off x="896112" y="4725558"/>
            <a:ext cx="10536017" cy="1270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32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导致从商的百分位开始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，“2</a:t>
            </a: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32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将依次不断重复出现</a:t>
            </a: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所以这</a:t>
            </a:r>
            <a:endParaRPr lang="en-US" altLang="zh-CN" sz="32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道竖式的商一定是一个循环小数。（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合理即可）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36_1#6827657ff?vop=1&amp;pid=594fc247e&amp;color=0,0,0&amp;vtp=1&amp;bt=1&amp;bbb=1&amp;hb=1"/>
              <p:cNvSpPr/>
              <p:nvPr/>
            </p:nvSpPr>
            <p:spPr>
              <a:xfrm>
                <a:off x="896112" y="896112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计算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的商，并求出商的小数点后第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50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位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上的数是几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，第100位上的数是几，第2024位上的数是几。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BD.36_1#6827657ff?vop=1&amp;pid=594fc247e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36_1#6827657ff?vop=1&amp;pid=594fc247e&amp;color=0,0,0&amp;tib=255,255,255&amp;iip=6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2688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AN.37_1#6827657ff?vop=1&amp;pid=594fc247e&amp;color=0,0,0&amp;vtp=1&amp;bbb=1"/>
              <p:cNvSpPr/>
              <p:nvPr/>
            </p:nvSpPr>
            <p:spPr>
              <a:xfrm>
                <a:off x="896112" y="2423253"/>
                <a:ext cx="10533888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𝟒𝟑𝟐𝟒𝟑𝟐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⋯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𝟏𝟔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（组）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⋯⋯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（位）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所以商的小数点后第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50位上的数是3。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𝟑𝟑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（组）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⋯⋯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（位）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4_AN.37_1#6827657ff?vop=1&amp;pid=594fc247e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423253"/>
                <a:ext cx="10533888" cy="2895600"/>
              </a:xfrm>
              <a:prstGeom prst="rect">
                <a:avLst/>
              </a:prstGeom>
              <a:blipFill rotWithShape="1">
                <a:blip r:embed="rId3"/>
                <a:stretch>
                  <a:fillRect l="-1" t="-3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AN.37_2#6827657ff?vop=1&amp;pid=594fc247e&amp;color=0,0,0&amp;mp=1&amp;vtp=1&amp;bt=1&amp;bbb=1"/>
              <p:cNvSpPr/>
              <p:nvPr/>
            </p:nvSpPr>
            <p:spPr>
              <a:xfrm>
                <a:off x="896112" y="896112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所以商的小数点后第100位上的数是4。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𝟐𝟎𝟐𝟒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𝟔𝟕𝟒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（组）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⋯⋯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（位）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所以商的小数点后第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2024位上的数是3。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AN.37_2#6827657ff?vop=1&amp;pid=594fc247e&amp;color=0,0,0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6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977</Words>
  <Application>WPS 演示</Application>
  <PresentationFormat>宽屏</PresentationFormat>
  <Paragraphs>66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微软雅黑</vt:lpstr>
      <vt:lpstr>宋体</vt:lpstr>
      <vt:lpstr>Times New Roman</vt:lpstr>
      <vt:lpstr>Times New Roman</vt:lpstr>
      <vt:lpstr>Cambria Math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3</cp:revision>
  <dcterms:created xsi:type="dcterms:W3CDTF">2025-06-23T03:14:00Z</dcterms:created>
  <dcterms:modified xsi:type="dcterms:W3CDTF">2025-06-26T03:31:44Z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E07ABB5F510942E0A94DF360CFCEE716_12</vt:lpwstr>
  </property>
  <property fmtid="{D5CDD505-2E9C-101B-9397-08002B2CF9AE}" pid="3" name="KSOProductBuildVer">
    <vt:lpwstr>2052-12.1.0.21541</vt:lpwstr>
  </property>
</Properties>
</file>