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6" r:id="rId28"/>
    <p:sldId id="280" r:id="rId29"/>
    <p:sldId id="281" r:id="rId30"/>
    <p:sldId id="282" r:id="rId31"/>
    <p:sldId id="283" r:id="rId32"/>
    <p:sldId id="284" r:id="rId33"/>
    <p:sldId id="285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png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8_1#d9f9e0e37?vop=1&amp;pid=e7184f172&amp;color=0,0,0&amp;vtp=1&amp;bt=1&amp;bbb=1&amp;hb=1"/>
          <p:cNvSpPr/>
          <p:nvPr/>
        </p:nvSpPr>
        <p:spPr>
          <a:xfrm>
            <a:off x="896112" y="900000"/>
            <a:ext cx="10533888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一个人带着两个桶去河边取水，小水桶能盛水3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大水桶能盛水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5千克。现在要取4千克的水，应怎样取？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49_1#d9f9e0e37?vop=1&amp;pid=e7184f172&amp;color=0,0,0&amp;vtp=1&amp;bbb=1&amp;hb=1"/>
              <p:cNvSpPr/>
              <p:nvPr/>
            </p:nvSpPr>
            <p:spPr>
              <a:xfrm>
                <a:off x="896112" y="2165429"/>
                <a:ext cx="10533888" cy="381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①将小水桶装满水后倒入大水桶，连续操作两次后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，大水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桶装满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，小水桶内剩下1千克水，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（千克）；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将大水桶内的水全部倒去，把小水桶中剩下的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1千克水倒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入大水桶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将小水桶装满水倒入大水桶内，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这时大水桶内正好有水4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千克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49_1#d9f9e0e37?vop=1&amp;pid=e7184f1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65429"/>
                <a:ext cx="10533888" cy="381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0_1#567fb9151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母题4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1公顷松柏林每天分泌杀菌素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公顷松柏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31天分泌杀菌素多少千克？（教材P14练习三第11题）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0_1#567fb9151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50_2#567fb9151?vop=1&amp;pid=e7184f17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676" y="2495628"/>
            <a:ext cx="5558760" cy="183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51_1#567fb9151?vop=1&amp;pid=e7184f172&amp;color=0,0,0&amp;vtp=1&amp;bbb=1"/>
              <p:cNvSpPr/>
              <p:nvPr/>
            </p:nvSpPr>
            <p:spPr>
              <a:xfrm>
                <a:off x="896112" y="4465488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𝟐𝟐𝟕𝟖𝟓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：24.5公顷松柏林31天分泌杀菌素22785千克。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51_1#567fb9151?vop=1&amp;pid=e7184f1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65488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2_1#7b6f91691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1公顷杉树林每天约释放氧气350千克，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公顷杉树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30天约释放氧气多少千克？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2_1#7b6f91691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512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53_1#7b6f91691?vop=1&amp;pid=e7184f172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𝟐𝟗𝟗𝟐𝟓𝟎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：28.5公顷杉树林30天约释放氧气299250千克。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53_1#7b6f91691?vop=1&amp;pid=e7184f1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4_1#cd681fae4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题5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王老师骑车上班，每小时骑行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，从家到学校要</a:t>
                </a:r>
                <a:endParaRPr lang="en-US" altLang="zh-CN" sz="3200" b="1" i="0" spc="-5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0.25小时，他家离学校有多远？如果改为步行</a:t>
                </a: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，他每小时</a:t>
                </a:r>
                <a:endParaRPr lang="en-US" altLang="zh-CN" sz="3200" b="1" i="0" spc="-5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走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5千米，用0.8小时能到学校吗？（教材P17练习四第4题）</a:t>
                </a:r>
                <a:endParaRPr lang="en-US" altLang="zh-CN" sz="3200" spc="-50" dirty="0"/>
              </a:p>
            </p:txBody>
          </p:sp>
        </mc:Choice>
        <mc:Fallback>
          <p:sp>
            <p:nvSpPr>
              <p:cNvPr id="2" name="QO_3_BD.54_1#cd681fae4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55_1#cd681fae4?vop=1&amp;pid=e7184f172&amp;color=0,0,0&amp;vtp=1&amp;bb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：他家离学校有3.75千米远，用0.8小时能到学校。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55_1#cd681fae4?vop=1&amp;pid=e7184f1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56_1#1b522b390?htil=1&amp;vop=1&amp;pid=e7184f172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7747" y="909144"/>
            <a:ext cx="443484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56_2#1b522b390?htil=1&amp;vop=1&amp;pid=e7184f172&amp;color=0,0,0&amp;vtp=1&amp;bt=1&amp;bbb=1&amp;hb=1&amp;hs=1"/>
              <p:cNvSpPr/>
              <p:nvPr/>
            </p:nvSpPr>
            <p:spPr>
              <a:xfrm>
                <a:off x="896112" y="900000"/>
                <a:ext cx="5961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刘强从家骑自行车到学校要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0.3小时，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他家离学校有多远？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如果他改为步行，每小时走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，用0.8小时能到学校吗？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56_2#1b522b390?htil=1&amp;vop=1&amp;pid=e7184f172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961888" cy="2540000"/>
              </a:xfrm>
              <a:prstGeom prst="rect">
                <a:avLst/>
              </a:prstGeom>
              <a:blipFill rotWithShape="1">
                <a:blip r:embed="rId2"/>
                <a:stretch>
                  <a:fillRect l="-2" t="-8" r="-121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57_1#1b522b390?vop=1&amp;pid=e7184f172&amp;color=0,0,0&amp;vtp=1&amp;bbb=1&amp;hs=1"/>
              <p:cNvSpPr/>
              <p:nvPr/>
            </p:nvSpPr>
            <p:spPr>
              <a:xfrm>
                <a:off x="896112" y="3477431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：他家离学校有3.6千米远，用0.8小时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不能到学校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57_1#1b522b390?vop=1&amp;pid=e7184f172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77431"/>
                <a:ext cx="10533888" cy="2540000"/>
              </a:xfrm>
              <a:prstGeom prst="rect">
                <a:avLst/>
              </a:prstGeom>
              <a:blipFill rotWithShape="1">
                <a:blip r:embed="rId3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8_1#09d6f18e2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母题6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某市自来水公司为鼓励节约用水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，采取按月分段计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费的方法收取水费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。用水量在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𝐭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及以内每吨2.5元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；超过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𝐭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的部分，每吨3.8元。（教材P18练习四第7题）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8_1#09d6f18e2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59_1#47aca4c1d?vop=1&amp;pid=09d6f18e2&amp;color=0,0,0&amp;vtp=1&amp;bbb=1"/>
              <p:cNvSpPr/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（1）小云家上个月的用水量为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𝐭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，应缴水费多少钱？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59_1#47aca4c1d?vop=1&amp;pid=09d6f18e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0_1#47aca4c1d?vop=1&amp;pid=09d6f18e2&amp;color=0,0,0&amp;vtp=1&amp;bbb=1"/>
              <p:cNvSpPr/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：应缴水费27.5元。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0_1#47aca4c1d?vop=1&amp;pid=09d6f18e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1_1#81cbddb1d?vop=1&amp;pid=09d6f18e2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（2）小可家上个月的用水量为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𝐭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，应缴水费多少钱？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1_1#81cbddb1d?vop=1&amp;pid=09d6f18e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2_1#81cbddb1d?vop=1&amp;pid=09d6f18e2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：应缴水费49元。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62_1#81cbddb1d?vop=1&amp;pid=09d6f18e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3_1#d86e2b8aa?vop=1&amp;pid=e7184f172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天然气是一种蕴藏于地层中的气体混合物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，广泛应用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于民用燃料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、交通燃料等领域。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但天然气的开采成本较高。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为鼓励居民节约使用天然气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，2024年10月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21日起某市实行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新的居民管道天然气销售价格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具体收费标准如表所示。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慧慧家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2024年11月需缴纳天然气费用多少元？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O_3_BD.63_2#d86e2b8aa?colgroup=5,9,9&amp;vop=1&amp;pid=e7184f172&amp;color=0,0,0&amp;mp=1&amp;vtp=1&amp;bt=1&amp;bbb=1&amp;hb=1"/>
          <p:cNvGraphicFramePr>
            <a:graphicFrameLocks noGrp="1"/>
          </p:cNvGraphicFramePr>
          <p:nvPr/>
        </p:nvGraphicFramePr>
        <p:xfrm>
          <a:off x="896112" y="896112"/>
          <a:ext cx="10497312" cy="4057904"/>
        </p:xfrm>
        <a:graphic>
          <a:graphicData uri="http://schemas.openxmlformats.org/drawingml/2006/table">
            <a:tbl>
              <a:tblPr/>
              <a:tblGrid>
                <a:gridCol w="2596896"/>
                <a:gridCol w="3950208"/>
                <a:gridCol w="3950208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第二阶梯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阶段气量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每户每月用气量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50立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方米及以下部分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每户每月用气量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50立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方米以上部分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销售价格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2.94元/立方米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3.82元/立方米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468">
                <a:tc grid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备注：含学校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养老福利机构生活用气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（不含冬季采暖用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63_3#d86e2b8aa?vop=1&amp;pid=e7184f172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344" y="900000"/>
            <a:ext cx="455371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64_1#d86e2b8aa?vop=1&amp;pid=e7184f172&amp;color=0,0,0&amp;vtp=1&amp;bbb=1"/>
              <p:cNvSpPr/>
              <p:nvPr/>
            </p:nvSpPr>
            <p:spPr>
              <a:xfrm>
                <a:off x="896112" y="3223084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：慧慧家2024年11月需缴纳天然气费用185.2元。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64_1#d86e2b8aa?vop=1&amp;pid=e7184f1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223084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c801a5bb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9c801a5bb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教材典型母题变式练（一）</a:t>
            </a:r>
            <a:endParaRPr lang="en-US" altLang="zh-CN" sz="1400" dirty="0"/>
          </a:p>
        </p:txBody>
      </p:sp>
      <p:sp>
        <p:nvSpPr>
          <p:cNvPr id="4" name="C_1#9c801a5bb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60cef4b33?pid=9c801a5bb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496312" cy="53035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65_1#23663eadb?vop=1&amp;pid=60cef4b33&amp;color=0,0,0&amp;vtp=1&amp;bbb=1&amp;hb=1"/>
              <p:cNvSpPr/>
              <p:nvPr/>
            </p:nvSpPr>
            <p:spPr>
              <a:xfrm>
                <a:off x="896112" y="15621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母题1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双休日爸爸带小勇去登山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。从山脚到山顶全程有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，他们上山用了3小时，下山用了2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教材P27练习六第11题）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65_1#23663eadb?vop=1&amp;pid=60cef4b3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62100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6_1#768aca678?vop=1&amp;pid=23663eadb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（1）上山、下山的平均速度各是多少？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7_1#768aca678?vop=1&amp;pid=23663eadb&amp;color=0,0,0&amp;vtp=1&amp;bbb=1"/>
              <p:cNvSpPr/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上山速度：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下山速度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：上山、下山的平均速度分别是2.4千米/时、3.6千米/时。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67_1#768aca678?vop=1&amp;pid=23663ea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r="-182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8_1#322ec21e6?vop=1&amp;pid=23663eadb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（2）你还能提出其他数学问题并解答吗？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9_1#322ec21e6?vop=1&amp;pid=23663eadb&amp;color=0,0,0&amp;vtp=1&amp;bbb=1"/>
              <p:cNvSpPr/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答案不唯一，如：上山、下山的平均速度是多少？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：上山、下山的平均速度是2.88千米/时。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69_1#322ec21e6?vop=1&amp;pid=23663ead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70_1#51e89e0c5?vop=1&amp;pid=60cef4b33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双休日妈妈带小玲去登山。山脚到山顶全程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她们上山用了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2小时，下山用了1.5小时。她们上山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、下山的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平均速度约是多少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？（得数保留两位小数）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70_1#51e89e0c5?vop=1&amp;pid=60cef4b3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05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71_1#51e89e0c5?vop=1&amp;pid=60cef4b33&amp;color=0,0,0&amp;vtp=1&amp;bb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：她们上山、下山的平均速度约是2.74千米/时。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71_1#51e89e0c5?vop=1&amp;pid=60cef4b3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2_1#e8c0e365c?vop=1&amp;pid=60cef4b33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母题2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李叔叔在停车场停车，交了12.5元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。他在这个停车场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最多停车几小时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？（教材P38练习八思考题）</a:t>
            </a:r>
            <a:endParaRPr lang="en-US" altLang="zh-CN" sz="3200" dirty="0"/>
          </a:p>
        </p:txBody>
      </p:sp>
      <p:graphicFrame>
        <p:nvGraphicFramePr>
          <p:cNvPr id="25" name="QO_3_BD.72_2#e8c0e365c?colgroup=25&amp;vop=1&amp;pid=60cef4b33&amp;color=0,0,0&amp;vtp=1&amp;bbb=1&amp;hb=1"/>
          <p:cNvGraphicFramePr>
            <a:graphicFrameLocks noGrp="1"/>
          </p:cNvGraphicFramePr>
          <p:nvPr/>
        </p:nvGraphicFramePr>
        <p:xfrm>
          <a:off x="896112" y="2495628"/>
          <a:ext cx="10515600" cy="2471166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236461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收费标准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1）1小时及以内2.5元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2）超过1小时的部分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每0.5小时2.5元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（不足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0.5小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按0.5小时计算）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73_1#e8c0e365c?vop=1&amp;pid=60cef4b33&amp;color=0,0,0&amp;vtp=1&amp;bbb=1"/>
              <p:cNvSpPr/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：他在这个停车场最多停车3小时。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73_1#e8c0e365c?vop=1&amp;pid=60cef4b3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4_1#83a0da631?vop=1&amp;pid=60cef4b33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宁波某快递公司的收费标准如下表。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O_3_BD.74_2#83a0da631?colgroup=13,11&amp;vop=1&amp;pid=60cef4b33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506456" cy="3423920"/>
            </p:xfrm>
            <a:graphic>
              <a:graphicData uri="http://schemas.openxmlformats.org/drawingml/2006/table">
                <a:tbl>
                  <a:tblPr/>
                  <a:tblGrid>
                    <a:gridCol w="5495544"/>
                    <a:gridCol w="2505456"/>
                    <a:gridCol w="2505456"/>
                  </a:tblGrid>
                  <a:tr h="6974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计费单位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收费标准/元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697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江浙沪地区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其他地区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首重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及以内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314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的部分</a:t>
                          </a:r>
                          <a:r>
                            <a:rPr lang="en-US" altLang="zh-CN" sz="32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每千克收</a:t>
                          </a:r>
                          <a:endParaRPr lang="en-US" altLang="zh-CN" sz="32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O_3_BD.74_2#83a0da631?colgroup=13,11&amp;vop=1&amp;pid=60cef4b33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506456" cy="3423920"/>
            </p:xfrm>
            <a:graphic>
              <a:graphicData uri="http://schemas.openxmlformats.org/drawingml/2006/table">
                <a:tbl>
                  <a:tblPr/>
                  <a:tblGrid>
                    <a:gridCol w="5495544"/>
                    <a:gridCol w="2505456"/>
                    <a:gridCol w="2505456"/>
                  </a:tblGrid>
                  <a:tr h="6974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计费单位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收费标准/元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697484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江浙沪地区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其他地区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2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315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4_3#83a0da631?vop=1&amp;pid=60cef4b33&amp;color=0,0,0&amp;mp=1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妈妈有一个物品需要退货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，退货信息显示要从宁波退货到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，最后妈妈支付了18.5元的快递费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。你知道这个退掉的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物品最多有几千克吗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75_1#83a0da631?vop=1&amp;pid=60cef4b33&amp;color=0,0,0&amp;vtp=1&amp;bb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：这个退掉的物品最多有4千克。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75_1#83a0da631?vop=1&amp;pid=60cef4b3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71372e36c?pid=9c801a5bb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340864" cy="530352"/>
          </a:xfrm>
          <a:prstGeom prst="rect">
            <a:avLst/>
          </a:prstGeom>
        </p:spPr>
      </p:pic>
      <p:sp>
        <p:nvSpPr>
          <p:cNvPr id="3" name="QO_3_BD.76_1#1fda0527e?vop=1&amp;pid=71372e36c&amp;color=0,0,0&amp;vtp=1&amp;bbb=1&amp;hb=1"/>
          <p:cNvSpPr/>
          <p:nvPr/>
        </p:nvSpPr>
        <p:spPr>
          <a:xfrm>
            <a:off x="896112" y="15621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母题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把10张卡片放入纸袋，随意摸一张，要使摸出数字“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1”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，摸出数字“5”的可能性最小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。卡片上的数字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应该怎样填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？请你填一填。（教材P49练习十一第11题）</a:t>
            </a:r>
            <a:endParaRPr lang="en-US" altLang="zh-CN" sz="3200" dirty="0"/>
          </a:p>
        </p:txBody>
      </p:sp>
      <p:pic>
        <p:nvPicPr>
          <p:cNvPr id="4" name="QO_3_BD.76_2#1fda0527e?vop=1&amp;pid=71372e36c&amp;color=0,0,0&amp;tib=255,255,255&amp;vip=39#4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3886200"/>
            <a:ext cx="10497312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77_1#1fda0527e.white_block?vop=1&amp;pid=71372e36c&amp;color=0,0,0&amp;vpa=39&amp;vtp=1"/>
          <p:cNvSpPr/>
          <p:nvPr/>
        </p:nvSpPr>
        <p:spPr>
          <a:xfrm>
            <a:off x="1261872" y="4133088"/>
            <a:ext cx="347472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78_1#1fda0527e.white_block?vop=1&amp;pid=71372e36c&amp;color=0,0,0&amp;vpa=40&amp;vtp=1"/>
          <p:cNvSpPr/>
          <p:nvPr/>
        </p:nvSpPr>
        <p:spPr>
          <a:xfrm>
            <a:off x="2359152" y="4105656"/>
            <a:ext cx="338328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3_WB.79_1#1fda0527e.white_block?vop=1&amp;pid=71372e36c&amp;color=0,0,0&amp;vpa=41&amp;vtp=1"/>
          <p:cNvSpPr/>
          <p:nvPr/>
        </p:nvSpPr>
        <p:spPr>
          <a:xfrm>
            <a:off x="3401568" y="4114800"/>
            <a:ext cx="329184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3_WB.80_1#1fda0527e.white_block?vop=1&amp;pid=71372e36c&amp;color=0,0,0&amp;vpa=42&amp;vtp=1"/>
          <p:cNvSpPr/>
          <p:nvPr/>
        </p:nvSpPr>
        <p:spPr>
          <a:xfrm>
            <a:off x="4471416" y="4105656"/>
            <a:ext cx="329184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3_WB.81_1#1fda0527e.white_block?vop=1&amp;pid=71372e36c&amp;color=0,0,0&amp;vpa=43&amp;vtp=1"/>
          <p:cNvSpPr/>
          <p:nvPr/>
        </p:nvSpPr>
        <p:spPr>
          <a:xfrm>
            <a:off x="5449824" y="4123944"/>
            <a:ext cx="475488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3_WB.82_1#1fda0527e.white_block?vop=1&amp;pid=71372e36c&amp;color=0,0,0&amp;vpa=44&amp;vtp=1"/>
          <p:cNvSpPr/>
          <p:nvPr/>
        </p:nvSpPr>
        <p:spPr>
          <a:xfrm>
            <a:off x="6556248" y="4114800"/>
            <a:ext cx="384048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3_WB.83_1#1fda0527e.white_block?vop=1&amp;pid=71372e36c&amp;color=0,0,0&amp;vpa=45&amp;vtp=1"/>
          <p:cNvSpPr/>
          <p:nvPr/>
        </p:nvSpPr>
        <p:spPr>
          <a:xfrm>
            <a:off x="7626096" y="4105656"/>
            <a:ext cx="384048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3_WB.84_1#1fda0527e.white_block?vop=1&amp;pid=71372e36c&amp;color=0,0,0&amp;vpa=46&amp;vtp=1"/>
          <p:cNvSpPr/>
          <p:nvPr/>
        </p:nvSpPr>
        <p:spPr>
          <a:xfrm>
            <a:off x="8677656" y="4096512"/>
            <a:ext cx="429768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3_WB.85_1#1fda0527e.white_block?vop=1&amp;pid=71372e36c&amp;color=0,0,0&amp;vpa=47&amp;vtp=1"/>
          <p:cNvSpPr/>
          <p:nvPr/>
        </p:nvSpPr>
        <p:spPr>
          <a:xfrm>
            <a:off x="9738360" y="4114800"/>
            <a:ext cx="402336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3_WB.86_1#1fda0527e.white_block?vop=1&amp;pid=71372e36c&amp;color=0,0,0&amp;vpa=48&amp;vtp=1"/>
          <p:cNvSpPr/>
          <p:nvPr/>
        </p:nvSpPr>
        <p:spPr>
          <a:xfrm>
            <a:off x="10771632" y="4087368"/>
            <a:ext cx="411480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5" name="QO_3_AS.87_1#1fda0527e?vop=1&amp;pid=71372e36c&amp;color=0,0,0&amp;vtp=1&amp;bbb=1"/>
          <p:cNvSpPr/>
          <p:nvPr/>
        </p:nvSpPr>
        <p:spPr>
          <a:xfrm>
            <a:off x="896112" y="4826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8_1#6d73662f7?vop=1&amp;pid=71372e36c&amp;color=0,0,0&amp;vtp=1&amp;bt=1&amp;bbb=1&amp;hb=1"/>
          <p:cNvSpPr/>
          <p:nvPr/>
        </p:nvSpPr>
        <p:spPr>
          <a:xfrm>
            <a:off x="896112" y="900000"/>
            <a:ext cx="1053388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变式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五（1）班同学在参观河南省博物院时，在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“文物知识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”环节，有20名同学表现优异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，获得了奖励一件文创产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“微缩文物”的机会。博物院准备的“微缩文物”有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：杜岭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、莲鹤方壶、武则天金简和云纹铜禁四种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，每人获得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什么产品现场抽签决定。如果要让抽到杜岭方鼎的可能性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，抽到莲鹤方壶和武则天金简的可能性相同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，抽到云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纹铜禁的可能性最小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。这20张“微缩文物”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签该怎样分配呢？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把你的想法填在表里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2_BD#e7184f172?pid=9c801a5bb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514600" cy="53035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1_1#c52fbcc56?vop=1&amp;pid=e7184f172&amp;color=0,0,0&amp;vtp=1&amp;bbb=1&amp;hb=1"/>
              <p:cNvSpPr/>
              <p:nvPr/>
            </p:nvSpPr>
            <p:spPr>
              <a:xfrm>
                <a:off x="896112" y="15621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母题1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判断下面各个积的小数位数有没有错误。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对的画“√”，错的画“×”）（教材P8练习二第3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题）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717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𝟐𝟏𝟓𝟒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𝟓𝟔𝟖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spc="-103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717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𝟒𝟕𝟖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717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𝟒𝟎𝟒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spc="-103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717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𝟓𝟖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1_1#c52fbcc56?vop=1&amp;pid=e7184f1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62100"/>
                <a:ext cx="10533888" cy="44196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2_1#c52fbcc56.bracket?vop=1&amp;pid=e7184f172&amp;color=0,0,0&amp;vpa=1&amp;vtp=1"/>
          <p:cNvSpPr/>
          <p:nvPr/>
        </p:nvSpPr>
        <p:spPr>
          <a:xfrm>
            <a:off x="4773358" y="3040380"/>
            <a:ext cx="51911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/>
          </a:p>
        </p:txBody>
      </p:sp>
      <p:sp>
        <p:nvSpPr>
          <p:cNvPr id="7" name="QB_3_AN.3_1#c52fbcc56.bracket?vop=1&amp;pid=e7184f172&amp;color=0,0,0&amp;vpa=2&amp;vtp=1"/>
          <p:cNvSpPr/>
          <p:nvPr/>
        </p:nvSpPr>
        <p:spPr>
          <a:xfrm>
            <a:off x="10169716" y="30403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3200" dirty="0"/>
          </a:p>
        </p:txBody>
      </p:sp>
      <p:sp>
        <p:nvSpPr>
          <p:cNvPr id="8" name="QB_3_AN.4_1#c52fbcc56.bracket?vop=1&amp;pid=e7184f172&amp;color=0,0,0&amp;vpa=3&amp;vtp=1"/>
          <p:cNvSpPr/>
          <p:nvPr/>
        </p:nvSpPr>
        <p:spPr>
          <a:xfrm>
            <a:off x="4937950" y="37769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3200" dirty="0"/>
          </a:p>
        </p:txBody>
      </p:sp>
      <p:sp>
        <p:nvSpPr>
          <p:cNvPr id="9" name="QB_3_AN.5_1#c52fbcc56.bracket?vop=1&amp;pid=e7184f172&amp;color=0,0,0&amp;vpa=4&amp;vtp=1"/>
          <p:cNvSpPr/>
          <p:nvPr/>
        </p:nvSpPr>
        <p:spPr>
          <a:xfrm>
            <a:off x="5180838" y="45135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3200" dirty="0"/>
          </a:p>
        </p:txBody>
      </p:sp>
      <p:sp>
        <p:nvSpPr>
          <p:cNvPr id="10" name="QB_3_AN.6_1#c52fbcc56.bracket?vop=1&amp;pid=e7184f172&amp;color=0,0,0&amp;vpa=5&amp;vtp=1"/>
          <p:cNvSpPr/>
          <p:nvPr/>
        </p:nvSpPr>
        <p:spPr>
          <a:xfrm>
            <a:off x="10399902" y="4513580"/>
            <a:ext cx="51911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/>
          </a:p>
        </p:txBody>
      </p:sp>
      <p:sp>
        <p:nvSpPr>
          <p:cNvPr id="11" name="QB_3_AN.7_1#c52fbcc56.bracket?vop=1&amp;pid=e7184f172&amp;color=0,0,0&amp;vpa=6&amp;vtp=1"/>
          <p:cNvSpPr/>
          <p:nvPr/>
        </p:nvSpPr>
        <p:spPr>
          <a:xfrm>
            <a:off x="4695063" y="52501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QB_3_BD.88_2#6d73662f7?colgroup=7,5,5,3,3&amp;vop=1&amp;pid=71372e36c&amp;color=0,0,0&amp;mp=1&amp;vtp=1&amp;bt=1&amp;bbb=1&amp;hb=1"/>
          <p:cNvGraphicFramePr>
            <a:graphicFrameLocks noGrp="1"/>
          </p:cNvGraphicFramePr>
          <p:nvPr/>
        </p:nvGraphicFramePr>
        <p:xfrm>
          <a:off x="896112" y="896112"/>
          <a:ext cx="10488168" cy="2028952"/>
        </p:xfrm>
        <a:graphic>
          <a:graphicData uri="http://schemas.openxmlformats.org/drawingml/2006/table">
            <a:tbl>
              <a:tblPr/>
              <a:tblGrid>
                <a:gridCol w="3063240"/>
                <a:gridCol w="2212848"/>
                <a:gridCol w="2203704"/>
                <a:gridCol w="1618488"/>
                <a:gridCol w="1389888"/>
              </a:tblGrid>
              <a:tr h="1331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“微缩文物”名称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杜岭方鼎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莲鹤方壶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武则天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云纹铜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文物签的张数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QB_3_AN.89_1#6d73662f7.blank?vop=1&amp;pid=71372e36c&amp;color=0,0,0&amp;mp=1&amp;vpa=49&amp;vtp=1&amp;bbb=1"/>
          <p:cNvSpPr/>
          <p:nvPr/>
        </p:nvSpPr>
        <p:spPr>
          <a:xfrm>
            <a:off x="4676839" y="2250758"/>
            <a:ext cx="701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3_AN.90_1#6d73662f7.blank?vop=1&amp;pid=71372e36c&amp;color=0,0,0&amp;mp=1&amp;vpa=50&amp;vtp=1"/>
          <p:cNvSpPr/>
          <p:nvPr/>
        </p:nvSpPr>
        <p:spPr>
          <a:xfrm>
            <a:off x="6986715" y="2250758"/>
            <a:ext cx="498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5" name="QB_3_AN.91_1#6d73662f7.blank?vop=1&amp;pid=71372e36c&amp;color=0,0,0&amp;mp=1&amp;vpa=51&amp;vtp=1"/>
          <p:cNvSpPr/>
          <p:nvPr/>
        </p:nvSpPr>
        <p:spPr>
          <a:xfrm>
            <a:off x="8897810" y="2250758"/>
            <a:ext cx="498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6" name="QB_3_AN.92_1#6d73662f7.blank?vop=1&amp;pid=71372e36c&amp;color=0,0,0&amp;mp=1&amp;vpa=52&amp;vtp=1"/>
          <p:cNvSpPr/>
          <p:nvPr/>
        </p:nvSpPr>
        <p:spPr>
          <a:xfrm>
            <a:off x="10401998" y="2250758"/>
            <a:ext cx="498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7" name="QB_3_AS.93_1#6d73662f7?vop=1&amp;pid=71372e36c&amp;color=0,0,0&amp;vtp=1&amp;bbb=1"/>
          <p:cNvSpPr/>
          <p:nvPr/>
        </p:nvSpPr>
        <p:spPr>
          <a:xfrm>
            <a:off x="896112" y="30607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8_1#b92cb7cea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4660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下面算式积的小数位数对吗？对的画“√”，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错的请将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正确的积写在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）里。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7000"/>
                  </a:lnSpc>
                  <a:tabLst>
                    <a:tab pos="7863840" algn="l"/>
                  </a:tabLst>
                  <a:defRPr/>
                </a:pPr>
                <a:r>
                  <a:rPr lang="en-US" altLang="zh-CN" sz="385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85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endParaRPr lang="en-US" altLang="zh-CN" sz="900" b="1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7863840" algn="l"/>
                  </a:tabLst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   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𝟔𝟖𝟗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6500"/>
                  </a:lnSpc>
                  <a:tabLst>
                    <a:tab pos="7863840" algn="l"/>
                  </a:tabLst>
                  <a:defRPr/>
                </a:pPr>
                <a:r>
                  <a:rPr lang="en-US" altLang="zh-CN" sz="36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𝟐𝟒𝟏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6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:endParaRPr lang="en-US" altLang="zh-CN" sz="900" b="1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7863840" algn="l"/>
                  </a:tabLst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     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𝟖𝟏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8_1#b92cb7cea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6609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8_1#b92cb7cea?vop=1&amp;pid=e7184f172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288" y="2364183"/>
            <a:ext cx="896112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8_2#b92cb7cea?vop=1&amp;pid=e7184f172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3237023"/>
            <a:ext cx="8595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3_BD.8_2#b92cb7cea?vop=1&amp;pid=e7184f172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574" y="3974670"/>
            <a:ext cx="777240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B_3_BD.8_3#b92cb7cea?vop=1&amp;pid=e7184f172&amp;color=0,0,0&amp;tib=255,255,255&amp;iip=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4901325"/>
            <a:ext cx="950976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9_1#b92cb7cea.bracket?vop=1&amp;pid=e7184f172&amp;color=0,0,0&amp;vpa=7&amp;vtp=1&amp;bbb=1"/>
              <p:cNvSpPr/>
              <p:nvPr/>
            </p:nvSpPr>
            <p:spPr>
              <a:xfrm>
                <a:off x="5398326" y="2661807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𝟖𝟔𝟒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9_1#b92cb7cea.bracket?vop=1&amp;pid=e7184f172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326" y="2661807"/>
                <a:ext cx="1329817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14" t="-103" r="24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10_1#b92cb7cea.bracket?vop=1&amp;pid=e7184f172&amp;color=0,0,0&amp;vpa=8&amp;vtp=1&amp;bbb=1&amp;rh=37.8"/>
              <p:cNvSpPr/>
              <p:nvPr/>
            </p:nvSpPr>
            <p:spPr>
              <a:xfrm>
                <a:off x="5689789" y="3338938"/>
                <a:ext cx="473266" cy="480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3_AN.10_1#b92cb7cea.bracket?vop=1&amp;pid=e7184f172&amp;color=0,0,0&amp;vpa=8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789" y="3338938"/>
                <a:ext cx="473266" cy="480060"/>
              </a:xfrm>
              <a:prstGeom prst="rect">
                <a:avLst/>
              </a:prstGeom>
              <a:blipFill rotWithShape="1">
                <a:blip r:embed="rId7"/>
                <a:stretch>
                  <a:fillRect l="-40" t="-22" r="80" b="-13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3_AN.11_1#b92cb7cea.bracket?vop=1&amp;pid=e7184f172&amp;color=0,0,0&amp;vpa=9&amp;vtp=1&amp;bbb=1"/>
          <p:cNvSpPr/>
          <p:nvPr/>
        </p:nvSpPr>
        <p:spPr>
          <a:xfrm>
            <a:off x="5201476" y="4228670"/>
            <a:ext cx="120967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62.41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3_AN.12_1#b92cb7cea.bracket?vop=1&amp;pid=e7184f172&amp;color=0,0,0&amp;vpa=10&amp;vtp=1&amp;bbb=1"/>
              <p:cNvSpPr/>
              <p:nvPr/>
            </p:nvSpPr>
            <p:spPr>
              <a:xfrm>
                <a:off x="5498147" y="4999369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3_AN.12_1#b92cb7cea.bracket?vop=1&amp;pid=e7184f172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8147" y="4999369"/>
                <a:ext cx="1329817" cy="508000"/>
              </a:xfrm>
              <a:prstGeom prst="rect">
                <a:avLst/>
              </a:prstGeom>
              <a:blipFill rotWithShape="1">
                <a:blip r:embed="rId8"/>
                <a:stretch>
                  <a:fillRect l="-24" t="-3" r="3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3_1#94070595b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母题2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𝟐𝟓𝟑𝟓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，在下面的括号里填上合适的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。（教材P10练习二第14题）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3_1#94070595b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13_2#94070595b?sp=1&amp;vop=1&amp;pid=e7184f172&amp;color=0,0,0&amp;vtp=1&amp;bbb=1"/>
              <p:cNvSpPr/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)×(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𝟓𝟑𝟓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13_2#94070595b?sp=1&amp;vop=1&amp;pid=e7184f17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4_1#94070595b.bracket?vop=1&amp;pid=e7184f172&amp;color=0,0,0&amp;vpa=11&amp;vtp=1&amp;bbb=1"/>
          <p:cNvSpPr/>
          <p:nvPr/>
        </p:nvSpPr>
        <p:spPr>
          <a:xfrm>
            <a:off x="2630932" y="2434761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5_1#94070595b.bracket?vop=1&amp;pid=e7184f172&amp;color=0,0,0&amp;vpa=12&amp;vtp=1&amp;bbb=1"/>
              <p:cNvSpPr/>
              <p:nvPr/>
            </p:nvSpPr>
            <p:spPr>
              <a:xfrm>
                <a:off x="4223195" y="2606689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5_1#94070595b.bracket?vop=1&amp;pid=e7184f172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195" y="2606689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3" r="6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16_1#94070595b.bracket?vop=1&amp;pid=e7184f172&amp;color=0,0,0&amp;vpa=13&amp;vtp=1&amp;bbb=1"/>
              <p:cNvSpPr/>
              <p:nvPr/>
            </p:nvSpPr>
            <p:spPr>
              <a:xfrm>
                <a:off x="2690622" y="3399804"/>
                <a:ext cx="146773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16_1#94070595b.bracket?vop=1&amp;pid=e7184f172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622" y="3399804"/>
                <a:ext cx="1467739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9" t="-3" r="2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17_1#94070595b.bracket?vop=1&amp;pid=e7184f172&amp;color=0,0,0&amp;vpa=14&amp;vtp=1&amp;bbb=1"/>
              <p:cNvSpPr/>
              <p:nvPr/>
            </p:nvSpPr>
            <p:spPr>
              <a:xfrm>
                <a:off x="5232209" y="3399804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17_1#94070595b.bracket?vop=1&amp;pid=e7184f172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209" y="3399804"/>
                <a:ext cx="935038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47" t="-3" r="1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18_1#94070595b.bracket?vop=1&amp;pid=e7184f172&amp;color=0,0,0&amp;vpa=15&amp;vtp=1&amp;bbb=1"/>
          <p:cNvSpPr/>
          <p:nvPr/>
        </p:nvSpPr>
        <p:spPr>
          <a:xfrm>
            <a:off x="2542032" y="3907961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19_1#94070595b.bracket?vop=1&amp;pid=e7184f172&amp;color=0,0,0&amp;vpa=16&amp;vtp=1&amp;bbb=1"/>
              <p:cNvSpPr/>
              <p:nvPr/>
            </p:nvSpPr>
            <p:spPr>
              <a:xfrm>
                <a:off x="4451795" y="407963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19_1#94070595b.bracket?vop=1&amp;pid=e7184f172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1795" y="4079635"/>
                <a:ext cx="844042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53" t="-78" r="6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3_AN.20_1#94070595b.bracket?vop=1&amp;pid=e7184f172&amp;color=0,0,0&amp;vpa=17&amp;vtp=1&amp;bbb=1"/>
          <p:cNvSpPr/>
          <p:nvPr/>
        </p:nvSpPr>
        <p:spPr>
          <a:xfrm>
            <a:off x="2542032" y="4644561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3_AN.21_1#94070595b.bracket?vop=1&amp;pid=e7184f172&amp;color=0,0,0&amp;vpa=18&amp;vtp=1&amp;bbb=1"/>
              <p:cNvSpPr/>
              <p:nvPr/>
            </p:nvSpPr>
            <p:spPr>
              <a:xfrm>
                <a:off x="4631182" y="481953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3_AN.21_1#94070595b.bracket?vop=1&amp;pid=e7184f172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182" y="481953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8" t="-103" r="18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2_1#94070595b?sp=1&amp;vop=1&amp;pid=e7184f172&amp;color=0,0,0&amp;mp=1&amp;vtp=1&amp;bt=1&amp;bbb=1"/>
              <p:cNvSpPr/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)×(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𝟐𝟓𝟑𝟓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22_1#94070595b?sp=1&amp;vop=1&amp;pid=e7184f172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23_1#94070595b.bracket?vop=1&amp;pid=e7184f172&amp;color=0,0,0&amp;mp=1&amp;vpa=19&amp;vtp=1&amp;bbb=1"/>
          <p:cNvSpPr/>
          <p:nvPr/>
        </p:nvSpPr>
        <p:spPr>
          <a:xfrm>
            <a:off x="2542032" y="9011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4_1#94070595b.bracket?vop=1&amp;pid=e7184f172&amp;color=0,0,0&amp;mp=1&amp;vpa=20&amp;vtp=1&amp;bbb=1"/>
              <p:cNvSpPr/>
              <p:nvPr/>
            </p:nvSpPr>
            <p:spPr>
              <a:xfrm>
                <a:off x="4159695" y="108032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4_1#94070595b.bracket?vop=1&amp;pid=e7184f172&amp;color=0,0,0&amp;mp=1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695" y="1080325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3" t="-37" r="6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5_1#94070595b.bracket?vop=1&amp;pid=e7184f172&amp;color=0,0,0&amp;mp=1&amp;vpa=21&amp;vtp=1&amp;bbb=1"/>
          <p:cNvSpPr/>
          <p:nvPr/>
        </p:nvSpPr>
        <p:spPr>
          <a:xfrm>
            <a:off x="2486787" y="16377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6_1#94070595b.bracket?vop=1&amp;pid=e7184f172&amp;color=0,0,0&amp;mp=1&amp;vpa=22&amp;vtp=1&amp;bbb=1"/>
              <p:cNvSpPr/>
              <p:nvPr/>
            </p:nvSpPr>
            <p:spPr>
              <a:xfrm>
                <a:off x="4371149" y="182022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26_1#94070595b.bracket?vop=1&amp;pid=e7184f172&amp;color=0,0,0&amp;mp=1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149" y="182022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62" r="6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27_1#94070595b.bracket?vop=1&amp;pid=e7184f172&amp;color=0,0,0&amp;mp=1&amp;vpa=23&amp;vtp=1&amp;bbb=1"/>
          <p:cNvSpPr/>
          <p:nvPr/>
        </p:nvSpPr>
        <p:spPr>
          <a:xfrm>
            <a:off x="2873820" y="23743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28_1#94070595b.bracket?vop=1&amp;pid=e7184f172&amp;color=0,0,0&amp;mp=1&amp;vpa=24&amp;vtp=1&amp;bbb=1"/>
              <p:cNvSpPr/>
              <p:nvPr/>
            </p:nvSpPr>
            <p:spPr>
              <a:xfrm>
                <a:off x="4770882" y="2546413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28_1#94070595b.bracket?vop=1&amp;pid=e7184f172&amp;color=0,0,0&amp;mp=1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0882" y="2546413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2" t="-12" r="5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3_AN.29_1#94070595b.bracket?vop=1&amp;pid=e7184f172&amp;color=0,0,0&amp;mp=1&amp;vpa=25&amp;vtp=1&amp;bbb=1"/>
          <p:cNvSpPr/>
          <p:nvPr/>
        </p:nvSpPr>
        <p:spPr>
          <a:xfrm>
            <a:off x="2839212" y="313004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30_1#94070595b.bracket?vop=1&amp;pid=e7184f172&amp;color=0,0,0&amp;mp=1&amp;vpa=26&amp;vtp=1&amp;bbb=1"/>
              <p:cNvSpPr/>
              <p:nvPr/>
            </p:nvSpPr>
            <p:spPr>
              <a:xfrm>
                <a:off x="4953762" y="3312223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3_AN.30_1#94070595b.bracket?vop=1&amp;pid=e7184f172&amp;color=0,0,0&amp;mp=1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762" y="3312223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5" t="-12" r="30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3_AS.31_1#94070595b?vop=1&amp;pid=e7184f172&amp;color=0,0,0&amp;vtp=1&amp;bbb=1"/>
          <p:cNvSpPr/>
          <p:nvPr/>
        </p:nvSpPr>
        <p:spPr>
          <a:xfrm>
            <a:off x="896112" y="38227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2_1#9cc72a9bf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𝟏𝟔𝟑𝟖𝟎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，在下面的括号里填上合适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32_1#9cc72a9bf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32_2#9cc72a9bf?sp=1&amp;vop=1&amp;pid=e7184f172&amp;color=0,0,0&amp;vtp=1&amp;bbb=1&amp;hb=1"/>
              <p:cNvSpPr/>
              <p:nvPr/>
            </p:nvSpPr>
            <p:spPr>
              <a:xfrm>
                <a:off x="896112" y="3839381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32_2#9cc72a9bf?sp=1&amp;vop=1&amp;pid=e7184f17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39381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r="-575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33_1#9cc72a9bf.bracket?vop=1&amp;pid=e7184f172&amp;color=0,0,0&amp;vpa=27&amp;vtp=1&amp;bbb=1"/>
          <p:cNvSpPr/>
          <p:nvPr/>
        </p:nvSpPr>
        <p:spPr>
          <a:xfrm>
            <a:off x="2592832" y="2354785"/>
            <a:ext cx="9048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455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3_AN.34_1#9cc72a9bf.bracket?vop=1&amp;pid=e7184f172&amp;color=0,0,0&amp;vpa=28&amp;vtp=1&amp;bbb=1"/>
          <p:cNvSpPr/>
          <p:nvPr/>
        </p:nvSpPr>
        <p:spPr>
          <a:xfrm>
            <a:off x="4331145" y="2354785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0.36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3_AN.35_1#9cc72a9bf.bracket?vop=1&amp;pid=e7184f172&amp;color=0,0,0&amp;vpa=29&amp;vtp=1&amp;bbb=1"/>
          <p:cNvSpPr/>
          <p:nvPr/>
        </p:nvSpPr>
        <p:spPr>
          <a:xfrm>
            <a:off x="5928170" y="2354785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45.5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3_AN.36_1#9cc72a9bf.bracket?vop=1&amp;pid=e7184f172&amp;color=0,0,0&amp;vpa=30&amp;vtp=1&amp;bbb=1"/>
          <p:cNvSpPr/>
          <p:nvPr/>
        </p:nvSpPr>
        <p:spPr>
          <a:xfrm>
            <a:off x="7717282" y="2354785"/>
            <a:ext cx="8032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3_AN.37_1#9cc72a9bf.bracket?vop=1&amp;pid=e7184f172&amp;color=0,0,0&amp;vpa=31&amp;vtp=1&amp;bbb=1"/>
          <p:cNvSpPr/>
          <p:nvPr/>
        </p:nvSpPr>
        <p:spPr>
          <a:xfrm>
            <a:off x="9109519" y="2354785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4.55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38_1#9cc72a9bf.bracket?vop=1&amp;pid=e7184f172&amp;color=0,0,0&amp;vpa=32&amp;vtp=1&amp;bbb=1"/>
              <p:cNvSpPr/>
              <p:nvPr/>
            </p:nvSpPr>
            <p:spPr>
              <a:xfrm>
                <a:off x="1097724" y="324092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38_1#9cc72a9bf.bracket?vop=1&amp;pid=e7184f172&amp;color=0,0,0&amp;vpa=3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324092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103" r="64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3_AN.39_1#9cc72a9bf.bracket?vop=1&amp;pid=e7184f172&amp;color=0,0,0&amp;vpa=33&amp;vtp=1&amp;bbb=1"/>
          <p:cNvSpPr/>
          <p:nvPr/>
        </p:nvSpPr>
        <p:spPr>
          <a:xfrm>
            <a:off x="2592832" y="3846366"/>
            <a:ext cx="9048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455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QB_3_AN.40_1#9cc72a9bf.bracket?vop=1&amp;pid=e7184f172&amp;color=0,0,0&amp;vpa=34&amp;vtp=1&amp;bbb=1"/>
          <p:cNvSpPr/>
          <p:nvPr/>
        </p:nvSpPr>
        <p:spPr>
          <a:xfrm>
            <a:off x="4331145" y="3846366"/>
            <a:ext cx="14128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0.0036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QB_3_AN.41_1#9cc72a9bf.bracket?vop=1&amp;pid=e7184f172&amp;color=0,0,0&amp;vpa=35&amp;vtp=1&amp;bbb=1"/>
          <p:cNvSpPr/>
          <p:nvPr/>
        </p:nvSpPr>
        <p:spPr>
          <a:xfrm>
            <a:off x="6337745" y="3846366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4.55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3" name="QB_3_AN.42_1#9cc72a9bf.bracket?vop=1&amp;pid=e7184f172&amp;color=0,0,0&amp;vpa=36&amp;vtp=1&amp;bbb=1"/>
          <p:cNvSpPr/>
          <p:nvPr/>
        </p:nvSpPr>
        <p:spPr>
          <a:xfrm>
            <a:off x="8126857" y="3846366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0.36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4" name="QB_3_AN.43_1#9cc72a9bf.bracket?vop=1&amp;pid=e7184f172&amp;color=0,0,0&amp;vpa=37&amp;vtp=1&amp;bbb=1"/>
          <p:cNvSpPr/>
          <p:nvPr/>
        </p:nvSpPr>
        <p:spPr>
          <a:xfrm>
            <a:off x="9723882" y="3846366"/>
            <a:ext cx="1209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0.455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3_AN.44_1#9cc72a9bf.bracket?vop=1&amp;pid=e7184f172&amp;color=0,0,0&amp;vpa=38&amp;vtp=1&amp;bbb=1"/>
              <p:cNvSpPr/>
              <p:nvPr/>
            </p:nvSpPr>
            <p:spPr>
              <a:xfrm>
                <a:off x="1123124" y="4735717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5" name="QB_3_AN.44_1#9cc72a9bf.bracket?vop=1&amp;pid=e7184f172&amp;color=0,0,0&amp;vpa=3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4735717"/>
                <a:ext cx="84404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53" t="-103" r="68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QB_3_AS.45_1#9cc72a9bf?vop=1&amp;pid=e7184f172&amp;color=0,0,0&amp;vtp=1&amp;bbb=1"/>
          <p:cNvSpPr/>
          <p:nvPr/>
        </p:nvSpPr>
        <p:spPr>
          <a:xfrm>
            <a:off x="896112" y="5337981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6_1#bc38004ec?vop=1&amp;pid=e7184f172&amp;color=0,0,0&amp;vtp=1&amp;bt=1&amp;bbb=1&amp;hb=1"/>
              <p:cNvSpPr/>
              <p:nvPr/>
            </p:nvSpPr>
            <p:spPr>
              <a:xfrm>
                <a:off x="896112" y="900000"/>
                <a:ext cx="10533888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母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题3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有两个水桶，小水桶能盛水</a:t>
                </a:r>
                <a14:m>
                  <m:oMath xmlns:m="http://schemas.openxmlformats.org/officeDocument/2006/math"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，大水桶能盛水</a:t>
                </a:r>
                <a14:m>
                  <m:oMath xmlns:m="http://schemas.openxmlformats.org/officeDocument/2006/math"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pc="-10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怎样用这两个水桶盛出</a:t>
                </a:r>
                <a14:m>
                  <m:oMath xmlns:m="http://schemas.openxmlformats.org/officeDocument/2006/math"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水？（教材P10练习二思考题）</a:t>
                </a:r>
                <a:endParaRPr lang="en-US" altLang="zh-CN" sz="3200" spc="-100" dirty="0"/>
              </a:p>
            </p:txBody>
          </p:sp>
        </mc:Choice>
        <mc:Fallback>
          <p:sp>
            <p:nvSpPr>
              <p:cNvPr id="2" name="QO_3_BD.46_1#bc38004ec?vop=1&amp;pid=e7184f17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295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6" r="-385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3_AN.47_1#bc38004ec?vop=1&amp;pid=e7184f172&amp;color=0,0,0&amp;vtp=1&amp;bbb=1&amp;hb=1"/>
          <p:cNvSpPr/>
          <p:nvPr/>
        </p:nvSpPr>
        <p:spPr>
          <a:xfrm>
            <a:off x="896112" y="2178128"/>
            <a:ext cx="10533888" cy="388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①将小水桶装满水，全部倒入大水桶中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，此时大水桶中有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4千克；</a:t>
            </a:r>
            <a:endParaRPr lang="en-US" altLang="zh-CN" sz="3200" dirty="0"/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将小水桶再次装满水，继续倒入大水桶中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，此时大水桶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中有水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8千克；</a:t>
            </a:r>
            <a:endParaRPr lang="en-US" altLang="zh-CN" sz="3200" dirty="0"/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将小水桶再次装满水，继续倒入大水桶中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，直到大水桶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装满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，此时小水桶有剩余水1千克；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AN.47_2#bc38004ec?vop=1&amp;pid=e7184f172&amp;color=0,0,0&amp;mp=1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④将大水桶清空，然后将小水桶中的1千克水倒入大水桶中；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⑤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重新将小水桶装满水，然后倒入大水桶中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，此时大水桶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中有水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5千克。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3890</Words>
  <Application>WPS 演示</Application>
  <PresentationFormat>宽屏</PresentationFormat>
  <Paragraphs>344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2025-06-23T02:51:00Z</dcterms:created>
  <dcterms:modified xsi:type="dcterms:W3CDTF">2025-06-26T08:40:04Z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7CF7862FA85F46539960DE3504719F91_12</vt:lpwstr>
  </property>
  <property fmtid="{D5CDD505-2E9C-101B-9397-08002B2CF9AE}" pid="3" name="KSOProductBuildVer">
    <vt:lpwstr>2052-12.1.0.21541</vt:lpwstr>
  </property>
</Properties>
</file>