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e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8_1#071c9c581?vop=1&amp;pid=670c415a0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求下列各式中的☆。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29_1#7c20ed245?vop=1&amp;pid=071c9c581&amp;color=0,0,0&amp;bbb=1"/>
              <p:cNvSpPr/>
              <p:nvPr/>
            </p:nvSpPr>
            <p:spPr>
              <a:xfrm>
                <a:off x="896112" y="1603927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BD.29_1#7c20ed245?vop=1&amp;pid=071c9c58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76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30_1#7c20ed245?vop=1&amp;pid=071c9c581&amp;color=0,0,0&amp;bbb=1"/>
              <p:cNvSpPr/>
              <p:nvPr/>
            </p:nvSpPr>
            <p:spPr>
              <a:xfrm>
                <a:off x="896112" y="2305729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解：☆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7.8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                   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30_1#7c20ed245?vop=1&amp;pid=071c9c58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05729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1_1#cee4acbb5?vop=1&amp;pid=071c9c581&amp;color=0,0,0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☆-☆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31_1#cee4acbb5?vop=1&amp;pid=071c9c581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32_1#cee4acbb5?vop=1&amp;pid=071c9c581&amp;color=0,0,0&amp;bbb=1"/>
              <p:cNvSpPr/>
              <p:nvPr/>
            </p:nvSpPr>
            <p:spPr>
              <a:xfrm>
                <a:off x="896112" y="1594783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                   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32_1#cee4acbb5?vop=1&amp;pid=071c9c58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94783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33_1#16d92a304?vop=1&amp;pid=670c415a0&amp;color=0,0,0&amp;bt=1&amp;bbb=1"/>
              <p:cNvSpPr/>
              <p:nvPr/>
            </p:nvSpPr>
            <p:spPr>
              <a:xfrm>
                <a:off x="896112" y="900000"/>
                <a:ext cx="10533888" cy="711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若方程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𝒌𝒙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𝟓𝟓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的解是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𝒌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33_1#16d92a304?vop=1&amp;pid=670c415a0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11200"/>
              </a:xfrm>
              <a:prstGeom prst="rect">
                <a:avLst/>
              </a:prstGeom>
              <a:blipFill rotWithShape="1">
                <a:blip r:embed="rId1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34_1#16d92a304?vop=1&amp;pid=670c415a0&amp;color=0,0,0&amp;bbb=1"/>
              <p:cNvSpPr/>
              <p:nvPr/>
            </p:nvSpPr>
            <p:spPr>
              <a:xfrm>
                <a:off x="896112" y="1599291"/>
                <a:ext cx="10533888" cy="4267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把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代入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𝒌𝒙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，得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𝒌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𝒌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𝒌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𝒌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𝒌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AN.34_1#16d92a304?vop=1&amp;pid=670c415a0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99291"/>
                <a:ext cx="10533888" cy="4267200"/>
              </a:xfrm>
              <a:prstGeom prst="rect">
                <a:avLst/>
              </a:prstGeom>
              <a:blipFill rotWithShape="1">
                <a:blip r:embed="rId2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70c415a0.fixed?pid=084c66ba0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2_BD#670c415a0.fixed?pid=084c66ba0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阶段综合复习七</a:t>
            </a:r>
            <a:endParaRPr lang="en-US" altLang="zh-CN" sz="1400" dirty="0"/>
          </a:p>
        </p:txBody>
      </p:sp>
      <p:sp>
        <p:nvSpPr>
          <p:cNvPr id="4" name="C_2#670c415a0.fixed?pid=084c66ba0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68964b999?vop=1&amp;pid=670c415a0&amp;color=0,0,0&amp;bt=1&amp;bbb=1"/>
          <p:cNvSpPr/>
          <p:nvPr/>
        </p:nvSpPr>
        <p:spPr>
          <a:xfrm>
            <a:off x="896112" y="90000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2_1#c7f1cc506?vop=1&amp;pid=68964b999&amp;color=0,0,0&amp;bbb=1&amp;hb=1"/>
              <p:cNvSpPr/>
              <p:nvPr/>
            </p:nvSpPr>
            <p:spPr>
              <a:xfrm>
                <a:off x="896112" y="1584114"/>
                <a:ext cx="10533888" cy="419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（1）已知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</m:oMath>
                </a14:m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3200" b="1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5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（2）如果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5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（3）有两个数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5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么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5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（4）已知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𝒃</m:t>
                        </m:r>
                      </m:e>
                      <m:sup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B_4_BD.2_1#c7f1cc506?vop=1&amp;pid=68964b999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84114"/>
                <a:ext cx="10533888" cy="4191000"/>
              </a:xfrm>
              <a:prstGeom prst="rect">
                <a:avLst/>
              </a:prstGeom>
              <a:blipFill rotWithShape="1">
                <a:blip r:embed="rId1"/>
                <a:stretch>
                  <a:fillRect l="-1" t="-10" r="-983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3_1#c7f1cc506.blank?vop=1&amp;pid=68964b999&amp;color=0,0,0&amp;vpa=1&amp;bbb=1"/>
          <p:cNvSpPr/>
          <p:nvPr/>
        </p:nvSpPr>
        <p:spPr>
          <a:xfrm>
            <a:off x="7265353" y="1547157"/>
            <a:ext cx="7016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21</a:t>
            </a:r>
            <a:endParaRPr lang="en-US" altLang="zh-CN" sz="3200" dirty="0"/>
          </a:p>
        </p:txBody>
      </p:sp>
      <p:sp>
        <p:nvSpPr>
          <p:cNvPr id="5" name="QB_4_AN.4_1#c7f1cc506.blank?vop=1&amp;pid=68964b999&amp;color=0,0,0&amp;vpa=2&amp;bbb=1"/>
          <p:cNvSpPr/>
          <p:nvPr/>
        </p:nvSpPr>
        <p:spPr>
          <a:xfrm>
            <a:off x="9255888" y="1547157"/>
            <a:ext cx="7016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  <p:sp>
        <p:nvSpPr>
          <p:cNvPr id="7" name="QB_4_AN.6_1#c7f1cc506.blank?vop=1&amp;pid=68964b999&amp;color=0,0,0&amp;vpa=3&amp;bbb=1"/>
          <p:cNvSpPr/>
          <p:nvPr/>
        </p:nvSpPr>
        <p:spPr>
          <a:xfrm>
            <a:off x="8219504" y="2944157"/>
            <a:ext cx="10064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14.5</a:t>
            </a:r>
            <a:endParaRPr lang="en-US" altLang="zh-CN" sz="3200" dirty="0"/>
          </a:p>
        </p:txBody>
      </p:sp>
      <p:sp>
        <p:nvSpPr>
          <p:cNvPr id="9" name="QB_4_AN.8_1#c7f1cc506.blank?vop=1&amp;pid=68964b999&amp;color=0,0,0&amp;vpa=4&amp;bbb=1"/>
          <p:cNvSpPr/>
          <p:nvPr/>
        </p:nvSpPr>
        <p:spPr>
          <a:xfrm>
            <a:off x="1955166" y="4341157"/>
            <a:ext cx="10064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62.7</a:t>
            </a:r>
            <a:endParaRPr lang="en-US" altLang="zh-CN" sz="3200" dirty="0"/>
          </a:p>
        </p:txBody>
      </p:sp>
      <p:sp>
        <p:nvSpPr>
          <p:cNvPr id="10" name="QB_4_AN.9_1#c7f1cc506.blank?vop=1&amp;pid=68964b999&amp;color=0,0,0&amp;vpa=5&amp;bbb=1"/>
          <p:cNvSpPr/>
          <p:nvPr/>
        </p:nvSpPr>
        <p:spPr>
          <a:xfrm>
            <a:off x="4088955" y="4341157"/>
            <a:ext cx="8032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5.7</a:t>
            </a:r>
            <a:endParaRPr lang="en-US" altLang="zh-CN" sz="3200" dirty="0"/>
          </a:p>
        </p:txBody>
      </p:sp>
      <p:sp>
        <p:nvSpPr>
          <p:cNvPr id="12" name="QB_4_AN.11_1#c7f1cc506.blank?vop=1&amp;pid=68964b999&amp;color=0,0,0&amp;vpa=6&amp;bbb=1"/>
          <p:cNvSpPr/>
          <p:nvPr/>
        </p:nvSpPr>
        <p:spPr>
          <a:xfrm>
            <a:off x="8632507" y="5023845"/>
            <a:ext cx="10064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0.61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  <p:bldP spid="9" grpId="0" animBg="1" build="p"/>
      <p:bldP spid="10" grpId="0" animBg="1" build="p"/>
      <p:bldP spid="12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2_1#040b28328?vop=1&amp;pid=670c415a0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根据下面的数量关系列出方程。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13_1#a8e46b497?sp=1&amp;vop=1&amp;pid=040b28328&amp;color=0,0,0&amp;bbb=1"/>
              <p:cNvSpPr/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（1）一套课桌椅共140元，课桌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元，椅子50元。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方程：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13_1#a8e46b497?sp=1&amp;vop=1&amp;pid=040b2832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14_1#a8e46b497.blank?vop=1&amp;pid=040b28328&amp;color=0,0,0&amp;vpa=7&amp;bbb=1"/>
              <p:cNvSpPr/>
              <p:nvPr/>
            </p:nvSpPr>
            <p:spPr>
              <a:xfrm>
                <a:off x="2207387" y="2447431"/>
                <a:ext cx="266858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14_1#a8e46b497.blank?vop=1&amp;pid=040b28328&amp;color=0,0,0&amp;vpa=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387" y="2447431"/>
                <a:ext cx="266858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5" t="-28" r="17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15_1#3afcf925c?sp=1&amp;vop=1&amp;pid=040b28328&amp;color=0,0,0&amp;bbb=1"/>
              <p:cNvSpPr/>
              <p:nvPr/>
            </p:nvSpPr>
            <p:spPr>
              <a:xfrm>
                <a:off x="896112" y="31406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（2）小明买了一个书包160元，付了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元，找回40元。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方程：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15_1#3afcf925c?sp=1&amp;vop=1&amp;pid=040b2832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0627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16_1#3afcf925c.blank?vop=1&amp;pid=040b28328&amp;color=0,0,0&amp;vpa=8&amp;bbb=1"/>
              <p:cNvSpPr/>
              <p:nvPr/>
            </p:nvSpPr>
            <p:spPr>
              <a:xfrm>
                <a:off x="2207387" y="3984639"/>
                <a:ext cx="266858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16_1#3afcf925c.blank?vop=1&amp;pid=040b28328&amp;color=0,0,0&amp;vpa=8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387" y="3984639"/>
                <a:ext cx="2668588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17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7_1#0dbe0ee96?vop=1&amp;pid=670c415a0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请用两种不同的方法解下列方程。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BD.18_1#641736c09?vop=1&amp;pid=26cd0c63b&amp;color=0,0,0&amp;bbb=1"/>
              <p:cNvSpPr/>
              <p:nvPr/>
            </p:nvSpPr>
            <p:spPr>
              <a:xfrm>
                <a:off x="1720215" y="1604010"/>
                <a:ext cx="9709785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BD.18_1#641736c09?vop=1&amp;pid=26cd0c63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0215" y="1604010"/>
                <a:ext cx="9709785" cy="7239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19_1#641736c09?vop=1&amp;pid=26cd0c63b&amp;color=0,0,0&amp;bbb=1"/>
              <p:cNvSpPr/>
              <p:nvPr/>
            </p:nvSpPr>
            <p:spPr>
              <a:xfrm>
                <a:off x="896112" y="2305729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AN.19_1#641736c09?vop=1&amp;pid=26cd0c63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05729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0_1#3459a827c?vop=1&amp;pid=26cd0c63b&amp;color=0,0,0&amp;bt=1&amp;bbb=1"/>
              <p:cNvSpPr/>
              <p:nvPr/>
            </p:nvSpPr>
            <p:spPr>
              <a:xfrm>
                <a:off x="3109595" y="899795"/>
                <a:ext cx="832040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20_1#3459a827c?vop=1&amp;pid=26cd0c63b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9595" y="899795"/>
                <a:ext cx="832040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1_1#3459a827c?vop=1&amp;pid=26cd0c63b&amp;color=0,0,0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21_1#3459a827c?vop=1&amp;pid=26cd0c63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2_1#d9f8cf72e?vop=1&amp;pid=7ae3de9ef&amp;color=0,0,0&amp;bt=1&amp;bbb=1"/>
              <p:cNvSpPr/>
              <p:nvPr/>
            </p:nvSpPr>
            <p:spPr>
              <a:xfrm>
                <a:off x="1401445" y="899795"/>
                <a:ext cx="10028555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22_1#d9f8cf72e?vop=1&amp;pid=7ae3de9ef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1445" y="899795"/>
                <a:ext cx="10028555" cy="7239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3_1#d9f8cf72e?vop=1&amp;pid=7ae3de9ef&amp;color=0,0,0&amp;bbb=1"/>
              <p:cNvSpPr/>
              <p:nvPr/>
            </p:nvSpPr>
            <p:spPr>
              <a:xfrm>
                <a:off x="896112" y="1594783"/>
                <a:ext cx="10533888" cy="293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13.6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13.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23_1#d9f8cf72e?vop=1&amp;pid=7ae3de9ef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94783"/>
                <a:ext cx="10533888" cy="2933700"/>
              </a:xfrm>
              <a:prstGeom prst="rect">
                <a:avLst/>
              </a:prstGeom>
              <a:blipFill rotWithShape="1">
                <a:blip r:embed="rId2"/>
                <a:stretch>
                  <a:fillRect l="-1" t="-1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4_1#e2314b05b?vop=1&amp;pid=7ae3de9ef&amp;color=0,0,0&amp;bt=1&amp;bbb=1"/>
              <p:cNvSpPr/>
              <p:nvPr/>
            </p:nvSpPr>
            <p:spPr>
              <a:xfrm>
                <a:off x="2067560" y="899795"/>
                <a:ext cx="943165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24_1#e2314b05b?vop=1&amp;pid=7ae3de9ef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7560" y="899795"/>
                <a:ext cx="943165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5_1#e2314b05b?vop=1&amp;pid=7ae3de9ef&amp;color=0,0,0&amp;bbb=1"/>
              <p:cNvSpPr/>
              <p:nvPr/>
            </p:nvSpPr>
            <p:spPr>
              <a:xfrm>
                <a:off x="896112" y="1579860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54.4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38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25_1#e2314b05b?vop=1&amp;pid=7ae3de9ef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3619500"/>
              </a:xfrm>
              <a:prstGeom prst="rect">
                <a:avLst/>
              </a:prstGeom>
              <a:blipFill rotWithShape="1">
                <a:blip r:embed="rId2"/>
                <a:stretch>
                  <a:fillRect l="-1" t="-1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26_1#417f1b5ea?vop=1&amp;pid=670c415a0&amp;color=0,0,0&amp;bt=1&amp;bbb=1&amp;hb=1"/>
              <p:cNvSpPr/>
              <p:nvPr/>
            </p:nvSpPr>
            <p:spPr>
              <a:xfrm>
                <a:off x="896112" y="900000"/>
                <a:ext cx="10533888" cy="1168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小虎根据下图列出方程“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下面是小虎解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的过程：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26_1#417f1b5ea?vop=1&amp;pid=670c415a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1684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26_3#417f1b5ea?htil=1&amp;vop=1&amp;pid=670c415a0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9985" y="2355419"/>
            <a:ext cx="4237486" cy="174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6_4#417f1b5ea?htil=1&amp;vop=1&amp;pid=670c415a0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2886" y="2190827"/>
            <a:ext cx="2745572" cy="191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3_BD.26_5#417f1b5ea?vop=1&amp;pid=670c415a0&amp;color=0,0,0&amp;bbb=1"/>
          <p:cNvSpPr/>
          <p:nvPr/>
        </p:nvSpPr>
        <p:spPr>
          <a:xfrm>
            <a:off x="896112" y="4236921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小虎做得对吗？请你结合图检验一下。</a:t>
            </a:r>
            <a:endParaRPr lang="en-US" altLang="zh-CN" sz="3200" dirty="0"/>
          </a:p>
        </p:txBody>
      </p:sp>
      <p:sp>
        <p:nvSpPr>
          <p:cNvPr id="6" name="QO_3_AN.27_1#417f1b5ea?vop=1&amp;pid=670c415a0&amp;color=0,0,0&amp;bbb=1&amp;hb=1"/>
          <p:cNvSpPr/>
          <p:nvPr/>
        </p:nvSpPr>
        <p:spPr>
          <a:xfrm>
            <a:off x="896112" y="4877538"/>
            <a:ext cx="10533888" cy="1168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不对，如果一盒有9支，2盒铅笔就有18支，再加上6支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共有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24支，与图中的30支不符，所以小虎做得不对。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1877</Words>
  <Application>WPS 演示</Application>
  <PresentationFormat>宽屏</PresentationFormat>
  <Paragraphs>103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2025-06-23T02:32:00Z</dcterms:created>
  <dcterms:modified xsi:type="dcterms:W3CDTF">2025-06-26T06:04:12Z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5843A423E4BF4458BCE4DF5CB5E64516_12</vt:lpwstr>
  </property>
  <property fmtid="{D5CDD505-2E9C-101B-9397-08002B2CF9AE}" pid="3" name="KSOProductBuildVer">
    <vt:lpwstr>2052-12.1.0.21541</vt:lpwstr>
  </property>
</Properties>
</file>