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997" autoAdjust="0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5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fd204eef0a31a91e#tid=6854d3460ee0d4000948c59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  卷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5_1#f10a6690a?vop=1&amp;pid=3e7bf377a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一个盒子里有3个白球、2个红球和5个黄球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，从盒子里任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意摸一个球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摸到(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球的可能性最小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；要想使摸到红球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的可能性最大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至少增加(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个红球。</a:t>
            </a:r>
            <a:endParaRPr lang="en-US" altLang="zh-CN" sz="3200" dirty="0"/>
          </a:p>
        </p:txBody>
      </p:sp>
      <p:sp>
        <p:nvSpPr>
          <p:cNvPr id="3" name="QB_3_AN.36_1#f10a6690a.bracket?vop=1&amp;pid=3e7bf377a&amp;color=0,0,0&amp;vpa=22&amp;vtp=1"/>
          <p:cNvSpPr/>
          <p:nvPr/>
        </p:nvSpPr>
        <p:spPr>
          <a:xfrm>
            <a:off x="4317174" y="1641680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红</a:t>
            </a:r>
            <a:endParaRPr lang="en-US" altLang="zh-CN" sz="3200" dirty="0"/>
          </a:p>
        </p:txBody>
      </p:sp>
      <p:sp>
        <p:nvSpPr>
          <p:cNvPr id="4" name="QB_3_AN.37_1#f10a6690a.bracket?vop=1&amp;pid=3e7bf377a&amp;color=0,0,0&amp;vpa=23&amp;vtp=1"/>
          <p:cNvSpPr/>
          <p:nvPr/>
        </p:nvSpPr>
        <p:spPr>
          <a:xfrm>
            <a:off x="5541137" y="23782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394b0976b?pid=ab841c2d8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二、选择题。</a:t>
            </a:r>
            <a:endParaRPr lang="en-US" altLang="zh-CN" sz="3200" dirty="0"/>
          </a:p>
        </p:txBody>
      </p:sp>
      <p:sp>
        <p:nvSpPr>
          <p:cNvPr id="3" name="QC_3_BD.38_1#c8734bfd8?vop=1&amp;pid=394b0976b&amp;color=0,0,0&amp;vtp=1&amp;bbb=1"/>
          <p:cNvSpPr/>
          <p:nvPr/>
        </p:nvSpPr>
        <p:spPr>
          <a:xfrm>
            <a:off x="896112" y="1610199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下列事件中不可能发生的是(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4" name="QC_3_AN.39_1#c8734bfd8.bracket?vop=1&amp;pid=394b0976b&amp;color=0,0,0&amp;vpa=24&amp;vtp=1"/>
          <p:cNvSpPr/>
          <p:nvPr/>
        </p:nvSpPr>
        <p:spPr>
          <a:xfrm>
            <a:off x="6611113" y="1610199"/>
            <a:ext cx="588963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p:sp>
        <p:nvSpPr>
          <p:cNvPr id="5" name="QC_3_BD.38_2#c8734bfd8.choices?vop=1&amp;pid=394b0976b&amp;color=0,0,0&amp;vtp=1&amp;bbb=1"/>
          <p:cNvSpPr/>
          <p:nvPr/>
        </p:nvSpPr>
        <p:spPr>
          <a:xfrm>
            <a:off x="896112" y="2321145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抛硬币10次全部反面朝上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明天下雨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王明昨天13岁，今天就14岁了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一天有25小时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40_1#1a0739939?vop=1&amp;pid=394b0976b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小红和小雪做转盘游戏，转动转盘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，指针停在阴影区域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小红赢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，指针停在白色区域小雪赢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，小雪要想获胜的可能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性大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应在下面(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转盘上玩。</a:t>
            </a:r>
            <a:endParaRPr lang="en-US" altLang="zh-CN" sz="3200" dirty="0"/>
          </a:p>
        </p:txBody>
      </p:sp>
      <p:sp>
        <p:nvSpPr>
          <p:cNvPr id="3" name="QC_3_AN.41_1#1a0739939.bracket?vop=1&amp;pid=394b0976b&amp;color=0,0,0&amp;vpa=25&amp;vtp=1"/>
          <p:cNvSpPr/>
          <p:nvPr/>
        </p:nvSpPr>
        <p:spPr>
          <a:xfrm>
            <a:off x="4074287" y="2378280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4" name="QC_3_BD.40_2#1a0739939.choices?vop=1&amp;pid=394b0976b&amp;color=0,0,0&amp;vtp=1&amp;bbb=1"/>
          <p:cNvSpPr/>
          <p:nvPr/>
        </p:nvSpPr>
        <p:spPr>
          <a:xfrm>
            <a:off x="896112" y="3105228"/>
            <a:ext cx="10533888" cy="2120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16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830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830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830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40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3_BD.40_2#1a0739939.choice_image?vop=1&amp;pid=394b0976b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1365" y="3361260"/>
            <a:ext cx="1892808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C_3_BD.40_2#1a0739939.choice_image?vop=1&amp;pid=394b0976b&amp;color=0,0,0&amp;tib=255,255,255&amp;iip=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2315" y="3361260"/>
            <a:ext cx="1892808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C_3_BD.40_2#1a0739939.choice_image?vop=1&amp;pid=394b0976b&amp;color=0,0,0&amp;tib=255,255,255&amp;iip=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5490" y="3361260"/>
            <a:ext cx="1892808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QC_3_BD.40_2#1a0739939.choice_image?vop=1&amp;pid=394b0976b&amp;color=0,0,0&amp;tib=255,255,255&amp;iip=4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8665" y="3361260"/>
            <a:ext cx="1892808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42_1#e49068e4f?vop=1&amp;pid=394b0976b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抛100次硬币，前99次有50次正面朝上，49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次反面朝上，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那么第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次抛硬币(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3" name="QC_3_AN.43_1#e49068e4f.bracket?vop=1&amp;pid=394b0976b&amp;color=0,0,0&amp;vpa=26&amp;vtp=1"/>
          <p:cNvSpPr/>
          <p:nvPr/>
        </p:nvSpPr>
        <p:spPr>
          <a:xfrm>
            <a:off x="4671187" y="1641680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p:sp>
        <p:nvSpPr>
          <p:cNvPr id="4" name="QC_3_BD.42_2#e49068e4f.choices?vop=1&amp;pid=394b0976b&amp;color=0,0,0&amp;vtp=1&amp;bbb=1"/>
          <p:cNvSpPr/>
          <p:nvPr/>
        </p:nvSpPr>
        <p:spPr>
          <a:xfrm>
            <a:off x="896112" y="2429681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一定是反面朝上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反面朝上的可能性大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正面朝上的可能性大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正、反面朝上的可能性相同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44_1#ab2b4febb?vop=1&amp;pid=394b0976b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一个盒子里装着两种节目单卡片（唱歌与诗朗诵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）各若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干张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，每次任意摸出1张，摸20次（摸后放回摇匀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），摸到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唱歌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15次，诗朗诵5次，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这个盒子里可能(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)节目单卡片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更多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sp>
        <p:nvSpPr>
          <p:cNvPr id="3" name="QC_3_AN.45_1#ab2b4febb.bracket?vop=1&amp;pid=394b0976b&amp;color=0,0,0&amp;vpa=27&amp;vtp=1"/>
          <p:cNvSpPr/>
          <p:nvPr/>
        </p:nvSpPr>
        <p:spPr>
          <a:xfrm>
            <a:off x="8343074" y="2378280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p:sp>
        <p:nvSpPr>
          <p:cNvPr id="4" name="QC_3_BD.44_2#ab2b4febb.choices?vop=1&amp;pid=394b0976b&amp;color=0,0,0&amp;vtp=1&amp;bbb=1"/>
          <p:cNvSpPr/>
          <p:nvPr/>
        </p:nvSpPr>
        <p:spPr>
          <a:xfrm>
            <a:off x="896112" y="3890181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3004820" algn="l"/>
                <a:tab pos="5565140" algn="l"/>
                <a:tab pos="81508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诗朗诵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跳舞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唱歌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相声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46_1#afba88c61?vop=1&amp;pid=394b0976b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在日常生活中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，我们常用一些词语来形容事件发生的可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能性大小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，下列词语相比，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表示可能性最小的是(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3" name="QC_3_AN.47_1#afba88c61.bracket?vop=1&amp;pid=394b0976b&amp;color=0,0,0&amp;vpa=28&amp;vtp=1"/>
          <p:cNvSpPr/>
          <p:nvPr/>
        </p:nvSpPr>
        <p:spPr>
          <a:xfrm>
            <a:off x="9786113" y="1641680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4" name="QC_3_BD.46_2#afba88c61.choices?vop=1&amp;pid=394b0976b&amp;color=0,0,0&amp;vtp=1&amp;bbb=1"/>
          <p:cNvSpPr/>
          <p:nvPr/>
        </p:nvSpPr>
        <p:spPr>
          <a:xfrm>
            <a:off x="896112" y="2429681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696845" algn="l"/>
                <a:tab pos="5368290" algn="l"/>
                <a:tab pos="8052435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十拿九稳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大海捞针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平分秋色</a:t>
            </a:r>
            <a:r>
              <a:rPr lang="en-US" altLang="zh-CN" sz="32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百发百中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591f35d62?pid=ab841c2d8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三、计算题。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BD.48_1#88cd69cb1?sp=1&amp;vop=1&amp;pid=591f35d62&amp;color=0,0,0&amp;vtp=1&amp;bbb=1"/>
              <p:cNvSpPr/>
              <p:nvPr/>
            </p:nvSpPr>
            <p:spPr>
              <a:xfrm>
                <a:off x="896112" y="1610199"/>
                <a:ext cx="10533888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直接写得数。</a:t>
                </a:r>
                <a:endParaRPr lang="en-US" altLang="zh-CN" sz="32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   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     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2920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2920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2920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algn="l" latinLnBrk="1">
                  <a:lnSpc>
                    <a:spcPct val="150000"/>
                  </a:lnSpc>
                </a:pPr>
                <a:endParaRPr lang="en-US" altLang="zh-CN" sz="3200" dirty="0"/>
              </a:p>
            </p:txBody>
          </p:sp>
        </mc:Choice>
        <mc:Fallback>
          <p:sp>
            <p:nvSpPr>
              <p:cNvPr id="3" name="QB_3_BD.48_1#88cd69cb1?sp=1&amp;vop=1&amp;pid=591f35d6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3683000"/>
              </a:xfrm>
              <a:prstGeom prst="rect">
                <a:avLst/>
              </a:prstGeom>
              <a:blipFill rotWithShape="1">
                <a:blip r:embed="rId1"/>
                <a:stretch>
                  <a:fillRect l="-1" t="-13" b="-198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3_AN.49_1#88cd69cb1.bracket?vop=1&amp;pid=591f35d62&amp;color=0,0,0&amp;vpa=29&amp;vtp=1&amp;bbb=1"/>
          <p:cNvSpPr/>
          <p:nvPr/>
        </p:nvSpPr>
        <p:spPr>
          <a:xfrm>
            <a:off x="3460814" y="2351879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0.16</a:t>
            </a:r>
            <a:endParaRPr lang="en-US" altLang="zh-CN" sz="3200" dirty="0"/>
          </a:p>
        </p:txBody>
      </p:sp>
      <p:sp>
        <p:nvSpPr>
          <p:cNvPr id="9" name="QB_3_AN.50_1#88cd69cb1.bracket?vop=1&amp;pid=591f35d62&amp;color=0,0,0&amp;vpa=30&amp;vtp=1&amp;bbb=1"/>
          <p:cNvSpPr/>
          <p:nvPr/>
        </p:nvSpPr>
        <p:spPr>
          <a:xfrm>
            <a:off x="8267129" y="2351879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2.7</a:t>
            </a:r>
            <a:endParaRPr lang="en-US" altLang="zh-CN" sz="3200" dirty="0"/>
          </a:p>
        </p:txBody>
      </p:sp>
      <p:sp>
        <p:nvSpPr>
          <p:cNvPr id="10" name="QB_3_AN.51_1#88cd69cb1.bracket?vop=1&amp;pid=591f35d62&amp;color=0,0,0&amp;vpa=31&amp;vtp=1&amp;bbb=1"/>
          <p:cNvSpPr/>
          <p:nvPr/>
        </p:nvSpPr>
        <p:spPr>
          <a:xfrm>
            <a:off x="3268726" y="3088479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</a:t>
            </a:r>
            <a:endParaRPr lang="en-US" altLang="zh-CN" sz="3200" dirty="0"/>
          </a:p>
        </p:txBody>
      </p:sp>
      <p:sp>
        <p:nvSpPr>
          <p:cNvPr id="11" name="QB_3_AN.52_1#88cd69cb1.bracket?vop=1&amp;pid=591f35d62&amp;color=0,0,0&amp;vpa=32&amp;vtp=1"/>
          <p:cNvSpPr/>
          <p:nvPr/>
        </p:nvSpPr>
        <p:spPr>
          <a:xfrm>
            <a:off x="8560816" y="3088479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12" name="QB_3_AN.53_1#88cd69cb1.bracket?vop=1&amp;pid=591f35d62&amp;color=0,0,0&amp;vpa=33&amp;vtp=1&amp;bbb=1"/>
          <p:cNvSpPr/>
          <p:nvPr/>
        </p:nvSpPr>
        <p:spPr>
          <a:xfrm>
            <a:off x="3281426" y="3825079"/>
            <a:ext cx="904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100</a:t>
            </a:r>
            <a:endParaRPr lang="en-US" altLang="zh-CN" sz="3200" dirty="0"/>
          </a:p>
        </p:txBody>
      </p:sp>
      <p:sp>
        <p:nvSpPr>
          <p:cNvPr id="13" name="QB_3_AN.54_1#88cd69cb1.bracket?vop=1&amp;pid=591f35d62&amp;color=0,0,0&amp;vpa=34&amp;vtp=1&amp;bbb=1"/>
          <p:cNvSpPr/>
          <p:nvPr/>
        </p:nvSpPr>
        <p:spPr>
          <a:xfrm>
            <a:off x="8917495" y="3825079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4.1</a:t>
            </a:r>
            <a:endParaRPr lang="en-US" altLang="zh-CN" sz="3200" dirty="0"/>
          </a:p>
        </p:txBody>
      </p:sp>
      <p:sp>
        <p:nvSpPr>
          <p:cNvPr id="14" name="QB_3_AN.55_1#88cd69cb1.bracket?vop=1&amp;pid=591f35d62&amp;color=0,0,0&amp;vpa=35&amp;vtp=1&amp;bbb=1"/>
          <p:cNvSpPr/>
          <p:nvPr/>
        </p:nvSpPr>
        <p:spPr>
          <a:xfrm>
            <a:off x="3625405" y="4561679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0.9</a:t>
            </a:r>
            <a:endParaRPr lang="en-US" altLang="zh-CN" sz="3200" dirty="0"/>
          </a:p>
        </p:txBody>
      </p:sp>
      <p:sp>
        <p:nvSpPr>
          <p:cNvPr id="15" name="QB_3_AN.56_1#88cd69cb1.bracket?vop=1&amp;pid=591f35d62&amp;color=0,0,0&amp;vpa=36&amp;vtp=1&amp;bbb=1"/>
          <p:cNvSpPr/>
          <p:nvPr/>
        </p:nvSpPr>
        <p:spPr>
          <a:xfrm>
            <a:off x="8968295" y="4561679"/>
            <a:ext cx="904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160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  <p:bldP spid="15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57_1#a65ed2297?vop=1&amp;pid=591f35d62&amp;color=0,0,0&amp;vtp=1&amp;bt=1&amp;bbb=1"/>
          <p:cNvSpPr/>
          <p:nvPr/>
        </p:nvSpPr>
        <p:spPr>
          <a:xfrm>
            <a:off x="896112" y="900000"/>
            <a:ext cx="10533888" cy="67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列竖式计算（带★的要验算）。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58_1#f170587ba?vop=1&amp;pid=a65ed2297&amp;color=0,0,0&amp;vtp=1&amp;bbb=1"/>
              <p:cNvSpPr/>
              <p:nvPr/>
            </p:nvSpPr>
            <p:spPr>
              <a:xfrm>
                <a:off x="896112" y="1571605"/>
                <a:ext cx="10533888" cy="4191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                                  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b="1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500"/>
                  </a:lnSpc>
                </a:pPr>
                <a:endParaRPr lang="en-US" altLang="zh-CN" sz="3200" b="1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500"/>
                  </a:lnSpc>
                </a:pPr>
                <a:endParaRPr lang="en-US" altLang="zh-CN" sz="3200" b="1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★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                 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𝟐𝟐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endParaRPr lang="en-US" altLang="zh-CN" sz="3200" b="1" dirty="0" smtClean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500"/>
                  </a:lnSpc>
                </a:pP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4_BD.58_1#f170587ba?vop=1&amp;pid=a65ed229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1605"/>
                <a:ext cx="10533888" cy="4191000"/>
              </a:xfrm>
              <a:prstGeom prst="rect">
                <a:avLst/>
              </a:prstGeom>
              <a:blipFill rotWithShape="1">
                <a:blip r:embed="rId1"/>
                <a:stretch>
                  <a:fillRect l="-1" t="-15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59_1#f170587ba.bracket?vop=1&amp;pid=a65ed2297&amp;color=0,0,0&amp;vpa=37&amp;vtp=1&amp;bbb=1"/>
          <p:cNvSpPr/>
          <p:nvPr/>
        </p:nvSpPr>
        <p:spPr>
          <a:xfrm>
            <a:off x="3407918" y="1582463"/>
            <a:ext cx="8032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8.2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6" name="QB_4_AN.61_1#f170587ba.bracket?vop=1&amp;pid=a65ed2297&amp;color=0,0,0&amp;vpa=38&amp;vtp=1&amp;bbb=1"/>
          <p:cNvSpPr/>
          <p:nvPr/>
        </p:nvSpPr>
        <p:spPr>
          <a:xfrm>
            <a:off x="8978138" y="1582464"/>
            <a:ext cx="12096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349.6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8" name="QB_4_AN.63_1#f170587ba.bracket?vop=1&amp;pid=a65ed2297&amp;color=0,0,0&amp;vpa=39&amp;vtp=1&amp;bbb=1"/>
          <p:cNvSpPr/>
          <p:nvPr/>
        </p:nvSpPr>
        <p:spPr>
          <a:xfrm>
            <a:off x="3719385" y="3677963"/>
            <a:ext cx="10064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28.4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AN.65_1#f170587ba.bracket?vop=1&amp;pid=a65ed2297&amp;color=0,0,0&amp;vpa=40&amp;vtp=1&amp;bbb=1&amp;rh=48.6"/>
              <p:cNvSpPr/>
              <p:nvPr/>
            </p:nvSpPr>
            <p:spPr>
              <a:xfrm>
                <a:off x="9238361" y="3537980"/>
                <a:ext cx="1329817" cy="6172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𝟓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4_AN.65_1#f170587ba.bracket?vop=1&amp;pid=a65ed2297&amp;color=0,0,0&amp;vpa=40&amp;vtp=1&amp;bbb=1&amp;rh=48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8361" y="3537980"/>
                <a:ext cx="1329817" cy="617220"/>
              </a:xfrm>
              <a:prstGeom prst="rect">
                <a:avLst/>
              </a:prstGeom>
              <a:blipFill rotWithShape="1">
                <a:blip r:embed="rId2"/>
                <a:stretch>
                  <a:fillRect l="-29" t="-64" r="38" b="-172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3_AS.70_1#a65ed2297?vop=1&amp;pid=591f35d62&amp;color=0,0,0&amp;vtp=1&amp;bbb=1"/>
          <p:cNvSpPr/>
          <p:nvPr/>
        </p:nvSpPr>
        <p:spPr>
          <a:xfrm>
            <a:off x="1045337" y="4441918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验算略</a:t>
            </a:r>
            <a:endParaRPr lang="en-US" altLang="zh-CN" sz="3200" b="1" i="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10" grpId="0" animBg="1" build="p"/>
      <p:bldP spid="5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68_1#55b97fcc6?sp=1&amp;vop=1&amp;pid=a65ed2297&amp;color=0,0,0&amp;vtp=1&amp;bt=1&amp;bb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𝟎𝟕𝟗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𝟔𝟒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3200" b="1" dirty="0" smtClean="0">
                    <a:solidFill>
                      <a:srgbClr val="000000"/>
                    </a:solidFill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endParaRPr lang="en-US" altLang="zh-CN" sz="3200" b="1" dirty="0" smtClean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Cambria Math" panose="02040503050406030204" pitchFamily="18" charset="0"/>
                        <a:sym typeface="+mn-ea"/>
                      </a:rPr>
                      <m:t>（得数保留一位小数）</m:t>
                    </m:r>
                    <m:r>
                      <a:rPr lang="en-US" altLang="zh-CN" sz="3200" b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Cambria Math" panose="02040503050406030204" pitchFamily="18" charset="0"/>
                        <a:sym typeface="+mn-ea"/>
                      </a:rPr>
                      <m:t>                        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得数保留两位小数）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B_4_BD.68_1#55b97fcc6?sp=1&amp;vop=1&amp;pid=a65ed229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69_1#55b97fcc6.bracket?vop=1&amp;pid=a65ed2297&amp;color=0,0,0&amp;vpa=42&amp;vtp=1&amp;bbb=1"/>
          <p:cNvSpPr/>
          <p:nvPr/>
        </p:nvSpPr>
        <p:spPr>
          <a:xfrm>
            <a:off x="9938575" y="901192"/>
            <a:ext cx="1209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14.05</a:t>
            </a:r>
            <a:endParaRPr lang="en-US" altLang="zh-CN" sz="3200" dirty="0"/>
          </a:p>
        </p:txBody>
      </p:sp>
      <p:sp>
        <p:nvSpPr>
          <p:cNvPr id="13" name="QB_4_AN.67_1#f170587ba.bracket?vop=1&amp;pid=a65ed2297&amp;color=0,0,0&amp;vpa=41&amp;vtp=1&amp;bbb=1"/>
          <p:cNvSpPr/>
          <p:nvPr/>
        </p:nvSpPr>
        <p:spPr>
          <a:xfrm>
            <a:off x="3819080" y="939208"/>
            <a:ext cx="8032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0.1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13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71_1#e922bd89d?vop=1&amp;pid=591f35d62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递等式计算，能简算的要简算。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72_1#e21fa6287?vop=1&amp;pid=e922bd89d&amp;color=0,0,0&amp;vtp=1&amp;bbb=1"/>
              <p:cNvSpPr/>
              <p:nvPr/>
            </p:nvSpPr>
            <p:spPr>
              <a:xfrm>
                <a:off x="1213485" y="1604010"/>
                <a:ext cx="1021651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BD.72_1#e21fa6287?vop=1&amp;pid=e922bd89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3485" y="1604010"/>
                <a:ext cx="1021651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73_1#e21fa6287?vop=1&amp;pid=e922bd89d&amp;color=0,0,0&amp;vtp=1&amp;bbb=1"/>
              <p:cNvSpPr/>
              <p:nvPr/>
            </p:nvSpPr>
            <p:spPr>
              <a:xfrm>
                <a:off x="896112" y="2290806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73_1#e21fa6287?vop=1&amp;pid=e922bd89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90806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17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ab841c2d8.fixed?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评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价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4400" dirty="0"/>
          </a:p>
        </p:txBody>
      </p:sp>
      <p:sp>
        <p:nvSpPr>
          <p:cNvPr id="3" name="C_1_BD#ab841c2d8.fixed?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第四单元学习质量评价卷</a:t>
            </a:r>
            <a:endParaRPr lang="en-US" altLang="zh-CN" sz="1400" dirty="0"/>
          </a:p>
        </p:txBody>
      </p:sp>
      <p:sp>
        <p:nvSpPr>
          <p:cNvPr id="4" name="C_1#ab841c2d8.fixed?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</a:t>
            </a:r>
            <a:r>
              <a:rPr lang="en-US" altLang="zh-CN" sz="1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74_1#5c1e5ad6e?vop=1&amp;pid=e922bd89d&amp;color=0,0,0&amp;vtp=1&amp;bt=1&amp;bbb=1"/>
              <p:cNvSpPr/>
              <p:nvPr/>
            </p:nvSpPr>
            <p:spPr>
              <a:xfrm>
                <a:off x="1163320" y="899795"/>
                <a:ext cx="10266680" cy="685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BD.74_1#5c1e5ad6e?vop=1&amp;pid=e922bd89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3320" y="899795"/>
                <a:ext cx="10266680" cy="6858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75_1#5c1e5ad6e?vop=1&amp;pid=e922bd89d&amp;color=0,0,0&amp;vtp=1&amp;bbb=1"/>
              <p:cNvSpPr/>
              <p:nvPr/>
            </p:nvSpPr>
            <p:spPr>
              <a:xfrm>
                <a:off x="896112" y="1571986"/>
                <a:ext cx="10533888" cy="2844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75_1#5c1e5ad6e?vop=1&amp;pid=e922bd89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1986"/>
                <a:ext cx="10533888" cy="2844800"/>
              </a:xfrm>
              <a:prstGeom prst="rect">
                <a:avLst/>
              </a:prstGeom>
              <a:blipFill rotWithShape="1">
                <a:blip r:embed="rId2"/>
                <a:stretch>
                  <a:fillRect l="-1" t="-13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76_1#fb8c4b7c8?vop=1&amp;pid=e922bd89d&amp;color=0,0,0&amp;vtp=1&amp;bbb=1"/>
              <p:cNvSpPr/>
              <p:nvPr/>
            </p:nvSpPr>
            <p:spPr>
              <a:xfrm>
                <a:off x="1176020" y="4442460"/>
                <a:ext cx="10253980" cy="685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BD.76_1#fb8c4b7c8?vop=1&amp;pid=e922bd89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6020" y="4442460"/>
                <a:ext cx="10253980" cy="6858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77_1#fb8c4b7c8?vop=1&amp;pid=e922bd89d&amp;color=0,0,0&amp;vtp=1&amp;bbb=1"/>
              <p:cNvSpPr/>
              <p:nvPr/>
            </p:nvSpPr>
            <p:spPr>
              <a:xfrm>
                <a:off x="896112" y="5108491"/>
                <a:ext cx="10533888" cy="685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77_1#fb8c4b7c8?vop=1&amp;pid=e922bd89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5108491"/>
                <a:ext cx="10533888" cy="685800"/>
              </a:xfrm>
              <a:prstGeom prst="rect">
                <a:avLst/>
              </a:prstGeom>
              <a:blipFill rotWithShape="1">
                <a:blip r:embed="rId4"/>
                <a:stretch>
                  <a:fillRect l="-1" t="-80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78_1#00ffad1a0?vop=1&amp;pid=e922bd89d&amp;color=0,0,0&amp;vtp=1&amp;bt=1&amp;bbb=1"/>
              <p:cNvSpPr/>
              <p:nvPr/>
            </p:nvSpPr>
            <p:spPr>
              <a:xfrm>
                <a:off x="1233805" y="899795"/>
                <a:ext cx="1019619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BD.78_1#00ffad1a0?vop=1&amp;pid=e922bd89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3805" y="899795"/>
                <a:ext cx="1019619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79_1#00ffad1a0?vop=1&amp;pid=e922bd89d&amp;color=0,0,0&amp;vtp=1&amp;bbb=1"/>
              <p:cNvSpPr/>
              <p:nvPr/>
            </p:nvSpPr>
            <p:spPr>
              <a:xfrm>
                <a:off x="896112" y="1579860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79_1#00ffad1a0?vop=1&amp;pid=e922bd89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80_1#40e47a1d1?vop=1&amp;pid=e922bd89d&amp;color=0,0,0&amp;vtp=1&amp;bbb=1"/>
              <p:cNvSpPr/>
              <p:nvPr/>
            </p:nvSpPr>
            <p:spPr>
              <a:xfrm>
                <a:off x="1256665" y="3789680"/>
                <a:ext cx="1017333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BD.80_1#40e47a1d1?vop=1&amp;pid=e922bd89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6665" y="3789680"/>
                <a:ext cx="10173335" cy="6985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81_1#40e47a1d1?vop=1&amp;pid=e922bd89d&amp;color=0,0,0&amp;vtp=1&amp;bbb=1"/>
              <p:cNvSpPr/>
              <p:nvPr/>
            </p:nvSpPr>
            <p:spPr>
              <a:xfrm>
                <a:off x="896112" y="4476539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81_1#40e47a1d1?vop=1&amp;pid=e922bd89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476539"/>
                <a:ext cx="10533888" cy="698500"/>
              </a:xfrm>
              <a:prstGeom prst="rect">
                <a:avLst/>
              </a:prstGeom>
              <a:blipFill rotWithShape="1">
                <a:blip r:embed="rId4"/>
                <a:stretch>
                  <a:fillRect l="-1" t="-61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82_1#e089da3c1?vop=1&amp;pid=e922bd89d&amp;color=0,0,0&amp;vtp=1&amp;bt=1&amp;bbb=1"/>
              <p:cNvSpPr/>
              <p:nvPr/>
            </p:nvSpPr>
            <p:spPr>
              <a:xfrm>
                <a:off x="1202690" y="899795"/>
                <a:ext cx="1022731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BD.82_1#e089da3c1?vop=1&amp;pid=e922bd89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2690" y="899795"/>
                <a:ext cx="10227310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83_1#e089da3c1?vop=1&amp;pid=e922bd89d&amp;color=0,0,0&amp;vtp=1&amp;bbb=1"/>
              <p:cNvSpPr/>
              <p:nvPr/>
            </p:nvSpPr>
            <p:spPr>
              <a:xfrm>
                <a:off x="896112" y="1579860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83_1#e089da3c1?vop=1&amp;pid=e922bd89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6885a23d8?pid=ab841c2d8&amp;color=0,0,0&amp;vtp=1&amp;bt=1&amp;bbb=1"/>
          <p:cNvSpPr/>
          <p:nvPr/>
        </p:nvSpPr>
        <p:spPr>
          <a:xfrm>
            <a:off x="896112" y="896112"/>
            <a:ext cx="10533888" cy="6583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四、操作题。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BD.84_1#f66aa628e?sp=1&amp;vop=1&amp;pid=6885a23d8&amp;color=0,0,0&amp;vtp=1&amp;bbb=1&amp;hb=1"/>
              <p:cNvSpPr/>
              <p:nvPr/>
            </p:nvSpPr>
            <p:spPr>
              <a:xfrm>
                <a:off x="896112" y="1540476"/>
                <a:ext cx="10533888" cy="1320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17.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根据要求画一画。（每个盒子里都有8个球，白球用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◯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，黑球用●表示）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BD.84_1#f66aa628e?sp=1&amp;vop=1&amp;pid=6885a23d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40476"/>
                <a:ext cx="10533888" cy="1320800"/>
              </a:xfrm>
              <a:prstGeom prst="rect">
                <a:avLst/>
              </a:prstGeom>
              <a:blipFill rotWithShape="1">
                <a:blip r:embed="rId1"/>
                <a:stretch>
                  <a:fillRect l="-1" t="-46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3_BD.84_2#f66aa628e?vop=1&amp;pid=6885a23d8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0944" y="2990723"/>
            <a:ext cx="6373368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3_BD.84_3#f66aa628e?sp=1&amp;vop=1&amp;pid=6885a23d8&amp;color=0,0,0&amp;vtp=1&amp;bbb=1"/>
          <p:cNvSpPr/>
          <p:nvPr/>
        </p:nvSpPr>
        <p:spPr>
          <a:xfrm>
            <a:off x="896112" y="3903026"/>
            <a:ext cx="105338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（1）在第一个盒子里摸出白球和黑球的可能性相等。</a:t>
            </a:r>
            <a:endParaRPr lang="en-US" altLang="zh-CN" sz="3200" dirty="0"/>
          </a:p>
        </p:txBody>
      </p:sp>
      <p:sp>
        <p:nvSpPr>
          <p:cNvPr id="6" name="QO_3_BD.84_4#f66aa628e?sp=1&amp;vop=1&amp;pid=6885a23d8&amp;color=0,0,0&amp;vtp=1&amp;bbb=1"/>
          <p:cNvSpPr/>
          <p:nvPr/>
        </p:nvSpPr>
        <p:spPr>
          <a:xfrm>
            <a:off x="896112" y="4541802"/>
            <a:ext cx="105338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（2）在第二个盒子里摸出白球的可能性大。</a:t>
            </a:r>
            <a:endParaRPr lang="en-US" altLang="zh-CN" sz="3200" dirty="0"/>
          </a:p>
        </p:txBody>
      </p:sp>
      <p:sp>
        <p:nvSpPr>
          <p:cNvPr id="7" name="QO_3_BD.84_5#f66aa628e?sp=1&amp;vop=1&amp;pid=6885a23d8&amp;color=0,0,0&amp;vtp=1&amp;bbb=1"/>
          <p:cNvSpPr/>
          <p:nvPr/>
        </p:nvSpPr>
        <p:spPr>
          <a:xfrm>
            <a:off x="896112" y="5183025"/>
            <a:ext cx="105338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（3）在第三个盒子里一定摸出黑球。</a:t>
            </a:r>
            <a:endParaRPr lang="en-US" altLang="zh-CN" sz="3200" dirty="0"/>
          </a:p>
        </p:txBody>
      </p:sp>
      <p:sp>
        <p:nvSpPr>
          <p:cNvPr id="8" name="QO_3_AN.85_1#f66aa628e?vop=1&amp;pid=6885a23d8&amp;color=0,0,0&amp;vtp=1"/>
          <p:cNvSpPr/>
          <p:nvPr/>
        </p:nvSpPr>
        <p:spPr>
          <a:xfrm>
            <a:off x="4995545" y="2129790"/>
            <a:ext cx="993775" cy="7315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略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86_1#ef8913a34?sp=1&amp;vop=1&amp;pid=6885a23d8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分别从下面这些盒子中任意摸出1个球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，可能摸到什么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？连一连。</a:t>
            </a:r>
            <a:endParaRPr lang="en-US" altLang="zh-CN" sz="3200" dirty="0"/>
          </a:p>
        </p:txBody>
      </p:sp>
      <p:pic>
        <p:nvPicPr>
          <p:cNvPr id="3" name="QO_3_BD.86_2#ef8913a34?vop=1&amp;pid=6885a23d8&amp;color=0,0,0&amp;tib=255,255,255&amp;vip=43#4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2809" y="2495628"/>
            <a:ext cx="7255937" cy="344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3_WB.87_1#ef8913a34.white_block?vop=1&amp;pid=6885a23d8&amp;color=0,0,0&amp;vpa=43&amp;vtp=1"/>
          <p:cNvSpPr/>
          <p:nvPr/>
        </p:nvSpPr>
        <p:spPr>
          <a:xfrm>
            <a:off x="2141141" y="3519997"/>
            <a:ext cx="6728232" cy="1621915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8db2baa6e?pid=ab841c2d8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五、解决问题。</a:t>
            </a:r>
            <a:endParaRPr lang="en-US" altLang="zh-CN" sz="3200" dirty="0"/>
          </a:p>
        </p:txBody>
      </p:sp>
      <p:sp>
        <p:nvSpPr>
          <p:cNvPr id="3" name="QO_3_BD.88_1#39c7c514b?sp=1&amp;vop=1&amp;pid=8db2baa6e&amp;color=0,0,0&amp;vtp=1&amp;bbb=1&amp;hb=1"/>
          <p:cNvSpPr/>
          <p:nvPr/>
        </p:nvSpPr>
        <p:spPr>
          <a:xfrm>
            <a:off x="896112" y="1610199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下表是亮亮从盒子里摸30次球的结果（球除颜色外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他均相同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3200" dirty="0"/>
          </a:p>
        </p:txBody>
      </p:sp>
      <p:graphicFrame>
        <p:nvGraphicFramePr>
          <p:cNvPr id="26" name="QO_3_BD.88_2#39c7c514b?colgroup=8,8,8&amp;vop=1&amp;pid=8db2baa6e&amp;color=0,0,0&amp;vtp=1&amp;bbb=1"/>
          <p:cNvGraphicFramePr>
            <a:graphicFrameLocks noGrp="1"/>
          </p:cNvGraphicFramePr>
          <p:nvPr/>
        </p:nvGraphicFramePr>
        <p:xfrm>
          <a:off x="896112" y="3212846"/>
          <a:ext cx="10506456" cy="2808224"/>
        </p:xfrm>
        <a:graphic>
          <a:graphicData uri="http://schemas.openxmlformats.org/drawingml/2006/table">
            <a:tbl>
              <a:tblPr/>
              <a:tblGrid>
                <a:gridCol w="3575304"/>
                <a:gridCol w="3465576"/>
                <a:gridCol w="3465576"/>
              </a:tblGrid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记录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次数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358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白球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600"/>
                        </a:lnSpc>
                      </a:pPr>
                      <a:r>
                        <a:rPr lang="en-US" altLang="zh-CN" sz="3200" b="1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1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358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红球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600"/>
                        </a:lnSpc>
                      </a:pPr>
                      <a:r>
                        <a:rPr lang="en-US" altLang="zh-CN" sz="3200" b="1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1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358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蓝球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600"/>
                        </a:lnSpc>
                      </a:pPr>
                      <a:r>
                        <a:rPr lang="en-US" altLang="zh-CN" sz="3200" b="1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1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QO_3_BD.88_3#39c7c514b.table_image?tii=1&amp;vop=1&amp;pid=8db2baa6e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62472" y="4106672"/>
            <a:ext cx="283464" cy="310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O_3_BD.88_4#39c7c514b.table_image?tii=2&amp;vop=1&amp;pid=8db2baa6e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1536" y="4791964"/>
            <a:ext cx="1545336" cy="34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O_3_BD.88_5#39c7c514b.table_image?tii=3&amp;vop=1&amp;pid=8db2baa6e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8132" y="5495544"/>
            <a:ext cx="1152144" cy="34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88_6#39c7c514b?vop=1&amp;pid=8db2baa6e&amp;color=0,0,0&amp;mp=1&amp;vtp=1&amp;bt=1&amp;bbb=1&amp;hb=1"/>
          <p:cNvSpPr/>
          <p:nvPr/>
        </p:nvSpPr>
        <p:spPr>
          <a:xfrm>
            <a:off x="896112" y="896112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每次从盒子里摸出1个球，记录后将球放回盒中并摇匀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，盒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子里哪种颜色的球可能最多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？哪种颜色的球可能最少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？下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次摸球最有可能摸到什么颜色的球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p:sp>
        <p:nvSpPr>
          <p:cNvPr id="3" name="QO_3_AN.89_1#39c7c514b?vop=1&amp;pid=8db2baa6e&amp;color=0,0,0&amp;vtp=1&amp;bbb=1&amp;hb=1"/>
          <p:cNvSpPr/>
          <p:nvPr/>
        </p:nvSpPr>
        <p:spPr>
          <a:xfrm>
            <a:off x="896112" y="3159853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盒子里红颜色的球可能最多，白颜色的球可能最少</a:t>
            </a: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，下次</a:t>
            </a:r>
            <a:endParaRPr lang="en-US" altLang="zh-CN" sz="3200" b="1" i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摸球最有可能摸到红颜色的球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90_1#d6daa9fd2?sp=1&amp;vop=1&amp;pid=8db2baa6e&amp;color=0,0,0&amp;vtp=1&amp;bt=1&amp;bbb=1&amp;hb=1"/>
          <p:cNvSpPr/>
          <p:nvPr/>
        </p:nvSpPr>
        <p:spPr>
          <a:xfrm>
            <a:off x="896112" y="900000"/>
            <a:ext cx="10533888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小小设计师——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单车抽奖活动策划。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背景信息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：为了推广一款新品单车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，商家决定推出购买单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车即可参与的抽奖活动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。每购买一辆单车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，顾客均可获得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一次抽奖机会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，奖项设立一、二、三等奖，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确保人人有奖。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单车的进货价为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650元，售卖价为780元。现有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10辆单车待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售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，需要设计一个合理的抽奖方案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。（奖品的总价不能超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10辆单车的盈利总额，确保商家不亏本）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90_2#d6daa9fd2?vop=1&amp;pid=8db2baa6e&amp;color=0,0,0&amp;mp=1&amp;vtp=1&amp;bt=1&amp;bbb=1"/>
          <p:cNvSpPr/>
          <p:nvPr/>
        </p:nvSpPr>
        <p:spPr>
          <a:xfrm>
            <a:off x="896112" y="896113"/>
            <a:ext cx="10533888" cy="1244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任务要求：请你分配各奖项人数，并设计抽奖转盘。</a:t>
            </a:r>
            <a:endParaRPr lang="en-US" altLang="zh-CN" sz="3200" dirty="0"/>
          </a:p>
          <a:p>
            <a:pPr latinLnBrk="1">
              <a:lnSpc>
                <a:spcPts val="49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我的方案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3200" dirty="0"/>
          </a:p>
        </p:txBody>
      </p:sp>
      <p:sp>
        <p:nvSpPr>
          <p:cNvPr id="3" name="QB_4_BD.91_1#e7e1eb242?sp=1&amp;vop=1&amp;pid=d6daa9fd2&amp;color=0,0,0&amp;vtp=1&amp;bbb=1"/>
          <p:cNvSpPr/>
          <p:nvPr/>
        </p:nvSpPr>
        <p:spPr>
          <a:xfrm>
            <a:off x="896112" y="2133601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（1）奖项分配。</a:t>
            </a:r>
            <a:endParaRPr lang="en-US" altLang="zh-CN" sz="3200" dirty="0"/>
          </a:p>
        </p:txBody>
      </p:sp>
      <p:graphicFrame>
        <p:nvGraphicFramePr>
          <p:cNvPr id="29" name="QB_4_BD.91_2#e7e1eb242?colgroup=5,5,7,5&amp;vop=1&amp;pid=d6daa9fd2&amp;color=0,0,0&amp;vtp=1&amp;bbb=1"/>
          <p:cNvGraphicFramePr>
            <a:graphicFrameLocks noGrp="1"/>
          </p:cNvGraphicFramePr>
          <p:nvPr/>
        </p:nvGraphicFramePr>
        <p:xfrm>
          <a:off x="896112" y="2884649"/>
          <a:ext cx="10506456" cy="2495296"/>
        </p:xfrm>
        <a:graphic>
          <a:graphicData uri="http://schemas.openxmlformats.org/drawingml/2006/table">
            <a:tbl>
              <a:tblPr/>
              <a:tblGrid>
                <a:gridCol w="2423160"/>
                <a:gridCol w="2414016"/>
                <a:gridCol w="3255264"/>
                <a:gridCol w="2414016"/>
              </a:tblGrid>
              <a:tr h="62382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奖项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奖项数量/个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奖品单价/元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奖品总价/元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82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一等奖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82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二等奖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62382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三等奖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5" name="QB_4_AN.92_1#e7e1eb242.blank?vop=1&amp;pid=d6daa9fd2&amp;color=0,0,0&amp;vpa=44&amp;vtp=1"/>
          <p:cNvSpPr/>
          <p:nvPr/>
        </p:nvSpPr>
        <p:spPr>
          <a:xfrm>
            <a:off x="4238942" y="3502123"/>
            <a:ext cx="498475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  <p:sp>
        <p:nvSpPr>
          <p:cNvPr id="6" name="QB_4_AN.93_1#e7e1eb242.blank?vop=1&amp;pid=d6daa9fd2&amp;color=0,0,0&amp;vpa=45&amp;vtp=1&amp;bbb=1"/>
          <p:cNvSpPr/>
          <p:nvPr/>
        </p:nvSpPr>
        <p:spPr>
          <a:xfrm>
            <a:off x="6870382" y="3502123"/>
            <a:ext cx="904875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300</a:t>
            </a:r>
            <a:endParaRPr lang="en-US" altLang="zh-CN" sz="3200" dirty="0"/>
          </a:p>
        </p:txBody>
      </p:sp>
      <p:sp>
        <p:nvSpPr>
          <p:cNvPr id="7" name="QB_4_AN.94_1#e7e1eb242.blank?vop=1&amp;pid=d6daa9fd2&amp;color=0,0,0&amp;vpa=46&amp;vtp=1&amp;bbb=1"/>
          <p:cNvSpPr/>
          <p:nvPr/>
        </p:nvSpPr>
        <p:spPr>
          <a:xfrm>
            <a:off x="9705022" y="4125947"/>
            <a:ext cx="904875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900</a:t>
            </a:r>
            <a:endParaRPr lang="en-US" altLang="zh-CN" sz="3200" dirty="0"/>
          </a:p>
        </p:txBody>
      </p:sp>
      <p:sp>
        <p:nvSpPr>
          <p:cNvPr id="8" name="QB_4_AN.95_1#e7e1eb242.blank?vop=1&amp;pid=d6daa9fd2&amp;color=0,0,0&amp;vpa=47&amp;vtp=1"/>
          <p:cNvSpPr/>
          <p:nvPr/>
        </p:nvSpPr>
        <p:spPr>
          <a:xfrm>
            <a:off x="4238942" y="4125947"/>
            <a:ext cx="498475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9" name="QB_4_AN.96_1#e7e1eb242.blank?vop=1&amp;pid=d6daa9fd2&amp;color=0,0,0&amp;vpa=48&amp;vtp=1&amp;bbb=1"/>
          <p:cNvSpPr/>
          <p:nvPr/>
        </p:nvSpPr>
        <p:spPr>
          <a:xfrm>
            <a:off x="6870382" y="4125947"/>
            <a:ext cx="904875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100</a:t>
            </a:r>
            <a:endParaRPr lang="en-US" altLang="zh-CN" sz="3200" dirty="0"/>
          </a:p>
        </p:txBody>
      </p:sp>
      <p:sp>
        <p:nvSpPr>
          <p:cNvPr id="10" name="QB_4_AN.97_1#e7e1eb242.blank?vop=1&amp;pid=d6daa9fd2&amp;color=0,0,0&amp;vpa=49&amp;vtp=1"/>
          <p:cNvSpPr/>
          <p:nvPr/>
        </p:nvSpPr>
        <p:spPr>
          <a:xfrm>
            <a:off x="4238942" y="4749771"/>
            <a:ext cx="498475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</a:t>
            </a:r>
            <a:endParaRPr lang="en-US" altLang="zh-CN" sz="3200" dirty="0"/>
          </a:p>
        </p:txBody>
      </p:sp>
      <p:sp>
        <p:nvSpPr>
          <p:cNvPr id="11" name="QB_4_AN.98_1#e7e1eb242.blank?vop=1&amp;pid=d6daa9fd2&amp;color=0,0,0&amp;vpa=50&amp;vtp=1&amp;bbb=1"/>
          <p:cNvSpPr/>
          <p:nvPr/>
        </p:nvSpPr>
        <p:spPr>
          <a:xfrm>
            <a:off x="6971982" y="4749771"/>
            <a:ext cx="701675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50</a:t>
            </a:r>
            <a:endParaRPr lang="en-US" altLang="zh-CN" sz="3200" dirty="0"/>
          </a:p>
        </p:txBody>
      </p:sp>
      <p:sp>
        <p:nvSpPr>
          <p:cNvPr id="12" name="QB_4_AS.99_1#e7e1eb242?vop=1&amp;pid=d6daa9fd2&amp;color=0,0,0&amp;vtp=1&amp;bbb=1"/>
          <p:cNvSpPr/>
          <p:nvPr/>
        </p:nvSpPr>
        <p:spPr>
          <a:xfrm>
            <a:off x="896112" y="5513549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（答案不唯一）</a:t>
            </a:r>
            <a:endParaRPr lang="en-US" altLang="zh-CN" sz="3200" b="1" i="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00_1#e05efe766?sp=1&amp;vop=1&amp;pid=d6daa9fd2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（2）在下图中根据上表设计出抽奖转盘。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3200" dirty="0"/>
          </a:p>
        </p:txBody>
      </p:sp>
      <p:pic>
        <p:nvPicPr>
          <p:cNvPr id="3" name="QO_4_BD.100_2#e05efe766?htil=1&amp;vop=1&amp;pid=d6daa9fd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8840" y="2797380"/>
            <a:ext cx="2679192" cy="224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4_AN.101_1#e05efe766?htil=1&amp;vop=1&amp;pid=d6daa9fd2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5855" y="2882900"/>
            <a:ext cx="4299585" cy="2157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2" name="QB_4_AS.99_1#e7e1eb242?vop=1&amp;pid=d6daa9fd2&amp;color=0,0,0&amp;vtp=1&amp;bbb=1"/>
          <p:cNvSpPr/>
          <p:nvPr/>
        </p:nvSpPr>
        <p:spPr>
          <a:xfrm>
            <a:off x="896112" y="5513549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zh-CN" altLang="en-US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画法</a:t>
            </a: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不唯一）</a:t>
            </a:r>
            <a:endParaRPr lang="en-US" altLang="zh-CN" sz="3200" b="1" i="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_BD#3e7bf377a?pid=ab841c2d8&amp;color=0,0,0&amp;vtp=1&amp;bbb=1"/>
          <p:cNvSpPr/>
          <p:nvPr/>
        </p:nvSpPr>
        <p:spPr>
          <a:xfrm>
            <a:off x="896112" y="1610199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一、填空题。</a:t>
            </a:r>
            <a:endParaRPr lang="en-US" altLang="zh-CN" sz="3200" dirty="0"/>
          </a:p>
        </p:txBody>
      </p:sp>
      <p:sp>
        <p:nvSpPr>
          <p:cNvPr id="4" name="QO_3_BD.1_1#4bff4950c?vop=1&amp;pid=3e7bf377a&amp;color=0,0,0&amp;vtp=1&amp;bbb=1"/>
          <p:cNvSpPr/>
          <p:nvPr/>
        </p:nvSpPr>
        <p:spPr>
          <a:xfrm>
            <a:off x="896112" y="2321145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用“一定”“可能”“不可能”填空。</a:t>
            </a:r>
            <a:endParaRPr lang="en-US" altLang="zh-CN" sz="3200" dirty="0"/>
          </a:p>
        </p:txBody>
      </p:sp>
      <p:sp>
        <p:nvSpPr>
          <p:cNvPr id="5" name="QB_4_BD.2_1#ccfb73b4e?vop=1&amp;pid=4bff4950c&amp;color=0,0,0&amp;vtp=1&amp;bbb=1"/>
          <p:cNvSpPr/>
          <p:nvPr/>
        </p:nvSpPr>
        <p:spPr>
          <a:xfrm>
            <a:off x="896112" y="3032091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（1）今天是星期六，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明天(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)是星期天。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8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2）袋子里装的都是红球，任意摸一个，(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</a:t>
            </a:r>
            <a:r>
              <a:rPr lang="en-US" altLang="zh-CN" sz="3200" b="1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)是黑球。</a:t>
            </a:r>
            <a:endParaRPr lang="en-US" altLang="zh-CN" sz="3200" spc="-50">
              <a:solidFill>
                <a:prstClr val="black"/>
              </a:solidFill>
            </a:endParaRPr>
          </a:p>
          <a:p>
            <a:pPr lvl="0" latinLnBrk="1">
              <a:lnSpc>
                <a:spcPts val="58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（3）小明的体重(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)比小刚的体重轻。</a:t>
            </a:r>
            <a:endParaRPr lang="en-US" altLang="zh-CN" sz="3200" dirty="0"/>
          </a:p>
        </p:txBody>
      </p:sp>
      <p:sp>
        <p:nvSpPr>
          <p:cNvPr id="6" name="QB_4_AN.3_1#ccfb73b4e.bracket?vop=1&amp;pid=4bff4950c&amp;color=0,0,0&amp;vpa=1&amp;vtp=1&amp;bbb=1"/>
          <p:cNvSpPr/>
          <p:nvPr/>
        </p:nvSpPr>
        <p:spPr>
          <a:xfrm>
            <a:off x="5744337" y="3037171"/>
            <a:ext cx="111125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一定</a:t>
            </a:r>
            <a:endParaRPr lang="en-US" altLang="zh-CN" sz="3200" dirty="0"/>
          </a:p>
        </p:txBody>
      </p:sp>
      <p:sp>
        <p:nvSpPr>
          <p:cNvPr id="8" name="QB_4_AN.5_1#ccfb73b4e.bracket?vop=1&amp;pid=4bff4950c&amp;color=0,0,0&amp;vpa=2&amp;vtp=1&amp;bbb=1"/>
          <p:cNvSpPr/>
          <p:nvPr/>
        </p:nvSpPr>
        <p:spPr>
          <a:xfrm>
            <a:off x="8489124" y="3773771"/>
            <a:ext cx="14938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不可能</a:t>
            </a:r>
            <a:endParaRPr lang="en-US" altLang="zh-CN" sz="3200" spc="-50" dirty="0"/>
          </a:p>
        </p:txBody>
      </p:sp>
      <p:sp>
        <p:nvSpPr>
          <p:cNvPr id="10" name="QB_4_AN.7_1#ccfb73b4e.bracket?vop=1&amp;pid=4bff4950c&amp;color=0,0,0&amp;vpa=3&amp;vtp=1&amp;bbb=1"/>
          <p:cNvSpPr/>
          <p:nvPr/>
        </p:nvSpPr>
        <p:spPr>
          <a:xfrm>
            <a:off x="4112387" y="4510371"/>
            <a:ext cx="111125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可能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8" grpId="0" animBg="1" build="p"/>
      <p:bldP spid="10" grpId="0" animBg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8_1#f206cee31?vop=1&amp;pid=3e7bf377a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盒子里有黑棋20颗、红棋2颗、白棋2颗。任意拿出1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颗棋，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可能出现(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)种结果，(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填“一定”或“可能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”）是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9_1#f206cee31.bracket?vop=1&amp;pid=3e7bf377a&amp;color=0,0,0&amp;vpa=4&amp;vtp=1&amp;bbb=1"/>
              <p:cNvSpPr/>
              <p:nvPr/>
            </p:nvSpPr>
            <p:spPr>
              <a:xfrm>
                <a:off x="2755074" y="1816241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9_1#f206cee31.bracket?vop=1&amp;pid=3e7bf377a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5074" y="1816241"/>
                <a:ext cx="449263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99" t="-28" r="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3_AN.10_1#f206cee31.bracket?vop=1&amp;pid=3e7bf377a&amp;color=0,0,0&amp;vpa=5&amp;vtp=1&amp;bbb=1"/>
          <p:cNvSpPr/>
          <p:nvPr/>
        </p:nvSpPr>
        <p:spPr>
          <a:xfrm>
            <a:off x="5201412" y="1641680"/>
            <a:ext cx="111125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可能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1_1#ec1446c96?vop=1&amp;pid=3e7bf377a&amp;color=0,0,0&amp;vtp=1&amp;bt=1&amp;bbb=1&amp;hb=1"/>
          <p:cNvSpPr/>
          <p:nvPr/>
        </p:nvSpPr>
        <p:spPr>
          <a:xfrm>
            <a:off x="896112" y="900000"/>
            <a:ext cx="10533888" cy="1244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抽签游戏：盒子里有11张签，其中6张签是背古诗，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3张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签是唱歌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，2张签是跳舞。</a:t>
            </a:r>
            <a:endParaRPr lang="en-US" altLang="zh-CN" sz="3200" dirty="0"/>
          </a:p>
        </p:txBody>
      </p:sp>
      <p:sp>
        <p:nvSpPr>
          <p:cNvPr id="3" name="QB_4_BD.12_1#e5664abee?vop=1&amp;pid=ec1446c96&amp;color=0,0,0&amp;vtp=1&amp;bbb=1"/>
          <p:cNvSpPr/>
          <p:nvPr/>
        </p:nvSpPr>
        <p:spPr>
          <a:xfrm>
            <a:off x="896112" y="2201081"/>
            <a:ext cx="10533888" cy="1866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（1）抽出1张签，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可能是(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49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（2）抽出1张签，抽出(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)的可能性最大，抽出</a:t>
            </a:r>
            <a:endParaRPr lang="en-US" altLang="zh-CN" sz="3200" b="1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49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)的可能性最小。</a:t>
            </a:r>
            <a:endParaRPr lang="en-US" altLang="zh-CN" sz="3200" dirty="0"/>
          </a:p>
        </p:txBody>
      </p:sp>
      <p:sp>
        <p:nvSpPr>
          <p:cNvPr id="4" name="QB_4_AN.13_1#e5664abee.bracket?vop=1&amp;pid=ec1446c96&amp;color=0,0,0&amp;vpa=6&amp;vtp=1&amp;bbb=1"/>
          <p:cNvSpPr/>
          <p:nvPr/>
        </p:nvSpPr>
        <p:spPr>
          <a:xfrm>
            <a:off x="5539549" y="2204002"/>
            <a:ext cx="39671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背古诗或唱歌或跳舞</a:t>
            </a:r>
            <a:endParaRPr lang="en-US" altLang="zh-CN" sz="3200" dirty="0"/>
          </a:p>
        </p:txBody>
      </p:sp>
      <p:sp>
        <p:nvSpPr>
          <p:cNvPr id="6" name="QB_4_AN.15_1#e5664abee.bracket?vop=1&amp;pid=ec1446c96&amp;color=0,0,0&amp;vpa=7&amp;vtp=1&amp;bbb=1"/>
          <p:cNvSpPr/>
          <p:nvPr/>
        </p:nvSpPr>
        <p:spPr>
          <a:xfrm>
            <a:off x="5131562" y="2826302"/>
            <a:ext cx="15192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背古诗</a:t>
            </a:r>
            <a:endParaRPr lang="en-US" altLang="zh-CN" sz="3200" dirty="0"/>
          </a:p>
        </p:txBody>
      </p:sp>
      <p:sp>
        <p:nvSpPr>
          <p:cNvPr id="7" name="QB_4_AN.16_1#e5664abee.bracket?vop=1&amp;pid=ec1446c96&amp;color=0,0,0&amp;vpa=8&amp;vtp=1&amp;bbb=1"/>
          <p:cNvSpPr/>
          <p:nvPr/>
        </p:nvSpPr>
        <p:spPr>
          <a:xfrm>
            <a:off x="1053274" y="3448602"/>
            <a:ext cx="11112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跳舞</a:t>
            </a:r>
            <a:endParaRPr lang="en-US" altLang="zh-CN" sz="3200" dirty="0"/>
          </a:p>
        </p:txBody>
      </p:sp>
      <p:sp>
        <p:nvSpPr>
          <p:cNvPr id="8" name="QB_4_BD.17_1#5fec2c158?vop=1&amp;pid=ec1446c96&amp;color=0,0,0&amp;vtp=1&amp;bbb=1&amp;hb=1"/>
          <p:cNvSpPr/>
          <p:nvPr/>
        </p:nvSpPr>
        <p:spPr>
          <a:xfrm>
            <a:off x="896112" y="4194981"/>
            <a:ext cx="10533888" cy="1866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（3）如果抽4次都是背古诗（抽出后不放回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），那么接下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来抽出(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的可能性最大，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抽出(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)和(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的可能性一样大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sp>
        <p:nvSpPr>
          <p:cNvPr id="9" name="QB_4_AN.18_1#5fec2c158.bracket?vop=1&amp;pid=ec1446c96&amp;color=0,0,0&amp;vpa=9&amp;vtp=1&amp;bbb=1"/>
          <p:cNvSpPr/>
          <p:nvPr/>
        </p:nvSpPr>
        <p:spPr>
          <a:xfrm>
            <a:off x="2277238" y="4820202"/>
            <a:ext cx="11112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唱歌</a:t>
            </a:r>
            <a:endParaRPr lang="en-US" altLang="zh-CN" sz="3200" dirty="0"/>
          </a:p>
        </p:txBody>
      </p:sp>
      <p:sp>
        <p:nvSpPr>
          <p:cNvPr id="10" name="QB_4_AN.19_1#5fec2c158.bracket?vop=1&amp;pid=ec1446c96&amp;color=0,0,0&amp;vpa=10&amp;vtp=1&amp;bbb=1"/>
          <p:cNvSpPr/>
          <p:nvPr/>
        </p:nvSpPr>
        <p:spPr>
          <a:xfrm>
            <a:off x="7447724" y="4820202"/>
            <a:ext cx="151923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背古诗</a:t>
            </a:r>
            <a:endParaRPr lang="en-US" altLang="zh-CN" sz="3200" dirty="0"/>
          </a:p>
        </p:txBody>
      </p:sp>
      <p:sp>
        <p:nvSpPr>
          <p:cNvPr id="11" name="QB_4_AN.20_1#5fec2c158.bracket?vop=1&amp;pid=ec1446c96&amp;color=0,0,0&amp;vpa=11&amp;vtp=1&amp;bbb=1"/>
          <p:cNvSpPr/>
          <p:nvPr/>
        </p:nvSpPr>
        <p:spPr>
          <a:xfrm>
            <a:off x="9763888" y="4820202"/>
            <a:ext cx="1111250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跳舞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7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21_1#b5d7dfdf9?vop=1&amp;pid=3e7bf377a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有8张数字卡片，有4张标有数字“1”，有2张标有数字“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2”，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剩下的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2张标有数字“3”。任意抽出一张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，抽出标有数字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)”和数字“(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)”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的可能性是一样的，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至少添加(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)张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标有数字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“2”的卡片可以使抽到它的可能性最大。</a:t>
            </a:r>
            <a:endParaRPr lang="en-US" altLang="zh-CN" sz="3200" dirty="0"/>
          </a:p>
        </p:txBody>
      </p:sp>
      <p:sp>
        <p:nvSpPr>
          <p:cNvPr id="3" name="QB_3_AN.22_1#b5d7dfdf9.bracket?vop=1&amp;pid=3e7bf377a&amp;color=0,0,0&amp;vpa=12&amp;vtp=1"/>
          <p:cNvSpPr/>
          <p:nvPr/>
        </p:nvSpPr>
        <p:spPr>
          <a:xfrm>
            <a:off x="1256474" y="23782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</a:t>
            </a:r>
            <a:endParaRPr lang="en-US" altLang="zh-CN" sz="3200" dirty="0"/>
          </a:p>
        </p:txBody>
      </p:sp>
      <p:sp>
        <p:nvSpPr>
          <p:cNvPr id="4" name="QB_3_AN.23_1#b5d7dfdf9.bracket?vop=1&amp;pid=3e7bf377a&amp;color=0,0,0&amp;vpa=13&amp;vtp=1"/>
          <p:cNvSpPr/>
          <p:nvPr/>
        </p:nvSpPr>
        <p:spPr>
          <a:xfrm>
            <a:off x="3771074" y="23782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  <p:sp>
        <p:nvSpPr>
          <p:cNvPr id="5" name="QB_3_AN.24_1#b5d7dfdf9.bracket?vop=1&amp;pid=3e7bf377a&amp;color=0,0,0&amp;vpa=14&amp;vtp=1"/>
          <p:cNvSpPr/>
          <p:nvPr/>
        </p:nvSpPr>
        <p:spPr>
          <a:xfrm>
            <a:off x="10162349" y="23782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25_1#a2e0a87d0?vop=1&amp;pid=3e7bf377a&amp;color=0,0,0&amp;vtp=1&amp;bt=1&amp;bbb=1&amp;hb=1"/>
          <p:cNvSpPr/>
          <p:nvPr/>
        </p:nvSpPr>
        <p:spPr>
          <a:xfrm>
            <a:off x="896112" y="896112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两个锐角所拼成的角，(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)是锐角，(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)是钝角，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是平角。（填“可能”“不可能”或“一定”）</a:t>
            </a:r>
            <a:endParaRPr lang="en-US" altLang="zh-CN" sz="3200" dirty="0"/>
          </a:p>
        </p:txBody>
      </p:sp>
      <p:sp>
        <p:nvSpPr>
          <p:cNvPr id="3" name="QB_3_AN.26_1#a2e0a87d0.bracket?vop=1&amp;pid=3e7bf377a&amp;color=0,0,0&amp;vpa=15&amp;vtp=1&amp;bbb=1"/>
          <p:cNvSpPr/>
          <p:nvPr/>
        </p:nvSpPr>
        <p:spPr>
          <a:xfrm>
            <a:off x="5642737" y="901192"/>
            <a:ext cx="111125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可能</a:t>
            </a:r>
            <a:endParaRPr lang="en-US" altLang="zh-CN" sz="3200" dirty="0"/>
          </a:p>
        </p:txBody>
      </p:sp>
      <p:sp>
        <p:nvSpPr>
          <p:cNvPr id="4" name="QB_3_AN.27_1#a2e0a87d0.bracket?vop=1&amp;pid=3e7bf377a&amp;color=0,0,0&amp;vpa=16&amp;vtp=1&amp;bbb=1"/>
          <p:cNvSpPr/>
          <p:nvPr/>
        </p:nvSpPr>
        <p:spPr>
          <a:xfrm>
            <a:off x="8773288" y="901192"/>
            <a:ext cx="111125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可能</a:t>
            </a:r>
            <a:endParaRPr lang="en-US" altLang="zh-CN" sz="3200" dirty="0"/>
          </a:p>
        </p:txBody>
      </p:sp>
      <p:sp>
        <p:nvSpPr>
          <p:cNvPr id="5" name="QB_3_AN.28_1#a2e0a87d0.bracket?vop=1&amp;pid=3e7bf377a&amp;color=0,0,0&amp;vpa=17&amp;vtp=1&amp;bbb=1"/>
          <p:cNvSpPr/>
          <p:nvPr/>
        </p:nvSpPr>
        <p:spPr>
          <a:xfrm>
            <a:off x="1053274" y="1637792"/>
            <a:ext cx="15192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不可能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29_1#61c0d48f5?vop=1&amp;pid=3e7bf377a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一个转盘被平均分成了12份，其中6份涂黄色，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4份涂红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色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，2份涂蓝色，用飞镖投1次，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投中(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)色区域的可能性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最小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投中(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色区域的可能性最大。</a:t>
            </a:r>
            <a:endParaRPr lang="en-US" altLang="zh-CN" sz="3200" dirty="0"/>
          </a:p>
        </p:txBody>
      </p:sp>
      <p:sp>
        <p:nvSpPr>
          <p:cNvPr id="3" name="QB_3_AN.30_1#61c0d48f5.bracket?vop=1&amp;pid=3e7bf377a&amp;color=0,0,0&amp;vpa=18&amp;vtp=1"/>
          <p:cNvSpPr/>
          <p:nvPr/>
        </p:nvSpPr>
        <p:spPr>
          <a:xfrm>
            <a:off x="7579488" y="1641680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蓝</a:t>
            </a:r>
            <a:endParaRPr lang="en-US" altLang="zh-CN" sz="3200" dirty="0"/>
          </a:p>
        </p:txBody>
      </p:sp>
      <p:sp>
        <p:nvSpPr>
          <p:cNvPr id="4" name="QB_3_AN.31_1#61c0d48f5.bracket?vop=1&amp;pid=3e7bf377a&amp;color=0,0,0&amp;vpa=19&amp;vtp=1"/>
          <p:cNvSpPr/>
          <p:nvPr/>
        </p:nvSpPr>
        <p:spPr>
          <a:xfrm>
            <a:off x="3093212" y="2378280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2_1#c068af3e2?sp=1&amp;vop=1&amp;pid=3e7bf377a&amp;color=0,0,0&amp;vtp=1&amp;bt=1&amp;bbb=1&amp;hb=1"/>
          <p:cNvSpPr/>
          <p:nvPr/>
        </p:nvSpPr>
        <p:spPr>
          <a:xfrm>
            <a:off x="896112" y="900000"/>
            <a:ext cx="10533888" cy="1422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小轩转转盘，并把指针最后停留的区域做了统计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，记录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6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graphicFrame>
        <p:nvGraphicFramePr>
          <p:cNvPr id="10" name="QB_3_BD.32_2#c068af3e2?colgroup=6,6,6,6&amp;vop=1&amp;pid=3e7bf377a&amp;color=0,0,0&amp;vtp=1&amp;bbb=1"/>
          <p:cNvGraphicFramePr>
            <a:graphicFrameLocks noGrp="1"/>
          </p:cNvGraphicFramePr>
          <p:nvPr/>
        </p:nvGraphicFramePr>
        <p:xfrm>
          <a:off x="896112" y="2432128"/>
          <a:ext cx="10488168" cy="1384618"/>
        </p:xfrm>
        <a:graphic>
          <a:graphicData uri="http://schemas.openxmlformats.org/drawingml/2006/table">
            <a:tbl>
              <a:tblPr/>
              <a:tblGrid>
                <a:gridCol w="2642616"/>
                <a:gridCol w="2615184"/>
                <a:gridCol w="2615184"/>
                <a:gridCol w="2615184"/>
              </a:tblGrid>
              <a:tr h="68967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4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4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红色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4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绿色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4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紫色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9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4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次数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4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4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54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QB_3_BD.32_3#c068af3e2?vop=1&amp;pid=3e7bf377a&amp;color=0,0,0&amp;vtp=1&amp;bbb=1&amp;hb=1"/>
          <p:cNvSpPr/>
          <p:nvPr/>
        </p:nvSpPr>
        <p:spPr>
          <a:xfrm>
            <a:off x="896112" y="3956128"/>
            <a:ext cx="10533888" cy="2133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根据表中的记录情况推测，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转盘上(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)色区域的面积可能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6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最大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。如果小轩再转20次，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指针停在(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)色区域的次数可</a:t>
            </a:r>
            <a:endParaRPr lang="en-US" altLang="zh-CN" sz="32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6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能最少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sp>
        <p:nvSpPr>
          <p:cNvPr id="5" name="QB_3_AN.33_1#c068af3e2.bracket?vop=1&amp;pid=3e7bf377a&amp;color=0,0,0&amp;vpa=20&amp;vtp=1"/>
          <p:cNvSpPr/>
          <p:nvPr/>
        </p:nvSpPr>
        <p:spPr>
          <a:xfrm>
            <a:off x="7173088" y="3965081"/>
            <a:ext cx="703263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紫</a:t>
            </a:r>
            <a:endParaRPr lang="en-US" altLang="zh-CN" sz="3200" dirty="0"/>
          </a:p>
        </p:txBody>
      </p:sp>
      <p:sp>
        <p:nvSpPr>
          <p:cNvPr id="6" name="QB_3_AN.34_1#c068af3e2.bracket?vop=1&amp;pid=3e7bf377a&amp;color=0,0,0&amp;vpa=21&amp;vtp=1"/>
          <p:cNvSpPr/>
          <p:nvPr/>
        </p:nvSpPr>
        <p:spPr>
          <a:xfrm>
            <a:off x="7579488" y="4676282"/>
            <a:ext cx="703263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红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3094</Words>
  <Application>WPS 演示</Application>
  <PresentationFormat>宽屏</PresentationFormat>
  <Paragraphs>359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黑体</vt:lpstr>
      <vt:lpstr>楷体</vt:lpstr>
      <vt:lpstr>Cambria Math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4</cp:revision>
  <dcterms:created xsi:type="dcterms:W3CDTF">2025-06-23T02:40:00Z</dcterms:created>
  <dcterms:modified xsi:type="dcterms:W3CDTF">2025-06-26T08:05:08Z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C7214ACD3D914AEFBBE3C01A662880CA_12</vt:lpwstr>
  </property>
  <property fmtid="{D5CDD505-2E9C-101B-9397-08002B2CF9AE}" pid="3" name="KSOProductBuildVer">
    <vt:lpwstr>2052-12.1.0.21541</vt:lpwstr>
  </property>
</Properties>
</file>