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6" r:id="rId11"/>
    <p:sldId id="263" r:id="rId12"/>
    <p:sldId id="264" r:id="rId13"/>
    <p:sldId id="265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8_1#f6b905ae5?vop=1&amp;pid=72d1ff524&amp;color=0,0,0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甲餐厅：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乙餐厅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：他们去乙餐厅就餐，总价比较便宜。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8_1#f6b905ae5?vop=1&amp;pid=72d1ff52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2d1ff524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72d1ff524.fixed?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阶段综合复习二</a:t>
            </a:r>
            <a:endParaRPr lang="en-US" altLang="zh-CN" sz="1400" dirty="0"/>
          </a:p>
        </p:txBody>
      </p:sp>
      <p:sp>
        <p:nvSpPr>
          <p:cNvPr id="4" name="C_2#72d1ff524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4ba3c3ce?pid=72d1ff524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国庆节期间，家住A市的李志一家要到B市游玩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爸爸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为了锻炼李志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让他负责这次旅游的前期准备及期间一些花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销的统筹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。下面是李志在此次旅游中碰到的一些数学问题。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_1#77fbea87d?htil=1&amp;vop=1&amp;pid=72d1ff524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2472" y="3218004"/>
            <a:ext cx="5349240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_2#77fbea87d?htil=1&amp;vop=1&amp;pid=72d1ff524&amp;color=0,0,0&amp;vtp=1&amp;bt=1&amp;bbb=1&amp;hb=1&amp;hs=1"/>
          <p:cNvSpPr/>
          <p:nvPr/>
        </p:nvSpPr>
        <p:spPr>
          <a:xfrm>
            <a:off x="895985" y="899795"/>
            <a:ext cx="7726680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下面是李志在网上查到的车票信息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他们一家四口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爸爸、妈妈、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李志和弟弟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购买去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B市的高铁票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至</a:t>
            </a: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少要花多少钱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？（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均购买全价票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_1#77fbea87d?vop=1&amp;pid=72d1ff524&amp;color=0,0,0&amp;vtp=1&amp;bbb=1"/>
              <p:cNvSpPr/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：至少要花698元。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_1#77fbea87d?vop=1&amp;pid=72d1ff5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72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BD.1_2#77fbea87d?htil=1&amp;vop=1&amp;pid=72d1ff524&amp;color=0,0,0&amp;vtp=1&amp;bt=1&amp;bbb=1&amp;hb=1&amp;hs=1"/>
          <p:cNvSpPr/>
          <p:nvPr/>
        </p:nvSpPr>
        <p:spPr>
          <a:xfrm>
            <a:off x="1014222" y="2548426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_1#26b891bf6?vop=1&amp;pid=72d1ff524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出发前，李志要为家人购买旅途路上吃的食物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他带了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145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元，买了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苹果、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樱桃和3盒饼干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剩下的钱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还够买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4瓶橙汁吗？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3_1#26b891bf6?vop=1&amp;pid=72d1ff52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QO_3_BD.3_2#26b891bf6?colgroup=12,12&amp;vop=1&amp;pid=72d1ff524&amp;color=0,0,0&amp;vtp=1&amp;bbb=1"/>
          <p:cNvGraphicFramePr>
            <a:graphicFrameLocks noGrp="1"/>
          </p:cNvGraphicFramePr>
          <p:nvPr/>
        </p:nvGraphicFramePr>
        <p:xfrm>
          <a:off x="896112" y="3232229"/>
          <a:ext cx="10515600" cy="2642172"/>
        </p:xfrm>
        <a:graphic>
          <a:graphicData uri="http://schemas.openxmlformats.org/drawingml/2006/table">
            <a:tbl>
              <a:tblPr/>
              <a:tblGrid>
                <a:gridCol w="5257800"/>
                <a:gridCol w="5257800"/>
              </a:tblGrid>
              <a:tr h="120034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100"/>
                        </a:lnSpc>
                      </a:pPr>
                      <a:r>
                        <a:rPr lang="en-US" altLang="zh-CN" sz="5650" b="1" i="0" kern="0" spc="-99900" smtClean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100"/>
                        </a:lnSpc>
                      </a:pPr>
                      <a:r>
                        <a:rPr lang="en-US" altLang="zh-CN" sz="5150" b="1" i="0" kern="0" spc="-99900" smtClean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183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200"/>
                        </a:lnSpc>
                      </a:pPr>
                      <a:r>
                        <a:rPr lang="en-US" altLang="zh-CN" sz="6250" b="1" i="0" kern="0" spc="-99900" smtClean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200"/>
                        </a:lnSpc>
                      </a:pPr>
                      <a:r>
                        <a:rPr lang="en-US" altLang="zh-CN" sz="6850" b="1" i="0" kern="0" spc="-99900" smtClean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QO_3_BD.3_3#26b891bf6.table_image?tii=1&amp;vop=1&amp;pid=72d1ff52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3265472"/>
            <a:ext cx="1746504" cy="113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3_BD.3_4#26b891bf6.table_image?tii=2&amp;vop=1&amp;pid=72d1ff52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144" y="3315763"/>
            <a:ext cx="1545336" cy="103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3" name="QO_3_BD.3_5#26b891bf6.table_image?tii=3&amp;vop=1&amp;pid=72d1ff52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5204" y="4527122"/>
            <a:ext cx="149961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3_BD.3_6#26b891bf6.table_image?tii=4&amp;vop=1&amp;pid=72d1ff524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720" y="4463114"/>
            <a:ext cx="1472184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4_1#26b891bf6?vop=1&amp;pid=72d1ff524&amp;color=0,0,0&amp;vtp=1&amp;bt=1&amp;bb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 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14.4（元）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：剩下的钱还够买4瓶橙汁。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4_1#26b891bf6?vop=1&amp;pid=72d1ff52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_1#1b74ef200?vop=1&amp;pid=72d1ff524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终于要出发了，他们乘出租车到高铁站，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到达目的地后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出租车的计价器上显示行驶里程为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14.3千米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他们应付车费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graphicFrame>
        <p:nvGraphicFramePr>
          <p:cNvPr id="8" name="QO_3_BD.5_2#1b74ef200?colgroup=20,4&amp;vop=1&amp;pid=72d1ff524&amp;color=0,0,0&amp;vtp=1&amp;bbb=1"/>
          <p:cNvGraphicFramePr>
            <a:graphicFrameLocks noGrp="1"/>
          </p:cNvGraphicFramePr>
          <p:nvPr/>
        </p:nvGraphicFramePr>
        <p:xfrm>
          <a:off x="896112" y="3232228"/>
          <a:ext cx="10506456" cy="1915287"/>
        </p:xfrm>
        <a:graphic>
          <a:graphicData uri="http://schemas.openxmlformats.org/drawingml/2006/table">
            <a:tbl>
              <a:tblPr/>
              <a:tblGrid>
                <a:gridCol w="8522208"/>
                <a:gridCol w="1984248"/>
              </a:tblGrid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行驶里程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收费标准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3千米及以内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8.5元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超过3千米的部分（不足1千米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按1千米计算）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每千米2元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6_1#1b74ef200?vop=1&amp;pid=72d1ff524&amp;color=0,0,0&amp;vtp=1&amp;bbb=1"/>
              <p:cNvSpPr/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14.3千米按15千米计算。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：他们应付车费32.5元。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6_1#1b74ef200?vop=1&amp;pid=72d1ff52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_1#f6b905ae5?vop=1&amp;pid=72d1ff524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午餐时间到了，他们需要在高铁站用午餐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他们看中了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两家餐厅的套餐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。下面是两家餐厅套餐的优惠活动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帮李志算一算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，他们去哪家餐厅就餐，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总价比较便宜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每人买一份套餐）</a:t>
            </a:r>
            <a:endParaRPr lang="en-US" altLang="zh-CN" sz="3200" dirty="0"/>
          </a:p>
        </p:txBody>
      </p:sp>
      <p:graphicFrame>
        <p:nvGraphicFramePr>
          <p:cNvPr id="9" name="QO_3_BD.7_2#f6b905ae5?colgroup=25&amp;vop=1&amp;pid=72d1ff524&amp;color=0,0,0&amp;vtp=1&amp;bbb=1"/>
          <p:cNvGraphicFramePr>
            <a:graphicFrameLocks noGrp="1"/>
          </p:cNvGraphicFramePr>
          <p:nvPr/>
        </p:nvGraphicFramePr>
        <p:xfrm>
          <a:off x="896112" y="3956128"/>
          <a:ext cx="10515600" cy="1285113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1285113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甲餐厅：每份套餐20元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在本店消费满50元可减10元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乙餐厅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：原来每份套餐20元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现在每份套餐只需14.5元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WPS 演示</Application>
  <PresentationFormat>宽屏</PresentationFormat>
  <Paragraphs>68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2025-06-23T03:18:00Z</dcterms:created>
  <dcterms:modified xsi:type="dcterms:W3CDTF">2025-06-26T02:53:02Z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EBD29A734D6543DFB9B4C1C6D7F78FF7_12</vt:lpwstr>
  </property>
  <property fmtid="{D5CDD505-2E9C-101B-9397-08002B2CF9AE}" pid="3" name="KSOProductBuildVer">
    <vt:lpwstr>2052-12.1.0.21541</vt:lpwstr>
  </property>
</Properties>
</file>