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fb9ec990009638d9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5_1#125393a7f?vop=1&amp;pid=7c39afc52&amp;color=0,0,0&amp;bt=1&amp;bbb=1&amp;hb=1"/>
          <p:cNvSpPr/>
          <p:nvPr/>
        </p:nvSpPr>
        <p:spPr>
          <a:xfrm>
            <a:off x="896112" y="900000"/>
            <a:ext cx="10533888" cy="3619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新考向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数学文化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是我国一种度量长度的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单位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。每个朝代对“尺”的规定不同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三国时期一尺相当于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24.2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厘米，宋朝时期一尺相当于31.68厘米。我们常说的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七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尺男儿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”中的“七尺”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在三国时期和宋朝时期按厘米计算的话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相差多少厘米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4_BD.25_1#125393a7f?vop=1&amp;pid=7c39afc52&amp;color=0,0,0&amp;tib=255,255,255&amp;iip=3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168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26_1#125393a7f?vop=1&amp;pid=7c39afc52&amp;color=0,0,0&amp;bbb=1"/>
              <p:cNvSpPr/>
              <p:nvPr/>
            </p:nvSpPr>
            <p:spPr>
              <a:xfrm>
                <a:off x="896112" y="4579537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（厘米）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：相差52.36厘米。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26_1#125393a7f?vop=1&amp;pid=7c39afc5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79537"/>
                <a:ext cx="10533888" cy="1447800"/>
              </a:xfrm>
              <a:prstGeom prst="rect">
                <a:avLst/>
              </a:prstGeom>
              <a:blipFill rotWithShape="1">
                <a:blip r:embed="rId2"/>
                <a:stretch>
                  <a:fillRect l="-1" t="-38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7_1#d5c64724d?vop=1&amp;pid=7c39afc52&amp;color=0,0,0&amp;bt=1&amp;bbb=1"/>
          <p:cNvSpPr/>
          <p:nvPr/>
        </p:nvSpPr>
        <p:spPr>
          <a:xfrm>
            <a:off x="896112" y="900000"/>
            <a:ext cx="109362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李叔叔本月的汽车使用情况的相关信息记录如下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3200" dirty="0"/>
          </a:p>
        </p:txBody>
      </p:sp>
      <p:pic>
        <p:nvPicPr>
          <p:cNvPr id="3" name="QO_4_BD.27_1#d5c64724d?vop=1&amp;pid=7c39afc52&amp;color=0,0,0&amp;tib=255,255,255&amp;iip=4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27_2#d5c64724d?vop=1&amp;pid=7c39afc52&amp;color=0,0,0&amp;bbb=1"/>
              <p:cNvSpPr/>
              <p:nvPr/>
            </p:nvSpPr>
            <p:spPr>
              <a:xfrm>
                <a:off x="896112" y="1607483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A.每升汽油的价钱是8.42元。                          （    ）</a:t>
                </a:r>
                <a:endParaRPr lang="en-US" altLang="zh-CN" sz="3200" dirty="0"/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.每千米大约耗油0.08升。                               （    ）</a:t>
                </a:r>
                <a:endParaRPr lang="en-US" altLang="zh-CN" sz="3200" dirty="0"/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.本月汽车出了故障，花费900元进行维修。（    ）</a:t>
                </a:r>
                <a:endParaRPr lang="en-US" altLang="zh-CN" sz="3200" dirty="0"/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.这个月汽车行驶了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                         （    ）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（1）李叔叔想计算出这个月的油费约是多少钱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他需要用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到记录单上的哪些信息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？请你在用到的信息后面画“√”。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endParaRPr lang="en-US" altLang="zh-CN" sz="3200" dirty="0"/>
              </a:p>
            </p:txBody>
          </p:sp>
        </mc:Choice>
        <mc:Fallback>
          <p:sp>
            <p:nvSpPr>
              <p:cNvPr id="4" name="QO_4_BD.27_2#d5c64724d?vop=1&amp;pid=7c39afc5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7483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0" b="-74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5_AN.29_1#b50eed7d6?vop=1&amp;pid=d5c64724d&amp;color=0,0,0&amp;bbb=1"/>
          <p:cNvSpPr/>
          <p:nvPr/>
        </p:nvSpPr>
        <p:spPr>
          <a:xfrm>
            <a:off x="9196705" y="1714500"/>
            <a:ext cx="446405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3200" dirty="0"/>
          </a:p>
        </p:txBody>
      </p:sp>
      <p:sp>
        <p:nvSpPr>
          <p:cNvPr id="6" name="QO_5_AN.29_1#b50eed7d6?vop=1&amp;pid=d5c64724d&amp;color=0,0,0&amp;bbb=1"/>
          <p:cNvSpPr/>
          <p:nvPr/>
        </p:nvSpPr>
        <p:spPr>
          <a:xfrm>
            <a:off x="9196705" y="2400300"/>
            <a:ext cx="446405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3200" dirty="0"/>
          </a:p>
        </p:txBody>
      </p:sp>
      <p:sp>
        <p:nvSpPr>
          <p:cNvPr id="7" name="QO_5_AN.29_1#b50eed7d6?vop=1&amp;pid=d5c64724d&amp;color=0,0,0&amp;bbb=1"/>
          <p:cNvSpPr/>
          <p:nvPr/>
        </p:nvSpPr>
        <p:spPr>
          <a:xfrm>
            <a:off x="9394825" y="3929380"/>
            <a:ext cx="446405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√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8_1#b50eed7d6?vop=1&amp;pid=d5c64724d&amp;color=0,0,0&amp;bt=1&amp;bbb=1&amp;hb=1"/>
          <p:cNvSpPr/>
          <p:nvPr/>
        </p:nvSpPr>
        <p:spPr>
          <a:xfrm>
            <a:off x="896112" y="900000"/>
            <a:ext cx="10533888" cy="1447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endParaRPr lang="en-US" altLang="zh-CN" sz="3200" dirty="0"/>
          </a:p>
        </p:txBody>
      </p:sp>
      <p:sp>
        <p:nvSpPr>
          <p:cNvPr id="4" name="QO_5_BD.30_1#aa9c044c9?vop=1&amp;pid=d5c64724d&amp;color=0,0,0&amp;bbb=1&amp;hb=1"/>
          <p:cNvSpPr/>
          <p:nvPr/>
        </p:nvSpPr>
        <p:spPr>
          <a:xfrm>
            <a:off x="896112" y="1041761"/>
            <a:ext cx="10533888" cy="1447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（2）根据你选出的信息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算一算李叔叔这个月的油费约是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多少元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31_1#aa9c044c9?vop=1&amp;pid=d5c64724d&amp;color=0,0,0&amp;bbb=1"/>
              <p:cNvSpPr/>
              <p:nvPr/>
            </p:nvSpPr>
            <p:spPr>
              <a:xfrm>
                <a:off x="1273175" y="2944495"/>
                <a:ext cx="9044940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：李叔叔这个月的油费约是84.2元。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31_1#aa9c044c9?vop=1&amp;pid=d5c64724d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3175" y="2944495"/>
                <a:ext cx="9044940" cy="14478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2_1#c352234bd?vop=1&amp;pid=7c39afc52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巧算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32_1#c352234bd?vop=1&amp;pid=7c39afc52&amp;color=0,0,0&amp;tib=255,255,255&amp;iip=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33_1#976d782f1?vop=1&amp;pid=c352234bd&amp;color=0,0,0&amp;bbb=1"/>
              <p:cNvSpPr/>
              <p:nvPr/>
            </p:nvSpPr>
            <p:spPr>
              <a:xfrm>
                <a:off x="896112" y="1607483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𝟒𝟑𝟒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𝟎𝟎𝟕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BD.33_1#976d782f1?vop=1&amp;pid=c352234bd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7483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41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34_1#976d782f1?vop=1&amp;pid=c352234bd&amp;color=0,0,0&amp;bbb=1"/>
              <p:cNvSpPr/>
              <p:nvPr/>
            </p:nvSpPr>
            <p:spPr>
              <a:xfrm>
                <a:off x="1600835" y="2309495"/>
                <a:ext cx="9829165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34_1#976d782f1?vop=1&amp;pid=c352234bd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835" y="2309495"/>
                <a:ext cx="9829165" cy="28956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35_1#1d0605d7f?vop=1&amp;pid=c352234bd&amp;color=0,0,0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𝟗𝟗𝟗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𝟑𝟑𝟑𝟑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35_1#1d0605d7f?vop=1&amp;pid=c352234bd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6_1#1d0605d7f?vop=1&amp;pid=c352234bd&amp;color=0,0,0&amp;bbb=1"/>
              <p:cNvSpPr/>
              <p:nvPr/>
            </p:nvSpPr>
            <p:spPr>
              <a:xfrm>
                <a:off x="1470660" y="1594485"/>
                <a:ext cx="9959340" cy="434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𝟗𝟗𝟗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𝟑𝟑𝟑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𝟗𝟗𝟗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𝟑𝟑𝟑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𝟗𝟗𝟗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𝟗𝟗𝟗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𝟗𝟗𝟗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𝟗𝟗𝟗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𝟗𝟗𝟗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36_1#1d0605d7f?vop=1&amp;pid=c352234bd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0660" y="1594485"/>
                <a:ext cx="9959340" cy="43434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c39afc52.fixed?pid=16e52eea4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小数乘法</a:t>
            </a:r>
            <a:endParaRPr lang="en-US" altLang="zh-CN" sz="4400" dirty="0"/>
          </a:p>
        </p:txBody>
      </p:sp>
      <p:sp>
        <p:nvSpPr>
          <p:cNvPr id="3" name="C_3_BD#7c39afc52.fixed?pid=16e52eea4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整数乘法运算律推广到小数</a:t>
            </a:r>
            <a:endParaRPr lang="en-US" altLang="zh-CN" sz="1400" dirty="0"/>
          </a:p>
        </p:txBody>
      </p:sp>
      <p:sp>
        <p:nvSpPr>
          <p:cNvPr id="4" name="C_3#7c39afc52.fixed?pid=16e52eea4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a8075a2c1?vop=1&amp;pid=7c39afc52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根据运算律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，在框里填上适当的数。</a:t>
            </a:r>
            <a:endParaRPr lang="en-US" altLang="zh-CN" sz="3200" dirty="0"/>
          </a:p>
        </p:txBody>
      </p:sp>
      <p:pic>
        <p:nvPicPr>
          <p:cNvPr id="3" name="QO_4_BD.1_1#a8075a2c1?vop=1&amp;pid=7c39afc52&amp;color=0,0,0&amp;tib=255,255,255&amp;ii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_2#a8075a2c1?vop=1&amp;pid=7c39afc52&amp;color=0,0,0&amp;tib=255,255,255&amp;vip=1#10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1673430"/>
            <a:ext cx="6336792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WB.2_1#a8075a2c1.white_block?vop=1&amp;pid=7c39afc52&amp;color=0,0,0&amp;vpa=1"/>
          <p:cNvSpPr/>
          <p:nvPr/>
        </p:nvSpPr>
        <p:spPr>
          <a:xfrm>
            <a:off x="3904488" y="1865454"/>
            <a:ext cx="493776" cy="53949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4_WB.3_1#a8075a2c1.white_block?vop=1&amp;pid=7c39afc52&amp;color=0,0,0&amp;vpa=2"/>
          <p:cNvSpPr/>
          <p:nvPr/>
        </p:nvSpPr>
        <p:spPr>
          <a:xfrm>
            <a:off x="4873752" y="1874598"/>
            <a:ext cx="502920" cy="4937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O_4_WB.4_1#a8075a2c1.white_block?vop=1&amp;pid=7c39afc52&amp;color=0,0,0&amp;vpa=3"/>
          <p:cNvSpPr/>
          <p:nvPr/>
        </p:nvSpPr>
        <p:spPr>
          <a:xfrm>
            <a:off x="3730752" y="2706702"/>
            <a:ext cx="667512" cy="53035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4_WB.5_1#a8075a2c1.white_block?vop=1&amp;pid=7c39afc52&amp;color=0,0,0&amp;vpa=4"/>
          <p:cNvSpPr/>
          <p:nvPr/>
        </p:nvSpPr>
        <p:spPr>
          <a:xfrm>
            <a:off x="5029200" y="2715846"/>
            <a:ext cx="530352" cy="5120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QO_4_WB.6_1#a8075a2c1.white_block?vop=1&amp;pid=7c39afc52&amp;color=0,0,0&amp;vpa=5"/>
          <p:cNvSpPr/>
          <p:nvPr/>
        </p:nvSpPr>
        <p:spPr>
          <a:xfrm>
            <a:off x="5980176" y="2715846"/>
            <a:ext cx="484632" cy="4937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0" name="QO_4_WB.7_1#a8075a2c1.white_block?vop=1&amp;pid=7c39afc52&amp;color=0,0,0&amp;vpa=6"/>
          <p:cNvSpPr/>
          <p:nvPr/>
        </p:nvSpPr>
        <p:spPr>
          <a:xfrm>
            <a:off x="4233671" y="3557094"/>
            <a:ext cx="539496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1" name="QO_4_WB.8_1#a8075a2c1.white_block?vop=1&amp;pid=7c39afc52&amp;color=0,0,0&amp;vpa=7"/>
          <p:cNvSpPr/>
          <p:nvPr/>
        </p:nvSpPr>
        <p:spPr>
          <a:xfrm>
            <a:off x="5184648" y="3575382"/>
            <a:ext cx="484632" cy="5120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2" name="QO_4_WB.9_1#a8075a2c1.white_block?vop=1&amp;pid=7c39afc52&amp;color=0,0,0&amp;vpa=8"/>
          <p:cNvSpPr/>
          <p:nvPr/>
        </p:nvSpPr>
        <p:spPr>
          <a:xfrm>
            <a:off x="4453128" y="4453206"/>
            <a:ext cx="475488" cy="4937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3" name="QO_4_WB.10_1#a8075a2c1.white_block?vop=1&amp;pid=7c39afc52&amp;color=0,0,0&amp;vpa=9"/>
          <p:cNvSpPr/>
          <p:nvPr/>
        </p:nvSpPr>
        <p:spPr>
          <a:xfrm>
            <a:off x="5532120" y="4453206"/>
            <a:ext cx="521208" cy="50292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4" name="QO_4_WB.11_1#a8075a2c1.white_block?vop=1&amp;pid=7c39afc52&amp;color=0,0,0&amp;vpa=10"/>
          <p:cNvSpPr/>
          <p:nvPr/>
        </p:nvSpPr>
        <p:spPr>
          <a:xfrm>
            <a:off x="6510528" y="4462350"/>
            <a:ext cx="50292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2_1#9f81b4799?vop=1&amp;pid=7c39afc52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用简便方法计算下面各题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2_1#9f81b4799?vop=1&amp;pid=7c39afc52&amp;color=0,0,0&amp;tib=255,255,255&amp;iip=2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13_1#dafc31ba0?vop=1&amp;pid=9f81b4799&amp;color=0,0,0&amp;bbb=1"/>
              <p:cNvSpPr/>
              <p:nvPr/>
            </p:nvSpPr>
            <p:spPr>
              <a:xfrm>
                <a:off x="1332992" y="1607483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13_1#dafc31ba0?vop=1&amp;pid=9f81b4799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2992" y="1607483"/>
                <a:ext cx="10533888" cy="698500"/>
              </a:xfrm>
              <a:prstGeom prst="rect">
                <a:avLst/>
              </a:prstGeom>
              <a:blipFill rotWithShape="1">
                <a:blip r:embed="rId2"/>
                <a:stretch>
                  <a:fillRect l="-1" t="-43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14_1#dafc31ba0?vop=1&amp;pid=9f81b4799&amp;color=0,0,0&amp;bbb=1"/>
              <p:cNvSpPr/>
              <p:nvPr/>
            </p:nvSpPr>
            <p:spPr>
              <a:xfrm>
                <a:off x="896112" y="2294362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14_1#dafc31ba0?vop=1&amp;pid=9f81b4799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4362"/>
                <a:ext cx="10533888" cy="2171700"/>
              </a:xfrm>
              <a:prstGeom prst="rect">
                <a:avLst/>
              </a:prstGeom>
              <a:blipFill rotWithShape="1">
                <a:blip r:embed="rId3"/>
                <a:stretch>
                  <a:fillRect l="-1" t="-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5_1#9b02f59ef?vop=1&amp;pid=9f81b4799&amp;color=0,0,0&amp;bt=1&amp;bbb=1"/>
              <p:cNvSpPr/>
              <p:nvPr/>
            </p:nvSpPr>
            <p:spPr>
              <a:xfrm>
                <a:off x="1312545" y="899795"/>
                <a:ext cx="1011745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15_1#9b02f59ef?vop=1&amp;pid=9f81b4799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2545" y="899795"/>
                <a:ext cx="1011745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16_1#9b02f59ef?vop=1&amp;pid=9f81b4799&amp;color=0,0,0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16_1#9b02f59ef?vop=1&amp;pid=9f81b4799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7_1#f76da1132?vop=1&amp;pid=9f81b4799&amp;color=0,0,0&amp;bt=1&amp;bbb=1"/>
              <p:cNvSpPr/>
              <p:nvPr/>
            </p:nvSpPr>
            <p:spPr>
              <a:xfrm>
                <a:off x="1343025" y="881380"/>
                <a:ext cx="653351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17_1#f76da1132?vop=1&amp;pid=9f81b4799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025" y="881380"/>
                <a:ext cx="653351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18_1#f76da1132?vop=1&amp;pid=9f81b4799&amp;color=0,0,0&amp;bbb=1"/>
              <p:cNvSpPr/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18_1#f76da1132?vop=1&amp;pid=9f81b4799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9_1#c468f7170?vop=1&amp;pid=9f81b4799&amp;color=0,0,0&amp;bt=1&amp;bbb=1"/>
              <p:cNvSpPr/>
              <p:nvPr/>
            </p:nvSpPr>
            <p:spPr>
              <a:xfrm>
                <a:off x="1657985" y="899795"/>
                <a:ext cx="490474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19_1#c468f7170?vop=1&amp;pid=9f81b4799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7985" y="899795"/>
                <a:ext cx="4904740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20_1#c468f7170?vop=1&amp;pid=9f81b4799&amp;color=0,0,0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 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 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 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 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20_1#c468f7170?vop=1&amp;pid=9f81b4799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1_1#17dc87a54?vop=1&amp;pid=9f81b4799&amp;color=0,0,0&amp;bt=1&amp;bbb=1"/>
              <p:cNvSpPr/>
              <p:nvPr/>
            </p:nvSpPr>
            <p:spPr>
              <a:xfrm>
                <a:off x="1312672" y="881585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21_1#17dc87a54?vop=1&amp;pid=9f81b4799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2672" y="881585"/>
                <a:ext cx="10533888" cy="698500"/>
              </a:xfrm>
              <a:prstGeom prst="rect">
                <a:avLst/>
              </a:prstGeom>
              <a:blipFill rotWithShape="1">
                <a:blip r:embed="rId1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22_1#17dc87a54?vop=1&amp;pid=9f81b4799&amp;color=0,0,0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22_1#17dc87a54?vop=1&amp;pid=9f81b4799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3_1#0d052b5b5?vop=1&amp;pid=9f81b4799&amp;color=0,0,0&amp;bt=1&amp;bbb=1"/>
              <p:cNvSpPr/>
              <p:nvPr/>
            </p:nvSpPr>
            <p:spPr>
              <a:xfrm>
                <a:off x="1432052" y="881585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23_1#0d052b5b5?vop=1&amp;pid=9f81b4799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2052" y="881585"/>
                <a:ext cx="10533888" cy="698500"/>
              </a:xfrm>
              <a:prstGeom prst="rect">
                <a:avLst/>
              </a:prstGeom>
              <a:blipFill rotWithShape="1">
                <a:blip r:embed="rId1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24_1#0d052b5b5?vop=1&amp;pid=9f81b4799&amp;color=0,0,0&amp;bbb=1"/>
              <p:cNvSpPr/>
              <p:nvPr/>
            </p:nvSpPr>
            <p:spPr>
              <a:xfrm>
                <a:off x="896112" y="1579860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24_1#0d052b5b5?vop=1&amp;pid=9f81b4799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3619500"/>
              </a:xfrm>
              <a:prstGeom prst="rect">
                <a:avLst/>
              </a:prstGeom>
              <a:blipFill rotWithShape="1">
                <a:blip r:embed="rId2"/>
                <a:stretch>
                  <a:fillRect l="-1" t="-1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1546</Words>
  <Application>WPS 演示</Application>
  <PresentationFormat>宽屏</PresentationFormat>
  <Paragraphs>100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2025-06-23T02:04:00Z</dcterms:created>
  <dcterms:modified xsi:type="dcterms:W3CDTF">2025-06-26T02:47:26Z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8D0A18A176E24408AAE2FCE0A4B4550D_12</vt:lpwstr>
  </property>
  <property fmtid="{D5CDD505-2E9C-101B-9397-08002B2CF9AE}" pid="3" name="KSOProductBuildVer">
    <vt:lpwstr>2052-12.1.0.21541</vt:lpwstr>
  </property>
</Properties>
</file>