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0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4_1#779a470c3?vop=1&amp;pid=86ca7d211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摸出的可能是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，也可能是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4_1#779a470c3?vop=1&amp;pid=86ca7d211&amp;color=0,0,0&amp;tib=255,255,255&amp;iip=9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32" y="1064592"/>
            <a:ext cx="649224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4_1#779a470c3?vop=1&amp;pid=86ca7d211&amp;color=0,0,0&amp;tib=255,255,255&amp;iip=1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7270" y="1064592"/>
            <a:ext cx="649224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BD.24_2#779a470c3?vop=1&amp;pid=86ca7d21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1672922"/>
            <a:ext cx="39502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4_AN.25_1#779a470c3?vop=1&amp;pid=86ca7d211&amp;color=0,0,0&amp;tib=255,255,255&amp;iip=1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73" y="3674950"/>
            <a:ext cx="4736592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4_AN.25_1#779a470c3?vop=1&amp;pid=86ca7d211&amp;color=0,0,0&amp;vtp=1&amp;bbb=1"/>
          <p:cNvSpPr/>
          <p:nvPr/>
        </p:nvSpPr>
        <p:spPr>
          <a:xfrm>
            <a:off x="896112" y="3679522"/>
            <a:ext cx="10533888" cy="187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4800"/>
              </a:lnSpc>
            </a:pPr>
            <a:r>
              <a:rPr lang="en-US" altLang="zh-CN" sz="83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涂法不唯一）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6_1#5d3228578?vop=1&amp;pid=ab29b52f2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下面算式中的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代表一个不为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0的数字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在括号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里填上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“可能”“不可能”或“一定”。</a:t>
            </a:r>
            <a:endParaRPr lang="en-US" altLang="zh-CN" sz="3200" dirty="0"/>
          </a:p>
        </p:txBody>
      </p:sp>
      <p:pic>
        <p:nvPicPr>
          <p:cNvPr id="3" name="QO_3_BD.26_1#5d3228578?vop=1&amp;pid=ab29b52f2&amp;color=0,0,0&amp;tib=255,255,255&amp;iip=1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6_1#5d3228578?vop=1&amp;pid=ab29b52f2&amp;color=0,0,0&amp;tib=255,255,255&amp;iip=1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6102" y="1005840"/>
            <a:ext cx="52120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7_1#64ab64fc4?vop=1&amp;pid=5d3228578&amp;color=0,0,0&amp;vtp=1&amp;bbb=1"/>
              <p:cNvSpPr/>
              <p:nvPr/>
            </p:nvSpPr>
            <p:spPr>
              <a:xfrm>
                <a:off x="896112" y="2423253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1）25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积的末尾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2）1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积的末尾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有0。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积的末尾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有0。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4）8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积的末尾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7_1#64ab64fc4?vop=1&amp;pid=5d32285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2946400"/>
              </a:xfrm>
              <a:prstGeom prst="rect">
                <a:avLst/>
              </a:prstGeom>
              <a:blipFill>
                <a:blip r:embed="rId5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4_BD.27_1#64ab64fc4?vop=1&amp;pid=5d3228578&amp;color=0,0,0&amp;tib=255,255,255&amp;iip=1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3436" y="2500977"/>
            <a:ext cx="585216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4_AN.28_1#64ab64fc4.bracket?vop=1&amp;pid=5d3228578&amp;color=0,0,0&amp;vpa=8&amp;vtp=1&amp;bbb=1"/>
          <p:cNvSpPr/>
          <p:nvPr/>
        </p:nvSpPr>
        <p:spPr>
          <a:xfrm>
            <a:off x="5771135" y="2428333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可能</a:t>
            </a:r>
            <a:endParaRPr lang="en-US" altLang="zh-CN" sz="3200" dirty="0"/>
          </a:p>
        </p:txBody>
      </p:sp>
      <p:pic>
        <p:nvPicPr>
          <p:cNvPr id="9" name="QB_4_BD.29_1#6657d4f9b?vop=1&amp;pid=5d3228578&amp;color=0,0,0&amp;tib=255,255,255&amp;iip=1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4808" y="3237069"/>
            <a:ext cx="576072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4_AN.30_1#64ab64fc4.bracket?vop=1&amp;pid=5d3228578&amp;color=0,0,0&amp;vpa=9&amp;vtp=1&amp;bbb=1"/>
          <p:cNvSpPr/>
          <p:nvPr/>
        </p:nvSpPr>
        <p:spPr>
          <a:xfrm>
            <a:off x="5901118" y="3164933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一定</a:t>
            </a:r>
            <a:endParaRPr lang="en-US" altLang="zh-CN" sz="3200" dirty="0"/>
          </a:p>
        </p:txBody>
      </p:sp>
      <p:pic>
        <p:nvPicPr>
          <p:cNvPr id="12" name="QB_4_BD.31_1#40d7a8536?vop=1&amp;pid=5d3228578&amp;color=0,0,0&amp;tib=255,255,255&amp;iip=16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8193" y="3973161"/>
            <a:ext cx="576072" cy="55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3" name="QB_4_AN.32_1#64ab64fc4.bracket?vop=1&amp;pid=5d3228578&amp;color=0,0,0&amp;vpa=10&amp;vtp=1&amp;bbb=1"/>
          <p:cNvSpPr/>
          <p:nvPr/>
        </p:nvSpPr>
        <p:spPr>
          <a:xfrm>
            <a:off x="5607621" y="3901533"/>
            <a:ext cx="15192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不可能</a:t>
            </a:r>
            <a:endParaRPr lang="en-US" altLang="zh-CN" sz="3200" dirty="0"/>
          </a:p>
        </p:txBody>
      </p:sp>
      <p:pic>
        <p:nvPicPr>
          <p:cNvPr id="15" name="QB_4_BD.33_1#1c90f9cd0?vop=1&amp;pid=5d3228578&amp;color=0,0,0&amp;tib=255,255,255&amp;iip=17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4521" y="4713825"/>
            <a:ext cx="539496" cy="53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6" name="QB_4_BD.33_1#1c90f9cd0?vop=1&amp;pid=5d3228578&amp;color=0,0,0&amp;tib=255,255,255&amp;iip=18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4290" y="4722969"/>
            <a:ext cx="530352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7" name="QB_4_AN.34_1#64ab64fc4.bracket?vop=1&amp;pid=5d3228578&amp;color=0,0,0&amp;vpa=11&amp;vtp=1&amp;bbb=1"/>
          <p:cNvSpPr/>
          <p:nvPr/>
        </p:nvSpPr>
        <p:spPr>
          <a:xfrm>
            <a:off x="6082284" y="4638133"/>
            <a:ext cx="15192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不可能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  <p:bldP spid="13" grpId="0" build="p" animBg="1"/>
      <p:bldP spid="1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b29b52f2.fixed?pid=97f53cd5b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可能性</a:t>
            </a:r>
            <a:endParaRPr lang="en-US" altLang="zh-CN" sz="4400" dirty="0"/>
          </a:p>
        </p:txBody>
      </p:sp>
      <p:sp>
        <p:nvSpPr>
          <p:cNvPr id="3" name="C_2_BD#ab29b52f2.fixed?pid=97f53cd5b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可能性（1）</a:t>
            </a:r>
            <a:endParaRPr lang="en-US" altLang="zh-CN" sz="1400" dirty="0"/>
          </a:p>
        </p:txBody>
      </p:sp>
      <p:sp>
        <p:nvSpPr>
          <p:cNvPr id="4" name="C_2#ab29b52f2.fixed?pid=97f53cd5b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e8b851a9d?vop=1&amp;pid=ab29b52f2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、小玉和小蕾都喜欢踢足球、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踢毽子和跳绳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现在每人从前面三种项目中选择一种参加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且每人参加的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项目不同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，她们只好抽签决定。（抽签后不放回）</a:t>
            </a:r>
            <a:endParaRPr lang="en-US" altLang="zh-CN" sz="3200" dirty="0"/>
          </a:p>
        </p:txBody>
      </p:sp>
      <p:pic>
        <p:nvPicPr>
          <p:cNvPr id="3" name="QO_3_BD.1_1#e8b851a9d?vop=1&amp;pid=ab29b52f2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_2#e8b851a9d?vop=1&amp;pid=ab29b52f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3225800"/>
            <a:ext cx="6254496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_1#9dcba4098?vop=1&amp;pid=e8b851a9d&amp;color=0,0,0&amp;vtp=1&amp;bt=1&amp;bbb=1"/>
          <p:cNvSpPr/>
          <p:nvPr/>
        </p:nvSpPr>
        <p:spPr>
          <a:xfrm>
            <a:off x="896112" y="896112"/>
            <a:ext cx="109870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（1）小香先抽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她抽到的可能是</a:t>
            </a:r>
            <a:r>
              <a:rPr lang="en-US" altLang="zh-CN" sz="32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（2）小香抽到了踢毽子，小玉接着抽，她抽到的可能是</a:t>
            </a:r>
          </a:p>
          <a:p>
            <a:pPr lvl="0" latinLnBrk="1">
              <a:lnSpc>
                <a:spcPts val="58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>
              <a:solidFill>
                <a:prstClr val="black"/>
              </a:solidFill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（3）小玉抽到的是跳绳，最后小蕾抽，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她抽到的</a:t>
            </a:r>
            <a:r>
              <a:rPr lang="en-US" altLang="zh-CN" sz="32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踢足球。（填“一定”或“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3200" dirty="0"/>
          </a:p>
        </p:txBody>
      </p:sp>
      <p:sp>
        <p:nvSpPr>
          <p:cNvPr id="3" name="QB_4_AN.3_1#9dcba4098.blank?vop=1&amp;pid=e8b851a9d&amp;color=0,0,0&amp;vpa=1&amp;vtp=1&amp;bbb=1"/>
          <p:cNvSpPr/>
          <p:nvPr/>
        </p:nvSpPr>
        <p:spPr>
          <a:xfrm>
            <a:off x="6815899" y="863092"/>
            <a:ext cx="43751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踢足球、踢毽子或跳绳</a:t>
            </a:r>
            <a:endParaRPr lang="en-US" altLang="zh-CN" sz="3200" dirty="0"/>
          </a:p>
        </p:txBody>
      </p:sp>
      <p:sp>
        <p:nvSpPr>
          <p:cNvPr id="5" name="QB_4_AN.5_1#9dcba4098.blank?vop=1&amp;pid=e8b851a9d&amp;color=0,0,0&amp;vpa=2&amp;vtp=1&amp;bbb=1"/>
          <p:cNvSpPr/>
          <p:nvPr/>
        </p:nvSpPr>
        <p:spPr>
          <a:xfrm>
            <a:off x="913574" y="2336292"/>
            <a:ext cx="274320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踢足球或跳绳</a:t>
            </a:r>
            <a:endParaRPr lang="en-US" altLang="zh-CN" sz="3200" dirty="0"/>
          </a:p>
        </p:txBody>
      </p:sp>
      <p:sp>
        <p:nvSpPr>
          <p:cNvPr id="7" name="QB_4_AN.7_1#9dcba4098.blank?vop=1&amp;pid=e8b851a9d&amp;color=0,0,0&amp;vpa=3&amp;vtp=1&amp;bbb=1"/>
          <p:cNvSpPr/>
          <p:nvPr/>
        </p:nvSpPr>
        <p:spPr>
          <a:xfrm>
            <a:off x="9684513" y="3072892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一定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_1#42909ed71?vop=1&amp;pid=ab29b52f2&amp;color=0,0,0&amp;vtp=1&amp;bt=1&amp;bbb=1&amp;hb=1"/>
          <p:cNvSpPr/>
          <p:nvPr/>
        </p:nvSpPr>
        <p:spPr>
          <a:xfrm>
            <a:off x="896112" y="896112"/>
            <a:ext cx="10533888" cy="124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下表是小红在某超市统计的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分钟内人们买雪糕</a:t>
            </a: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的情况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8_1#42909ed71?vop=1&amp;pid=ab29b52f2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5223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6" name="QO_3_BD.8_2#42909ed71?colgroup=8,3,6,6&amp;vop=1&amp;pid=ab29b52f2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85610"/>
              </p:ext>
            </p:extLst>
          </p:nvPr>
        </p:nvGraphicFramePr>
        <p:xfrm>
          <a:off x="896112" y="2260600"/>
          <a:ext cx="10488168" cy="1252919"/>
        </p:xfrm>
        <a:graphic>
          <a:graphicData uri="http://schemas.openxmlformats.org/drawingml/2006/table">
            <a:tbl>
              <a:tblPr/>
              <a:tblGrid>
                <a:gridCol w="348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5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38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雪糕名称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火炬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小布丁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四个圈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09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数量（支）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7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O_3_BD.8_3#42909ed71?vop=1&amp;pid=ab29b52f2&amp;color=0,0,0&amp;vtp=1&amp;bbb=1&amp;hb=1"/>
          <p:cNvSpPr/>
          <p:nvPr/>
        </p:nvSpPr>
        <p:spPr>
          <a:xfrm>
            <a:off x="896112" y="3644900"/>
            <a:ext cx="10533888" cy="124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根据上表所提供的数据判断下面的说法是否正确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对的画“√”，错的画“×”）</a:t>
            </a:r>
            <a:endParaRPr lang="en-US" altLang="zh-CN" sz="3200" dirty="0"/>
          </a:p>
        </p:txBody>
      </p:sp>
      <p:sp>
        <p:nvSpPr>
          <p:cNvPr id="4" name="QT_4_BD.9_1#7e330fd97?vop=1&amp;pid=42909ed71&amp;color=0,0,0&amp;vtp=1&amp;bbb=1"/>
          <p:cNvSpPr/>
          <p:nvPr/>
        </p:nvSpPr>
        <p:spPr>
          <a:xfrm>
            <a:off x="896112" y="4876801"/>
            <a:ext cx="1053388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（1）下一个人一定会买“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小布丁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3200" dirty="0"/>
          </a:p>
        </p:txBody>
      </p:sp>
      <p:sp>
        <p:nvSpPr>
          <p:cNvPr id="7" name="QT_4_AN.10_1#7e330fd97.bracket?vop=1&amp;pid=42909ed71&amp;color=0,0,0&amp;vpa=4&amp;vtp=1"/>
          <p:cNvSpPr/>
          <p:nvPr/>
        </p:nvSpPr>
        <p:spPr>
          <a:xfrm>
            <a:off x="7374699" y="4876102"/>
            <a:ext cx="703263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×</a:t>
            </a:r>
            <a:endParaRPr lang="en-US" altLang="zh-CN" sz="3200" dirty="0"/>
          </a:p>
        </p:txBody>
      </p:sp>
      <p:sp>
        <p:nvSpPr>
          <p:cNvPr id="8" name="QT_4_BD.11_1#095ba9c65?vop=1&amp;pid=42909ed71&amp;color=0,0,0&amp;vtp=1&amp;bbb=1"/>
          <p:cNvSpPr/>
          <p:nvPr/>
        </p:nvSpPr>
        <p:spPr>
          <a:xfrm>
            <a:off x="896112" y="5559454"/>
            <a:ext cx="1053388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（2）下一个人可能会买“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3200" dirty="0"/>
          </a:p>
        </p:txBody>
      </p:sp>
      <p:sp>
        <p:nvSpPr>
          <p:cNvPr id="9" name="QT_4_AN.12_1#095ba9c65.bracket?vop=1&amp;pid=42909ed71&amp;color=0,0,0&amp;vpa=5&amp;vtp=1"/>
          <p:cNvSpPr/>
          <p:nvPr/>
        </p:nvSpPr>
        <p:spPr>
          <a:xfrm>
            <a:off x="7463599" y="5558755"/>
            <a:ext cx="519113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T_4_BD.13_1#cb5f79bd2?vop=1&amp;pid=42909ed71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（3）一个中学生来这个超市买雪糕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三种不同的雪糕都有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可能被选择。(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3200" dirty="0"/>
          </a:p>
        </p:txBody>
      </p:sp>
      <p:sp>
        <p:nvSpPr>
          <p:cNvPr id="3" name="QT_4_AN.14_1#cb5f79bd2.bracket?vop=1&amp;pid=42909ed71&amp;color=0,0,0&amp;vpa=6&amp;vtp=1"/>
          <p:cNvSpPr/>
          <p:nvPr/>
        </p:nvSpPr>
        <p:spPr>
          <a:xfrm>
            <a:off x="3590099" y="1641680"/>
            <a:ext cx="51911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√</a:t>
            </a:r>
            <a:endParaRPr lang="en-US" altLang="zh-CN" sz="3200" dirty="0"/>
          </a:p>
        </p:txBody>
      </p:sp>
      <p:sp>
        <p:nvSpPr>
          <p:cNvPr id="4" name="QT_4_BD.15_1#d0623b2d6?vop=1&amp;pid=42909ed71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（4）下一个人不可能买“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火炬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3200" dirty="0"/>
          </a:p>
        </p:txBody>
      </p:sp>
      <p:sp>
        <p:nvSpPr>
          <p:cNvPr id="5" name="QT_4_AN.16_1#d0623b2d6.bracket?vop=1&amp;pid=42909ed71&amp;color=0,0,0&amp;vpa=7&amp;vtp=1"/>
          <p:cNvSpPr/>
          <p:nvPr/>
        </p:nvSpPr>
        <p:spPr>
          <a:xfrm>
            <a:off x="6966713" y="2429681"/>
            <a:ext cx="703263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×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7_1#86ca7d211?vop=1&amp;pid=ab29b52f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涂一涂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。（教材P47第4题变式）</a:t>
            </a:r>
            <a:endParaRPr lang="en-US" altLang="zh-CN" sz="3200" dirty="0"/>
          </a:p>
        </p:txBody>
      </p:sp>
      <p:pic>
        <p:nvPicPr>
          <p:cNvPr id="3" name="QO_3_BD.17_1#86ca7d211?vop=1&amp;pid=ab29b52f2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8_1#565fc4794?vop=1&amp;pid=86ca7d211&amp;color=0,0,0&amp;vtp=1&amp;bbb=1"/>
          <p:cNvSpPr/>
          <p:nvPr/>
        </p:nvSpPr>
        <p:spPr>
          <a:xfrm>
            <a:off x="896112" y="1549146"/>
            <a:ext cx="10533888" cy="990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7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摸出的一定是</a:t>
            </a:r>
            <a:r>
              <a:rPr lang="en-US" altLang="zh-CN" sz="44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5" name="QO_4_BD.18_1#565fc4794?vop=1&amp;pid=86ca7d211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7247" y="1549146"/>
            <a:ext cx="694944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4_BD.18_2#565fc4794?htil=1&amp;vop=1&amp;pid=86ca7d211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2560257"/>
            <a:ext cx="399592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4_AN.19_1#565fc4794?htil=1&amp;vop=1&amp;pid=86ca7d211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344" y="2596833"/>
            <a:ext cx="446227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1#32b4b6903?vop=1&amp;pid=86ca7d211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摸出的不可能是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0_1#32b4b6903?vop=1&amp;pid=86ca7d211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518" y="969264"/>
            <a:ext cx="72237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0_2#32b4b6903?vop=1&amp;pid=86ca7d21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3672" y="1676146"/>
            <a:ext cx="386791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AN.21_1#32b4b6903?vop=1&amp;pid=86ca7d211&amp;color=0,0,0&amp;tib=255,255,255&amp;iip=6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717" y="3636518"/>
            <a:ext cx="494690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O_4_AN.21_1#32b4b6903?vop=1&amp;pid=86ca7d211&amp;color=0,0,0&amp;vtp=1&amp;bbb=1"/>
          <p:cNvSpPr/>
          <p:nvPr/>
        </p:nvSpPr>
        <p:spPr>
          <a:xfrm>
            <a:off x="896112" y="3631946"/>
            <a:ext cx="10533888" cy="196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5500"/>
              </a:lnSpc>
            </a:pPr>
            <a:r>
              <a:rPr lang="en-US" altLang="zh-CN" sz="87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涂法不唯一）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2_1#4f0cceed6?vop=1&amp;pid=86ca7d211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摸出的可能是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2_1#4f0cceed6?vop=1&amp;pid=86ca7d211&amp;color=0,0,0&amp;tib=255,255,255&amp;iip=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8390" y="1111235"/>
            <a:ext cx="521208" cy="5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2_2#4f0cceed6?vop=1&amp;pid=86ca7d21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1676986"/>
            <a:ext cx="395020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AN.23_1#4f0cceed6?vop=1&amp;pid=86ca7d211&amp;color=0,0,0&amp;tib=255,255,255&amp;iip=8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146" y="3503500"/>
            <a:ext cx="488289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O_4_AN.23_1#4f0cceed6?vop=1&amp;pid=86ca7d211&amp;color=0,0,0&amp;vtp=1&amp;bbb=1"/>
          <p:cNvSpPr/>
          <p:nvPr/>
        </p:nvSpPr>
        <p:spPr>
          <a:xfrm>
            <a:off x="896112" y="3505786"/>
            <a:ext cx="10533888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5300"/>
              </a:lnSpc>
            </a:pPr>
            <a:r>
              <a:rPr lang="en-US" altLang="zh-CN" sz="85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涂法不唯一）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宽屏</PresentationFormat>
  <Paragraphs>65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2025-06-23T04:23:15Z</dcterms:created>
  <dcterms:modified xsi:type="dcterms:W3CDTF">2025-06-23T04:23:58Z</dcterms:modified>
  <cp:category/>
  <cp:contentStatus/>
</cp:coreProperties>
</file>