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9" r:id="rId28"/>
    <p:sldId id="280" r:id="rId29"/>
    <p:sldId id="281" r:id="rId30"/>
    <p:sldId id="282" r:id="rId31"/>
    <p:sldId id="284" r:id="rId32"/>
    <p:sldId id="285" r:id="rId33"/>
    <p:sldId id="286" r:id="rId34"/>
    <p:sldId id="287" r:id="rId35"/>
    <p:sldId id="288" r:id="rId3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fd204eef0a31a91e#tid=6854d3460ee0d4000948c59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试  卷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1.png"/><Relationship Id="rId1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3.png"/><Relationship Id="rId1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3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7.png"/><Relationship Id="rId1" Type="http://schemas.openxmlformats.org/officeDocument/2006/relationships/image" Target="../media/image5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8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24_1#0ac39b284?vop=1&amp;pid=f838c8c0d&amp;color=0,0,0&amp;vtp=1&amp;bt=1&amp;bbb=1&amp;hb=1"/>
          <p:cNvSpPr/>
          <p:nvPr/>
        </p:nvSpPr>
        <p:spPr>
          <a:xfrm>
            <a:off x="896112" y="900000"/>
            <a:ext cx="10533888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山东滨州的黄河楼位于蒲湖水面内东南方向的东关岛上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整个黄河楼的颜色质感为灰红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，显得黄河楼气势恢宏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黄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河楼的主体建筑为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13层，其中地上12层高70.7米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地上部分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每层楼的平均高度约为(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米。（得数保留一位小数）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AN.25_1#0ac39b284.bracket?vop=1&amp;pid=f838c8c0d&amp;color=0,0,0&amp;vpa=17&amp;vtp=1&amp;bbb=1"/>
              <p:cNvSpPr/>
              <p:nvPr/>
            </p:nvSpPr>
            <p:spPr>
              <a:xfrm>
                <a:off x="5202999" y="3287155"/>
                <a:ext cx="844042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3_AN.25_1#0ac39b284.bracket?vop=1&amp;pid=f838c8c0d&amp;color=0,0,0&amp;vpa=1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2999" y="3287155"/>
                <a:ext cx="844042" cy="508000"/>
              </a:xfrm>
              <a:prstGeom prst="rect">
                <a:avLst/>
              </a:prstGeom>
              <a:blipFill rotWithShape="1">
                <a:blip r:embed="rId1"/>
                <a:stretch>
                  <a:fillRect l="-53" t="-78" r="68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26_1#4e4c6757f?vop=1&amp;pid=f838c8c0d&amp;color=0,0,0&amp;vtp=1&amp;bt=1&amp;bbb=1&amp;hb=1"/>
          <p:cNvSpPr/>
          <p:nvPr/>
        </p:nvSpPr>
        <p:spPr>
          <a:xfrm>
            <a:off x="896112" y="900000"/>
            <a:ext cx="10533888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开油坊的张叔叔拿了5000元去买花生米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每袋花生米重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35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千克，售价为420元/袋，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一共可以买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袋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把买的这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些花生米用来榨油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，每千克花生米可出油0.5千克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榨出的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油每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5千克装一壶，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一共需要准备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个这样的油壶。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AN.27_1#4e4c6757f.bracket?vop=1&amp;pid=f838c8c0d&amp;color=0,0,0&amp;vpa=18&amp;vtp=1&amp;bbb=1"/>
              <p:cNvSpPr/>
              <p:nvPr/>
            </p:nvSpPr>
            <p:spPr>
              <a:xfrm>
                <a:off x="7938263" y="1816241"/>
                <a:ext cx="69215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3_AN.27_1#4e4c6757f.bracket?vop=1&amp;pid=f838c8c0d&amp;color=0,0,0&amp;vpa=18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38263" y="1816241"/>
                <a:ext cx="692150" cy="508000"/>
              </a:xfrm>
              <a:prstGeom prst="rect">
                <a:avLst/>
              </a:prstGeom>
              <a:blipFill rotWithShape="1">
                <a:blip r:embed="rId1"/>
                <a:stretch>
                  <a:fillRect l="-18" t="-28" r="18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3_AN.28_1#4e4c6757f.bracket?vop=1&amp;pid=f838c8c0d&amp;color=0,0,0&amp;vpa=19&amp;vtp=1&amp;bbb=1"/>
              <p:cNvSpPr/>
              <p:nvPr/>
            </p:nvSpPr>
            <p:spPr>
              <a:xfrm>
                <a:off x="7012749" y="3287155"/>
                <a:ext cx="69215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𝟑𝟗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3_AN.28_1#4e4c6757f.bracket?vop=1&amp;pid=f838c8c0d&amp;color=0,0,0&amp;vpa=1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2749" y="3287155"/>
                <a:ext cx="692150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64" t="-78" r="64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29_1#d1501b16e?vop=1&amp;pid=f838c8c0d&amp;color=0,0,0&amp;vtp=1&amp;bt=1&amp;bbb=1&amp;hb=1"/>
          <p:cNvSpPr/>
          <p:nvPr/>
        </p:nvSpPr>
        <p:spPr>
          <a:xfrm>
            <a:off x="896112" y="900000"/>
            <a:ext cx="10533888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老师们去打印店打印资料。打印店收费如下：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100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张及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以内每张收费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1元，超过100张的部分每张收费0.8元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许老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师打印了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160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张资料需要付费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元。唐老师付费164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元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打印了(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张资料。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AN.30_1#d1501b16e.bracket?vop=1&amp;pid=f838c8c0d&amp;color=0,0,0&amp;vpa=20&amp;vtp=1&amp;bbb=1"/>
              <p:cNvSpPr/>
              <p:nvPr/>
            </p:nvSpPr>
            <p:spPr>
              <a:xfrm>
                <a:off x="6182487" y="2541411"/>
                <a:ext cx="935038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𝟏𝟒𝟖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3_AN.30_1#d1501b16e.bracket?vop=1&amp;pid=f838c8c0d&amp;color=0,0,0&amp;vpa=2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82487" y="2541411"/>
                <a:ext cx="935038" cy="508000"/>
              </a:xfrm>
              <a:prstGeom prst="rect">
                <a:avLst/>
              </a:prstGeom>
              <a:blipFill rotWithShape="1">
                <a:blip r:embed="rId1"/>
                <a:stretch>
                  <a:fillRect l="-14" t="-28" r="48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3_AN.31_1#d1501b16e.bracket?vop=1&amp;pid=f838c8c0d&amp;color=0,0,0&amp;vpa=21&amp;vtp=1&amp;bbb=1"/>
              <p:cNvSpPr/>
              <p:nvPr/>
            </p:nvSpPr>
            <p:spPr>
              <a:xfrm>
                <a:off x="2308987" y="3287155"/>
                <a:ext cx="935038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𝟏𝟖𝟎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3_AN.31_1#d1501b16e.bracket?vop=1&amp;pid=f838c8c0d&amp;color=0,0,0&amp;vpa=2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8987" y="3287155"/>
                <a:ext cx="935038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14" t="-78" r="48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dd7ddd202?pid=e390d3f3b&amp;color=0,0,0&amp;vtp=1&amp;bt=1&amp;bbb=1"/>
          <p:cNvSpPr/>
          <p:nvPr/>
        </p:nvSpPr>
        <p:spPr>
          <a:xfrm>
            <a:off x="896112" y="896112"/>
            <a:ext cx="10533888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二、选择题。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3_BD.32_1#a98bd695a?vop=1&amp;pid=dd7ddd202&amp;color=0,0,0&amp;vtp=1&amp;bbb=1"/>
              <p:cNvSpPr/>
              <p:nvPr/>
            </p:nvSpPr>
            <p:spPr>
              <a:xfrm>
                <a:off x="896112" y="1610199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11.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的商相等的是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C_3_BD.32_1#a98bd695a?vop=1&amp;pid=dd7ddd20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10199"/>
                <a:ext cx="10533888" cy="723900"/>
              </a:xfrm>
              <a:prstGeom prst="rect">
                <a:avLst/>
              </a:prstGeom>
              <a:blipFill rotWithShape="1">
                <a:blip r:embed="rId1"/>
                <a:stretch>
                  <a:fillRect l="-1" t="-65" b="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3_AN.33_1#a98bd695a.bracket?vop=1&amp;pid=dd7ddd202&amp;color=0,0,0&amp;vpa=22&amp;vtp=1"/>
          <p:cNvSpPr/>
          <p:nvPr/>
        </p:nvSpPr>
        <p:spPr>
          <a:xfrm>
            <a:off x="6996874" y="1610199"/>
            <a:ext cx="588963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C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3_BD.32_2#a98bd695a.choices?vop=1&amp;pid=dd7ddd202&amp;color=0,0,0&amp;vtp=1&amp;bbb=1"/>
              <p:cNvSpPr/>
              <p:nvPr/>
            </p:nvSpPr>
            <p:spPr>
              <a:xfrm>
                <a:off x="896112" y="2321145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640" algn="l"/>
                  </a:tabLst>
                  <a:defRPr/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640" algn="l"/>
                  </a:tabLst>
                  <a:defRPr/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𝟏𝟏𝟐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𝟏𝟒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𝟏𝟏𝟐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5" name="QC_3_BD.32_2#a98bd695a.choices?vop=1&amp;pid=dd7ddd20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321145"/>
                <a:ext cx="10533888" cy="1473200"/>
              </a:xfrm>
              <a:prstGeom prst="rect">
                <a:avLst/>
              </a:prstGeom>
              <a:blipFill rotWithShape="1">
                <a:blip r:embed="rId2"/>
                <a:stretch>
                  <a:fillRect l="-1" t="-15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3_BD.34_1#28e8bb82d?htil=2&amp;vop=1&amp;pid=dd7ddd202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09869" y="909144"/>
            <a:ext cx="2093976" cy="243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3_BD.34_2#28e8bb82d?htil=2&amp;sp=1&amp;vop=1&amp;pid=dd7ddd202&amp;color=0,0,0&amp;vtp=1&amp;bt=1&amp;bbb=1&amp;hb=1"/>
              <p:cNvSpPr/>
              <p:nvPr/>
            </p:nvSpPr>
            <p:spPr>
              <a:xfrm>
                <a:off x="896112" y="900000"/>
                <a:ext cx="8302752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12.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如图，计算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时，竖式中的“120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示的是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120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个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C_3_BD.34_2#28e8bb82d?htil=2&amp;sp=1&amp;vop=1&amp;pid=dd7ddd20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8302752" cy="1473200"/>
              </a:xfrm>
              <a:prstGeom prst="rect">
                <a:avLst/>
              </a:prstGeom>
              <a:blipFill rotWithShape="1">
                <a:blip r:embed="rId2"/>
                <a:stretch>
                  <a:fillRect l="-2" t="-14" r="3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3_AN.35_1#28e8bb82d.bracket?vop=1&amp;pid=dd7ddd202&amp;color=0,0,0&amp;vpa=23&amp;vtp=1"/>
          <p:cNvSpPr/>
          <p:nvPr/>
        </p:nvSpPr>
        <p:spPr>
          <a:xfrm>
            <a:off x="3459924" y="1641680"/>
            <a:ext cx="566738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B</a:t>
            </a:r>
            <a:endParaRPr lang="en-US" altLang="zh-CN" sz="3200" dirty="0"/>
          </a:p>
        </p:txBody>
      </p:sp>
      <p:sp>
        <p:nvSpPr>
          <p:cNvPr id="5" name="QC_3_BD.34_3#28e8bb82d.choices?htil=2&amp;vop=1&amp;pid=dd7ddd202&amp;color=0,0,0&amp;vtp=1&amp;bbb=1"/>
          <p:cNvSpPr/>
          <p:nvPr/>
        </p:nvSpPr>
        <p:spPr>
          <a:xfrm>
            <a:off x="896112" y="2429681"/>
            <a:ext cx="8302752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8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4258945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十分之一</a:t>
            </a:r>
            <a:endParaRPr lang="en-US" altLang="zh-CN" sz="3200" dirty="0"/>
          </a:p>
          <a:p>
            <a:pPr marL="0" marR="0" lvl="0" indent="0" defTabSz="914400" eaLnBrk="1" fontAlgn="auto" latinLnBrk="1" hangingPunct="1">
              <a:lnSpc>
                <a:spcPts val="58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4258945" algn="l"/>
              </a:tabLst>
              <a:defRPr/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百分之一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千分之一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36_1#f775fa3b5?sp=1&amp;vop=1&amp;pid=dd7ddd202&amp;color=0,0,0&amp;vtp=1&amp;bt=1&amp;bbb=1&amp;hb=1"/>
          <p:cNvSpPr/>
          <p:nvPr/>
        </p:nvSpPr>
        <p:spPr>
          <a:xfrm>
            <a:off x="896112" y="896112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下面算式的结果在图中的大概位置表示正确的是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3200" dirty="0"/>
          </a:p>
        </p:txBody>
      </p:sp>
      <p:pic>
        <p:nvPicPr>
          <p:cNvPr id="3" name="QC_3_BD.36_2#f775fa3b5?vop=1&amp;pid=dd7ddd202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3544" y="2489200"/>
            <a:ext cx="10497312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3_AN.37_1#f775fa3b5.bracket?vop=1&amp;pid=dd7ddd202&amp;color=0,0,0&amp;vpa=24&amp;vtp=1"/>
          <p:cNvSpPr/>
          <p:nvPr/>
        </p:nvSpPr>
        <p:spPr>
          <a:xfrm>
            <a:off x="1205674" y="1637792"/>
            <a:ext cx="5889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D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3_BD.36_3#f775fa3b5.choices?vop=1&amp;pid=dd7ddd202&amp;color=0,0,0&amp;vtp=1&amp;bbb=1"/>
              <p:cNvSpPr/>
              <p:nvPr/>
            </p:nvSpPr>
            <p:spPr>
              <a:xfrm>
                <a:off x="896112" y="4241800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640" algn="l"/>
                  </a:tabLst>
                  <a:defRPr/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𝟗𝟗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640" algn="l"/>
                  </a:tabLst>
                  <a:defRPr/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𝟎𝟏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④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5" name="QC_3_BD.36_3#f775fa3b5.choices?vop=1&amp;pid=dd7ddd20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241800"/>
                <a:ext cx="10533888" cy="1473200"/>
              </a:xfrm>
              <a:prstGeom prst="rect">
                <a:avLst/>
              </a:prstGeom>
              <a:blipFill rotWithShape="1">
                <a:blip r:embed="rId2"/>
                <a:stretch>
                  <a:fillRect l="-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3_BD.38_1#7be387b32?sp=1&amp;vop=1&amp;pid=dd7ddd202&amp;color=0,0,0&amp;vtp=1&amp;bt=1&amp;bbb=1&amp;hb=1"/>
              <p:cNvSpPr/>
              <p:nvPr/>
            </p:nvSpPr>
            <p:spPr>
              <a:xfrm>
                <a:off x="896112" y="896113"/>
                <a:ext cx="10533888" cy="1168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14.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下面问题中，能用“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这个算式解决的问题是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C_3_BD.38_1#7be387b32?sp=1&amp;vop=1&amp;pid=dd7ddd20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3"/>
                <a:ext cx="10533888" cy="1168400"/>
              </a:xfrm>
              <a:prstGeom prst="rect">
                <a:avLst/>
              </a:prstGeom>
              <a:blipFill rotWithShape="1">
                <a:blip r:embed="rId1"/>
                <a:stretch>
                  <a:fillRect l="-1" t="-11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39_1#7be387b32.bracket?vop=1&amp;pid=dd7ddd202&amp;color=0,0,0&amp;vpa=25&amp;vtp=1"/>
          <p:cNvSpPr/>
          <p:nvPr/>
        </p:nvSpPr>
        <p:spPr>
          <a:xfrm>
            <a:off x="1218374" y="1484187"/>
            <a:ext cx="566738" cy="584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B</a:t>
            </a:r>
            <a:endParaRPr lang="en-US" altLang="zh-CN" sz="3200" dirty="0"/>
          </a:p>
        </p:txBody>
      </p:sp>
      <p:sp>
        <p:nvSpPr>
          <p:cNvPr id="4" name="QC_3_BD.38_2#7be387b32?vop=1&amp;pid=dd7ddd202&amp;color=0,0,0&amp;vtp=1&amp;bbb=1&amp;hb=1"/>
          <p:cNvSpPr/>
          <p:nvPr/>
        </p:nvSpPr>
        <p:spPr>
          <a:xfrm>
            <a:off x="896112" y="2057401"/>
            <a:ext cx="10533888" cy="3505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32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①要修一条1.5千米长的小路，每天修0.5千米，几天可以修完？</a:t>
            </a:r>
            <a:endParaRPr lang="en-US" altLang="zh-CN" sz="3200" spc="-100" dirty="0"/>
          </a:p>
          <a:p>
            <a:pPr latinLnBrk="1">
              <a:lnSpc>
                <a:spcPts val="46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小明用1.5元买了0.5千克苹果，买1千克苹果要多少钱？</a:t>
            </a:r>
            <a:endParaRPr lang="en-US" altLang="zh-CN" sz="3200" dirty="0"/>
          </a:p>
          <a:p>
            <a:pPr latinLnBrk="1">
              <a:lnSpc>
                <a:spcPts val="46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聪聪跑了1.5千米，明明跑的路程是聪聪的一半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明明跑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了多少千米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  <a:p>
            <a:pPr latinLnBrk="1">
              <a:lnSpc>
                <a:spcPts val="46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一辆电动车行驶1.5千米耗电0.5千瓦时，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千瓦时电可以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行驶多少千米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</p:txBody>
      </p:sp>
      <p:sp>
        <p:nvSpPr>
          <p:cNvPr id="5" name="QC_3_BD.38_3#7be387b32.choices?vop=1&amp;pid=dd7ddd202&amp;color=0,0,0&amp;vtp=1&amp;bbb=1"/>
          <p:cNvSpPr/>
          <p:nvPr/>
        </p:nvSpPr>
        <p:spPr>
          <a:xfrm>
            <a:off x="896112" y="5549901"/>
            <a:ext cx="10533888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598420" algn="l"/>
                <a:tab pos="5158740" algn="l"/>
                <a:tab pos="7744460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①②③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①②④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①③④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①②③④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3_BD.40_1#c0dee627b?sp=1&amp;vop=1&amp;pid=dd7ddd202&amp;color=0,0,0&amp;vtp=1&amp;bt=1&amp;bbb=1&amp;h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15.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竹子的生长速度很快，在生长旺季4小时可以长高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1.6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米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，照这个速度，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小时竹子可以长高多少分米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下面列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式正确的是(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C_3_BD.40_1#c0dee627b?sp=1&amp;vop=1&amp;pid=dd7ddd20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r="-16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41_1#c0dee627b.bracket?vop=1&amp;pid=dd7ddd202&amp;color=0,0,0&amp;vpa=26&amp;vtp=1"/>
          <p:cNvSpPr/>
          <p:nvPr/>
        </p:nvSpPr>
        <p:spPr>
          <a:xfrm>
            <a:off x="3258312" y="2378280"/>
            <a:ext cx="566738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B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3_BD.40_2#c0dee627b?sp=1&amp;vop=1&amp;pid=dd7ddd202&amp;color=0,0,0&amp;vtp=1&amp;bbb=1"/>
              <p:cNvSpPr/>
              <p:nvPr/>
            </p:nvSpPr>
            <p:spPr>
              <a:xfrm>
                <a:off x="896112" y="3166281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3506470" algn="l"/>
                    <a:tab pos="7254875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②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③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b="1" i="0" spc="-10300" smtClean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34" charset="-120"/>
                </a:endParaRPr>
              </a:p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3506470" algn="l"/>
                    <a:tab pos="7254875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④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C_3_BD.40_2#c0dee627b?sp=1&amp;vop=1&amp;pid=dd7ddd20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66281"/>
                <a:ext cx="10533888" cy="1473200"/>
              </a:xfrm>
              <a:prstGeom prst="rect">
                <a:avLst/>
              </a:prstGeom>
              <a:blipFill rotWithShape="1">
                <a:blip r:embed="rId2"/>
                <a:stretch>
                  <a:fillRect l="-1" t="-12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3_BD.40_3#c0dee627b.choices?vop=1&amp;pid=dd7ddd202&amp;color=0,0,0&amp;vtp=1&amp;bbb=1"/>
          <p:cNvSpPr/>
          <p:nvPr/>
        </p:nvSpPr>
        <p:spPr>
          <a:xfrm>
            <a:off x="896112" y="4629228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700020" algn="l"/>
                <a:tab pos="5361940" algn="l"/>
                <a:tab pos="8049260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①③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③④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②④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①②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908ee1322?pid=e390d3f3b&amp;color=0,0,0&amp;vtp=1&amp;bt=1&amp;bbb=1"/>
          <p:cNvSpPr/>
          <p:nvPr/>
        </p:nvSpPr>
        <p:spPr>
          <a:xfrm>
            <a:off x="896112" y="896112"/>
            <a:ext cx="10533888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三、计算题。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BD.42_1#020c9cb17?sp=1&amp;vop=1&amp;pid=908ee1322&amp;color=0,0,0&amp;vtp=1&amp;bbb=1"/>
              <p:cNvSpPr/>
              <p:nvPr/>
            </p:nvSpPr>
            <p:spPr>
              <a:xfrm>
                <a:off x="896112" y="1610199"/>
                <a:ext cx="10533888" cy="3683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30190" algn="l"/>
                  </a:tabLst>
                  <a:defRPr/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16.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直接写得数。</a:t>
                </a:r>
                <a:endParaRPr lang="en-US" altLang="zh-CN" sz="3200" b="1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3019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3200" dirty="0"/>
              </a:p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3019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3200" dirty="0"/>
              </a:p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3019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3200" dirty="0"/>
              </a:p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3019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B_3_BD.42_1#020c9cb17?sp=1&amp;vop=1&amp;pid=908ee132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10199"/>
                <a:ext cx="10533888" cy="3683000"/>
              </a:xfrm>
              <a:prstGeom prst="rect">
                <a:avLst/>
              </a:prstGeom>
              <a:blipFill rotWithShape="1">
                <a:blip r:embed="rId1"/>
                <a:stretch>
                  <a:fillRect l="-1" t="-13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3_AN.43_1#020c9cb17.bracket?vop=1&amp;pid=908ee1322&amp;color=0,0,0&amp;vpa=27&amp;vtp=1&amp;bbb=1"/>
          <p:cNvSpPr/>
          <p:nvPr/>
        </p:nvSpPr>
        <p:spPr>
          <a:xfrm>
            <a:off x="2592960" y="2351879"/>
            <a:ext cx="8032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0.8</a:t>
            </a:r>
            <a:endParaRPr lang="en-US" altLang="zh-CN" sz="3200" dirty="0"/>
          </a:p>
        </p:txBody>
      </p:sp>
      <p:sp>
        <p:nvSpPr>
          <p:cNvPr id="5" name="QB_3_AN.44_1#020c9cb17.bracket?vop=1&amp;pid=908ee1322&amp;color=0,0,0&amp;vpa=28&amp;vtp=1&amp;bbb=1"/>
          <p:cNvSpPr/>
          <p:nvPr/>
        </p:nvSpPr>
        <p:spPr>
          <a:xfrm>
            <a:off x="8560816" y="2351879"/>
            <a:ext cx="1006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0.06</a:t>
            </a:r>
            <a:endParaRPr lang="en-US" altLang="zh-CN" sz="3200" dirty="0"/>
          </a:p>
        </p:txBody>
      </p:sp>
      <p:sp>
        <p:nvSpPr>
          <p:cNvPr id="6" name="QB_3_AN.45_1#020c9cb17.bracket?vop=1&amp;pid=908ee1322&amp;color=0,0,0&amp;vpa=29&amp;vtp=1&amp;bbb=1"/>
          <p:cNvSpPr/>
          <p:nvPr/>
        </p:nvSpPr>
        <p:spPr>
          <a:xfrm>
            <a:off x="3369818" y="3088479"/>
            <a:ext cx="8032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0.6</a:t>
            </a:r>
            <a:endParaRPr lang="en-US" altLang="zh-CN" sz="3200" dirty="0"/>
          </a:p>
        </p:txBody>
      </p:sp>
      <p:sp>
        <p:nvSpPr>
          <p:cNvPr id="7" name="QB_3_AN.46_1#020c9cb17.bracket?vop=1&amp;pid=908ee1322&amp;color=0,0,0&amp;vpa=30&amp;vtp=1"/>
          <p:cNvSpPr/>
          <p:nvPr/>
        </p:nvSpPr>
        <p:spPr>
          <a:xfrm>
            <a:off x="8368729" y="3088479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5</a:t>
            </a:r>
            <a:endParaRPr lang="en-US" altLang="zh-CN" sz="3200" dirty="0"/>
          </a:p>
        </p:txBody>
      </p:sp>
      <p:sp>
        <p:nvSpPr>
          <p:cNvPr id="8" name="QB_3_AN.47_1#020c9cb17.bracket?vop=1&amp;pid=908ee1322&amp;color=0,0,0&amp;vpa=31&amp;vtp=1&amp;bbb=1"/>
          <p:cNvSpPr/>
          <p:nvPr/>
        </p:nvSpPr>
        <p:spPr>
          <a:xfrm>
            <a:off x="3676205" y="3825079"/>
            <a:ext cx="7016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31</a:t>
            </a:r>
            <a:endParaRPr lang="en-US" altLang="zh-CN" sz="3200" dirty="0"/>
          </a:p>
        </p:txBody>
      </p:sp>
      <p:sp>
        <p:nvSpPr>
          <p:cNvPr id="9" name="QB_3_AN.48_1#020c9cb17.bracket?vop=1&amp;pid=908ee1322&amp;color=0,0,0&amp;vpa=32&amp;vtp=1&amp;bbb=1"/>
          <p:cNvSpPr/>
          <p:nvPr/>
        </p:nvSpPr>
        <p:spPr>
          <a:xfrm>
            <a:off x="9006395" y="3825079"/>
            <a:ext cx="7016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40</a:t>
            </a:r>
            <a:endParaRPr lang="en-US" altLang="zh-CN" sz="3200" dirty="0"/>
          </a:p>
        </p:txBody>
      </p:sp>
      <p:sp>
        <p:nvSpPr>
          <p:cNvPr id="10" name="QB_3_AN.49_1#020c9cb17.bracket?vop=1&amp;pid=908ee1322&amp;color=0,0,0&amp;vpa=33&amp;vtp=1&amp;bbb=1"/>
          <p:cNvSpPr/>
          <p:nvPr/>
        </p:nvSpPr>
        <p:spPr>
          <a:xfrm>
            <a:off x="2987739" y="4561679"/>
            <a:ext cx="8032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0.6</a:t>
            </a:r>
            <a:endParaRPr lang="en-US" altLang="zh-CN" sz="3200" dirty="0"/>
          </a:p>
        </p:txBody>
      </p:sp>
      <p:sp>
        <p:nvSpPr>
          <p:cNvPr id="11" name="QB_3_AN.50_1#020c9cb17.bracket?vop=1&amp;pid=908ee1322&amp;color=0,0,0&amp;vpa=34&amp;vtp=1&amp;bbb=1"/>
          <p:cNvSpPr/>
          <p:nvPr/>
        </p:nvSpPr>
        <p:spPr>
          <a:xfrm>
            <a:off x="9006395" y="4561679"/>
            <a:ext cx="7016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30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51_1#4a19f49ed?vop=1&amp;pid=908ee1322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用竖式计算。</a:t>
            </a:r>
            <a:endParaRPr lang="en-US" altLang="zh-CN" sz="3200" b="1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700"/>
              </a:lnSpc>
            </a:pPr>
            <a:endParaRPr lang="en-US" altLang="zh-CN" sz="3200" b="1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4_BD.52_1#670f1ba38?vop=1&amp;pid=4a19f49ed&amp;color=0,0,0&amp;vtp=1&amp;bbb=1"/>
              <p:cNvSpPr/>
              <p:nvPr/>
            </p:nvSpPr>
            <p:spPr>
              <a:xfrm>
                <a:off x="896112" y="1603927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𝟑𝟔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</a:pP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</a:t>
                </a: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≈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  <a:p>
                <a:pPr lvl="0" latinLnBrk="1">
                  <a:lnSpc>
                    <a:spcPts val="5800"/>
                  </a:lnSpc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得数保留两位小数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B_4_BD.52_1#670f1ba38?vop=1&amp;pid=4a19f49e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3927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25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4_AN.53_1#670f1ba38.bracket?vop=1&amp;pid=4a19f49ed&amp;color=0,0,0&amp;vpa=35&amp;vtp=1&amp;bbb=1"/>
          <p:cNvSpPr/>
          <p:nvPr/>
        </p:nvSpPr>
        <p:spPr>
          <a:xfrm>
            <a:off x="4733480" y="1609007"/>
            <a:ext cx="9048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210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7" name="QB_4_AN.55_1#670f1ba38.bracket?vop=1&amp;pid=4a19f49ed&amp;color=0,0,0&amp;vpa=36&amp;vtp=1&amp;bbb=1"/>
          <p:cNvSpPr/>
          <p:nvPr/>
        </p:nvSpPr>
        <p:spPr>
          <a:xfrm>
            <a:off x="4192143" y="2345607"/>
            <a:ext cx="1006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0.70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4_BD.56_1#c038090e2?sp=1&amp;vop=1&amp;pid=4a19f49ed&amp;color=0,0,0&amp;vtp=1&amp;bbb=1"/>
              <p:cNvSpPr/>
              <p:nvPr/>
            </p:nvSpPr>
            <p:spPr>
              <a:xfrm>
                <a:off x="896112" y="3864527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𝟒𝟐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商用循环小数的简便形式表示）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8" name="QB_4_BD.56_1#c038090e2?sp=1&amp;vop=1&amp;pid=4a19f49e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864527"/>
                <a:ext cx="10533888" cy="1473200"/>
              </a:xfrm>
              <a:prstGeom prst="rect">
                <a:avLst/>
              </a:prstGeom>
              <a:blipFill rotWithShape="1">
                <a:blip r:embed="rId2"/>
                <a:stretch>
                  <a:fillRect l="-1" t="-37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4_AN.57_1#c038090e2.bracket?vop=1&amp;pid=4a19f49ed&amp;color=0,0,0&amp;vpa=37&amp;vtp=1&amp;bbb=1&amp;rh=48.6"/>
              <p:cNvSpPr/>
              <p:nvPr/>
            </p:nvSpPr>
            <p:spPr>
              <a:xfrm>
                <a:off x="4522343" y="3861132"/>
                <a:ext cx="1329817" cy="6172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limUpp>
                      <m:limUppPr>
                        <m:ctrlPr>
                          <a:rPr lang="en-US" altLang="zh-CN" sz="32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𝟖</m:t>
                        </m:r>
                      </m:e>
                      <m:lim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  <m:limUpp>
                      <m:limUppPr>
                        <m:ctrlPr>
                          <a:rPr lang="en-US" altLang="zh-CN" sz="32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𝟏</m:t>
                        </m:r>
                      </m:e>
                      <m:lim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9" name="QB_4_AN.57_1#c038090e2.bracket?vop=1&amp;pid=4a19f49ed&amp;color=0,0,0&amp;vpa=37&amp;vtp=1&amp;bbb=1&amp;rh=48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2343" y="3861132"/>
                <a:ext cx="1329817" cy="617220"/>
              </a:xfrm>
              <a:prstGeom prst="rect">
                <a:avLst/>
              </a:prstGeom>
              <a:blipFill rotWithShape="1">
                <a:blip r:embed="rId3"/>
                <a:stretch>
                  <a:fillRect l="-38" t="-54" b="-131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7" grpId="0" animBg="1" build="p"/>
      <p:bldP spid="9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e390d3f3b.fixed?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评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价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卷</a:t>
            </a:r>
            <a:endParaRPr lang="en-US" altLang="zh-CN" sz="4400" dirty="0"/>
          </a:p>
        </p:txBody>
      </p:sp>
      <p:sp>
        <p:nvSpPr>
          <p:cNvPr id="3" name="C_1_BD#e390d3f3b.fixed?color=0,0,0&amp;vtp=1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第三单元学习质量评价卷</a:t>
            </a:r>
            <a:endParaRPr lang="en-US" altLang="zh-CN" sz="1400" dirty="0"/>
          </a:p>
        </p:txBody>
      </p:sp>
      <p:sp>
        <p:nvSpPr>
          <p:cNvPr id="4" name="C_1#e390d3f3b.fixed?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试</a:t>
            </a:r>
            <a:r>
              <a:rPr lang="en-US" altLang="zh-CN" sz="1400" b="1" i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卷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58_1#151154ae4?vop=1&amp;pid=908ee1322&amp;color=0,0,0&amp;vtp=1&amp;bt=1&amp;bbb=1"/>
          <p:cNvSpPr/>
          <p:nvPr/>
        </p:nvSpPr>
        <p:spPr>
          <a:xfrm>
            <a:off x="896112" y="900000"/>
            <a:ext cx="10533888" cy="67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脱式计算，能简算的要简算。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BD.59_1#9d4ab249e?vop=1&amp;pid=151154ae4&amp;color=0,0,0&amp;vtp=1&amp;bbb=1"/>
              <p:cNvSpPr/>
              <p:nvPr/>
            </p:nvSpPr>
            <p:spPr>
              <a:xfrm>
                <a:off x="896112" y="1571605"/>
                <a:ext cx="10533888" cy="647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4_BD.59_1#9d4ab249e?vop=1&amp;pid=151154ae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71605"/>
                <a:ext cx="10533888" cy="647700"/>
              </a:xfrm>
              <a:prstGeom prst="rect">
                <a:avLst/>
              </a:prstGeom>
              <a:blipFill rotWithShape="1">
                <a:blip r:embed="rId1"/>
                <a:stretch>
                  <a:fillRect l="-1" t="-95" b="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AN.60_1#9d4ab249e?vop=1&amp;pid=151154ae4&amp;color=0,0,0&amp;vtp=1&amp;bbb=1"/>
              <p:cNvSpPr/>
              <p:nvPr/>
            </p:nvSpPr>
            <p:spPr>
              <a:xfrm>
                <a:off x="896112" y="2212510"/>
                <a:ext cx="10533888" cy="647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4_AN.60_1#9d4ab249e?vop=1&amp;pid=151154ae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212510"/>
                <a:ext cx="10533888" cy="647700"/>
              </a:xfrm>
              <a:prstGeom prst="rect">
                <a:avLst/>
              </a:prstGeom>
              <a:blipFill rotWithShape="1">
                <a:blip r:embed="rId2"/>
                <a:stretch>
                  <a:fillRect l="-1" t="-26" b="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4_BD.61_1#dd6d03372?vop=1&amp;pid=151154ae4&amp;color=0,0,0&amp;vtp=1&amp;bbb=1"/>
              <p:cNvSpPr/>
              <p:nvPr/>
            </p:nvSpPr>
            <p:spPr>
              <a:xfrm>
                <a:off x="896112" y="2853415"/>
                <a:ext cx="10533888" cy="647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4_BD.61_1#dd6d03372?vop=1&amp;pid=151154ae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853415"/>
                <a:ext cx="10533888" cy="647700"/>
              </a:xfrm>
              <a:prstGeom prst="rect">
                <a:avLst/>
              </a:prstGeom>
              <a:blipFill rotWithShape="1">
                <a:blip r:embed="rId3"/>
                <a:stretch>
                  <a:fillRect l="-1" t="-56" b="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O_4_AN.62_1#dd6d03372?vop=1&amp;pid=151154ae4&amp;color=0,0,0&amp;vtp=1&amp;bbb=1"/>
              <p:cNvSpPr/>
              <p:nvPr/>
            </p:nvSpPr>
            <p:spPr>
              <a:xfrm>
                <a:off x="896112" y="3494320"/>
                <a:ext cx="10533888" cy="647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O_4_AN.62_1#dd6d03372?vop=1&amp;pid=151154ae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494320"/>
                <a:ext cx="10533888" cy="647700"/>
              </a:xfrm>
              <a:prstGeom prst="rect">
                <a:avLst/>
              </a:prstGeom>
              <a:blipFill rotWithShape="1">
                <a:blip r:embed="rId4"/>
                <a:stretch>
                  <a:fillRect l="-1" t="-85" b="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O_4_BD.63_1#ee0179d0b?vop=1&amp;pid=151154ae4&amp;color=0,0,0&amp;vtp=1&amp;bbb=1"/>
              <p:cNvSpPr/>
              <p:nvPr/>
            </p:nvSpPr>
            <p:spPr>
              <a:xfrm>
                <a:off x="896112" y="4135225"/>
                <a:ext cx="10533888" cy="647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O_4_BD.63_1#ee0179d0b?vop=1&amp;pid=151154ae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135225"/>
                <a:ext cx="10533888" cy="647700"/>
              </a:xfrm>
              <a:prstGeom prst="rect">
                <a:avLst/>
              </a:prstGeom>
              <a:blipFill rotWithShape="1">
                <a:blip r:embed="rId5"/>
                <a:stretch>
                  <a:fillRect l="-1" t="-16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O_4_AN.64_1#ee0179d0b?vop=1&amp;pid=151154ae4&amp;color=0,0,0&amp;vtp=1&amp;bbb=1"/>
              <p:cNvSpPr/>
              <p:nvPr/>
            </p:nvSpPr>
            <p:spPr>
              <a:xfrm>
                <a:off x="896112" y="4776130"/>
                <a:ext cx="10533888" cy="647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O_4_AN.64_1#ee0179d0b?vop=1&amp;pid=151154ae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776130"/>
                <a:ext cx="10533888" cy="647700"/>
              </a:xfrm>
              <a:prstGeom prst="rect">
                <a:avLst/>
              </a:prstGeom>
              <a:blipFill rotWithShape="1">
                <a:blip r:embed="rId6"/>
                <a:stretch>
                  <a:fillRect l="-1" t="-46" b="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65_1#b8d336e9f?sp=1&amp;vop=1&amp;pid=908ee1322&amp;color=0,0,0&amp;vtp=1&amp;bt=1&amp;bbb=1"/>
              <p:cNvSpPr/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3856990" algn="l"/>
                  </a:tabLst>
                  <a:defRPr/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19.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找规律写得数。</a:t>
                </a:r>
                <a:endParaRPr lang="en-US" altLang="zh-CN" sz="3200" b="1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385699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𝟓𝟒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𝟔𝟔𝟔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𝟔𝟔𝟔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B_3_BD.65_1#b8d336e9f?sp=1&amp;vop=1&amp;pid=908ee1322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4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BD.65_2#b8d336e9f?sp=1&amp;vop=1&amp;pid=908ee1322&amp;color=0,0,0&amp;vtp=1&amp;bbb=1"/>
              <p:cNvSpPr/>
              <p:nvPr/>
            </p:nvSpPr>
            <p:spPr>
              <a:xfrm>
                <a:off x="896112" y="2429681"/>
                <a:ext cx="10533888" cy="2171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385699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𝟓𝟒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𝟔𝟔𝟔𝟔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𝟔𝟔𝟔𝟔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𝟔𝟔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𝟔𝟔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𝟒𝟒𝟓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𝟓𝟓𝟒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b="1" spc="-103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34" charset="-120"/>
                </a:endParaRPr>
              </a:p>
              <a:p>
                <a:pPr lvl="0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𝟔𝟔𝟔𝟔𝟔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𝟔𝟔𝟔𝟔𝟔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   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3_BD.65_2#b8d336e9f?sp=1&amp;vop=1&amp;pid=908ee132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29681"/>
                <a:ext cx="10533888" cy="2171700"/>
              </a:xfrm>
              <a:prstGeom prst="rect">
                <a:avLst/>
              </a:prstGeom>
              <a:blipFill rotWithShape="1">
                <a:blip r:embed="rId2"/>
                <a:stretch>
                  <a:fillRect l="-1" t="-8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3_AN.66_1#b8d336e9f.bracket?vop=1&amp;pid=908ee1322&amp;color=0,0,0&amp;vpa=38&amp;vtp=1&amp;bbb=1"/>
          <p:cNvSpPr/>
          <p:nvPr/>
        </p:nvSpPr>
        <p:spPr>
          <a:xfrm>
            <a:off x="7993570" y="1641680"/>
            <a:ext cx="2022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4445.5554</a:t>
            </a:r>
            <a:endParaRPr lang="en-US" altLang="zh-CN" sz="3200" dirty="0"/>
          </a:p>
        </p:txBody>
      </p:sp>
      <p:sp>
        <p:nvSpPr>
          <p:cNvPr id="6" name="QB_3_AN.67_1#b8d336e9f.bracket?vop=1&amp;pid=908ee1322&amp;color=0,0,0&amp;vpa=39&amp;vtp=1&amp;bbb=1"/>
          <p:cNvSpPr/>
          <p:nvPr/>
        </p:nvSpPr>
        <p:spPr>
          <a:xfrm>
            <a:off x="8568245" y="2422061"/>
            <a:ext cx="2428875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44445.55554</a:t>
            </a:r>
            <a:endParaRPr lang="en-US" altLang="zh-CN" sz="3200" dirty="0"/>
          </a:p>
        </p:txBody>
      </p:sp>
      <p:sp>
        <p:nvSpPr>
          <p:cNvPr id="7" name="QB_3_AN.68_1#b8d336e9f.bracket?vop=1&amp;pid=908ee1322&amp;color=0,0,0&amp;vpa=40&amp;vtp=1&amp;bbb=1"/>
          <p:cNvSpPr/>
          <p:nvPr/>
        </p:nvSpPr>
        <p:spPr>
          <a:xfrm>
            <a:off x="5108130" y="3869861"/>
            <a:ext cx="2835275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444445.555554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68d41154f?pid=e390d3f3b&amp;color=0,0,0&amp;vtp=1&amp;bt=1&amp;bbb=1"/>
          <p:cNvSpPr/>
          <p:nvPr/>
        </p:nvSpPr>
        <p:spPr>
          <a:xfrm>
            <a:off x="896112" y="896112"/>
            <a:ext cx="10533888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四、解决问题。</a:t>
            </a:r>
            <a:endParaRPr lang="en-US" altLang="zh-CN" sz="3200" dirty="0"/>
          </a:p>
        </p:txBody>
      </p:sp>
      <p:sp>
        <p:nvSpPr>
          <p:cNvPr id="3" name="P_3_BD#c18e42b99?pid=68d41154f&amp;color=0,0,0&amp;vtp=1&amp;bbb=1&amp;hb=1"/>
          <p:cNvSpPr/>
          <p:nvPr/>
        </p:nvSpPr>
        <p:spPr>
          <a:xfrm>
            <a:off x="896112" y="1610199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在风景如画的阳光小镇中处处藏着数学问题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让我们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一起来解答这些问题吧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sp>
        <p:nvSpPr>
          <p:cNvPr id="4" name="QO_3_BD.69_1#22d611375?vop=1&amp;pid=68d41154f&amp;color=0,0,0&amp;vtp=1&amp;bbb=1"/>
          <p:cNvSpPr/>
          <p:nvPr/>
        </p:nvSpPr>
        <p:spPr>
          <a:xfrm>
            <a:off x="896112" y="3146899"/>
            <a:ext cx="10901363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小镇的烘焙达人方方准备制作美味的奶油蛋糕。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70_1#df0fb4daf?vop=1&amp;pid=22d611375&amp;color=0,0,0&amp;vtp=1&amp;bt=1&amp;bbb=1&amp;hb=1"/>
          <p:cNvSpPr/>
          <p:nvPr/>
        </p:nvSpPr>
        <p:spPr>
          <a:xfrm>
            <a:off x="896112" y="900000"/>
            <a:ext cx="10533888" cy="1244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（1）她有500克奶油，每块蛋糕需要75克奶油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最多能做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几块蛋糕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71_1#df0fb4daf?vop=1&amp;pid=22d611375&amp;color=0,0,0&amp;vtp=1&amp;bbb=1"/>
              <p:cNvSpPr/>
              <p:nvPr/>
            </p:nvSpPr>
            <p:spPr>
              <a:xfrm>
                <a:off x="896112" y="2201081"/>
                <a:ext cx="10533888" cy="1244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≈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（块）</a:t>
                </a:r>
                <a:endParaRPr lang="en-US" altLang="zh-CN" sz="1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：最多能做6块蛋糕。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4_AN.71_1#df0fb4daf?vop=1&amp;pid=22d61137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201081"/>
                <a:ext cx="10533888" cy="1244600"/>
              </a:xfrm>
              <a:prstGeom prst="rect">
                <a:avLst/>
              </a:prstGeom>
              <a:blipFill rotWithShape="1">
                <a:blip r:embed="rId1"/>
                <a:stretch>
                  <a:fillRect l="-1" t="-14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O_4_BD.72_1#416ca05f6?vop=1&amp;pid=22d611375&amp;color=0,0,0&amp;vtp=1&amp;bbb=1&amp;hb=1"/>
          <p:cNvSpPr/>
          <p:nvPr/>
        </p:nvSpPr>
        <p:spPr>
          <a:xfrm>
            <a:off x="896112" y="3435429"/>
            <a:ext cx="10533888" cy="1244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（2）一位顾客订购了60块奶油蛋糕，每8块装一盒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至少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需要装多少盒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4_AN.73_1#416ca05f6?vop=1&amp;pid=22d611375&amp;color=0,0,0&amp;vtp=1&amp;bbb=1"/>
              <p:cNvSpPr/>
              <p:nvPr/>
            </p:nvSpPr>
            <p:spPr>
              <a:xfrm>
                <a:off x="896112" y="4730828"/>
                <a:ext cx="10533888" cy="1244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≈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（盒）</a:t>
                </a:r>
                <a:endParaRPr lang="en-US" altLang="zh-CN" sz="1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：至少需要装8盒。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4_AN.73_1#416ca05f6?vop=1&amp;pid=22d61137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730828"/>
                <a:ext cx="10533888" cy="1244600"/>
              </a:xfrm>
              <a:prstGeom prst="rect">
                <a:avLst/>
              </a:prstGeom>
              <a:blipFill rotWithShape="1">
                <a:blip r:embed="rId2"/>
                <a:stretch>
                  <a:fillRect l="-1" t="-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74_1#f4bed46a0?sp=1&amp;vop=1&amp;pid=68d41154f&amp;color=0,0,0&amp;vtp=1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21.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小镇诊所里，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医生正在给病人讲解一盒药的服用方法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这盒药最多可供一位成人服用多少次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5" name="QO_3_BD.74_2#f4bed46a0?colgroup=25&amp;vop=1&amp;pid=68d41154f&amp;color=0,0,0&amp;vtp=1&amp;bbb=1&amp;hb=1"/>
              <p:cNvGraphicFramePr>
                <a:graphicFrameLocks noGrp="1"/>
              </p:cNvGraphicFramePr>
              <p:nvPr/>
            </p:nvGraphicFramePr>
            <p:xfrm>
              <a:off x="896112" y="2495628"/>
              <a:ext cx="10515600" cy="3093149"/>
            </p:xfrm>
            <a:graphic>
              <a:graphicData uri="http://schemas.openxmlformats.org/drawingml/2006/table">
                <a:tbl>
                  <a:tblPr/>
                  <a:tblGrid>
                    <a:gridCol w="10515600"/>
                  </a:tblGrid>
                  <a:tr h="2944622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50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【用法与用量】口服：成人一次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𝟎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𝟓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～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𝐠</m:t>
                              </m:r>
                            </m:oMath>
                          </a14:m>
                          <a:r>
                            <a:rPr lang="en-US" altLang="zh-CN" sz="3200" b="1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一日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𝟑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～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𝟒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32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次</a:t>
                          </a:r>
                          <a:r>
                            <a:rPr lang="en-US" altLang="zh-CN" sz="3200" b="1" i="0" spc="-10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endParaRPr lang="en-US" altLang="zh-CN" sz="3200" b="1" i="0" spc="-100" smtClean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50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儿童每日按体重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𝟓𝟎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～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𝟏𝟎𝟎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𝐦𝐠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𝐤𝐠</m:t>
                              </m:r>
                            </m:oMath>
                          </a14:m>
                          <a:r>
                            <a:rPr lang="en-US" altLang="zh-CN" sz="3200" b="1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分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𝟑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～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𝟒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次服用</a:t>
                          </a:r>
                          <a:r>
                            <a:rPr lang="en-US" altLang="zh-CN" sz="3200" b="1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  <a:p>
                          <a:pPr marL="0" indent="0" algn="l" latinLnBrk="1" hangingPunct="0">
                            <a:lnSpc>
                              <a:spcPts val="50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【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规格】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𝟎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𝟐𝟓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𝐠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片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50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【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包装规格】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𝟎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𝟐𝟓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𝐠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×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𝟐𝟒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片/盒</a:t>
                          </a:r>
                          <a:endParaRPr lang="en-US" altLang="zh-CN" sz="1200" dirty="0"/>
                        </a:p>
                        <a:p>
                          <a:pPr marL="0" lvl="0" indent="0" algn="l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注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：字母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𝐦𝐠</m:t>
                              </m:r>
                            </m:oMath>
                          </a14:m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表示质量单位毫克</a:t>
                          </a:r>
                          <a:r>
                            <a:rPr lang="en-US" altLang="zh-CN" sz="3200" b="1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𝐠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𝟏𝟎𝟎𝟎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𝐦𝐠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5" name="QO_3_BD.74_2#f4bed46a0?colgroup=25&amp;vop=1&amp;pid=68d41154f&amp;color=0,0,0&amp;vtp=1&amp;bbb=1&amp;hb=1"/>
              <p:cNvGraphicFramePr>
                <a:graphicFrameLocks noGrp="1"/>
              </p:cNvGraphicFramePr>
              <p:nvPr/>
            </p:nvGraphicFramePr>
            <p:xfrm>
              <a:off x="896112" y="2495628"/>
              <a:ext cx="10515600" cy="3093149"/>
            </p:xfrm>
            <a:graphic>
              <a:graphicData uri="http://schemas.openxmlformats.org/drawingml/2006/table">
                <a:tbl>
                  <a:tblPr/>
                  <a:tblGrid>
                    <a:gridCol w="10515600"/>
                  </a:tblGrid>
                  <a:tr h="31623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AN.75_1#f4bed46a0?vop=1&amp;pid=68d41154f&amp;color=0,0,0&amp;vtp=1&amp;bbb=1"/>
              <p:cNvSpPr/>
              <p:nvPr/>
            </p:nvSpPr>
            <p:spPr>
              <a:xfrm>
                <a:off x="896112" y="899999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（次）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：这盒药最多可供一位成人服用12次。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3_AN.75_1#f4bed46a0?vop=1&amp;pid=68d41154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9999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4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76_1#5ca7ae3f9?vop=1&amp;pid=68d41154f&amp;color=0,0,0&amp;vtp=1&amp;bt=1&amp;bbb=1&amp;hb=1"/>
          <p:cNvSpPr/>
          <p:nvPr/>
        </p:nvSpPr>
        <p:spPr>
          <a:xfrm>
            <a:off x="896112" y="900000"/>
            <a:ext cx="10533888" cy="21717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22.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小镇积极开展“以购代扶”活动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王奶奶买来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3根6米长的</a:t>
            </a:r>
            <a:endParaRPr lang="en-US" altLang="zh-CN" sz="3200" b="1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红绳做手链。（为了美观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做手链时红绳不拼接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3200" dirty="0"/>
          </a:p>
        </p:txBody>
      </p:sp>
      <p:sp>
        <p:nvSpPr>
          <p:cNvPr id="3" name="QO_4_BD.77_1#cfd01ae19?vop=1&amp;pid=5ca7ae3f9&amp;color=0,0,0&amp;vtp=1&amp;bbb=1&amp;hb=1"/>
          <p:cNvSpPr/>
          <p:nvPr/>
        </p:nvSpPr>
        <p:spPr>
          <a:xfrm>
            <a:off x="896112" y="2490006"/>
            <a:ext cx="10533888" cy="1447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（1）如果做一条手链需要0.5米长的红绳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那么这些红绳能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做多少条手链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AN.78_1#cfd01ae19?vop=1&amp;pid=5ca7ae3f9&amp;color=0,0,0&amp;vtp=1&amp;bbb=1"/>
              <p:cNvSpPr/>
              <p:nvPr/>
            </p:nvSpPr>
            <p:spPr>
              <a:xfrm>
                <a:off x="896112" y="4097826"/>
                <a:ext cx="10533888" cy="1447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（条）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（条）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：这些红绳能做36条手链。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4_AN.78_1#cfd01ae19?vop=1&amp;pid=5ca7ae3f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097826"/>
                <a:ext cx="10533888" cy="1447800"/>
              </a:xfrm>
              <a:prstGeom prst="rect">
                <a:avLst/>
              </a:prstGeom>
              <a:blipFill rotWithShape="1">
                <a:blip r:embed="rId1"/>
                <a:stretch>
                  <a:fillRect l="-1" t="-12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79_1#077303215?sp=1&amp;vop=1&amp;pid=5ca7ae3f9&amp;color=0,0,0&amp;vtp=1&amp;bt=1&amp;bbb=1&amp;hb=1"/>
          <p:cNvSpPr/>
          <p:nvPr/>
        </p:nvSpPr>
        <p:spPr>
          <a:xfrm>
            <a:off x="896112" y="900000"/>
            <a:ext cx="10533888" cy="1219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（2）如果做一条手链需要0.45米长的红绳</a:t>
            </a:r>
            <a:r>
              <a:rPr lang="en-US" altLang="zh-CN" sz="32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这些红绳最多可</a:t>
            </a:r>
            <a:endParaRPr lang="en-US" altLang="zh-CN" sz="3200" b="1" i="0" spc="-5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以做多少条这样的手链</a:t>
            </a: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？谁的想法正确？请说明你的理由。</a:t>
            </a:r>
            <a:endParaRPr lang="en-US" altLang="zh-CN" sz="3200" spc="-5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7" name="QO_4_BD.79_2#077303215?colgroup=25&amp;vop=1&amp;pid=5ca7ae3f9&amp;color=0,0,0&amp;vtp=1&amp;bbb=1"/>
              <p:cNvGraphicFramePr>
                <a:graphicFrameLocks noGrp="1"/>
              </p:cNvGraphicFramePr>
              <p:nvPr/>
            </p:nvGraphicFramePr>
            <p:xfrm>
              <a:off x="896112" y="2241626"/>
              <a:ext cx="10515600" cy="1851343"/>
            </p:xfrm>
            <a:graphic>
              <a:graphicData uri="http://schemas.openxmlformats.org/drawingml/2006/table">
                <a:tbl>
                  <a:tblPr/>
                  <a:tblGrid>
                    <a:gridCol w="10515600"/>
                  </a:tblGrid>
                  <a:tr h="1851343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8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全全的想法：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𝟑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×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𝟔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÷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𝟎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𝟒𝟓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𝟒𝟎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（条）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8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月月的想法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𝟔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÷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𝟎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𝟒𝟓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≈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𝟏𝟑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（条）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6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𝟏𝟑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×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𝟑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𝟑𝟗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（条）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7" name="QO_4_BD.79_2#077303215?colgroup=25&amp;vop=1&amp;pid=5ca7ae3f9&amp;color=0,0,0&amp;vtp=1&amp;bbb=1"/>
              <p:cNvGraphicFramePr>
                <a:graphicFrameLocks noGrp="1"/>
              </p:cNvGraphicFramePr>
              <p:nvPr/>
            </p:nvGraphicFramePr>
            <p:xfrm>
              <a:off x="896112" y="2241626"/>
              <a:ext cx="10515600" cy="1851343"/>
            </p:xfrm>
            <a:graphic>
              <a:graphicData uri="http://schemas.openxmlformats.org/drawingml/2006/table">
                <a:tbl>
                  <a:tblPr/>
                  <a:tblGrid>
                    <a:gridCol w="10515600"/>
                  </a:tblGrid>
                  <a:tr h="185166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AN.80_1#077303215?vop=1&amp;pid=5ca7ae3f9&amp;color=0,0,0&amp;vtp=1&amp;bbb=1&amp;hb=1"/>
              <p:cNvSpPr/>
              <p:nvPr/>
            </p:nvSpPr>
            <p:spPr>
              <a:xfrm>
                <a:off x="896112" y="4222826"/>
                <a:ext cx="10533888" cy="1828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月月的想法正确。</a:t>
                </a:r>
                <a:endParaRPr lang="en-US" altLang="zh-CN" sz="32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理由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：因为不能拼接，所以不能用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求出总长度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b="1" i="0" smtClean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合理即可）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O_4_AN.80_1#077303215?vop=1&amp;pid=5ca7ae3f9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222826"/>
                <a:ext cx="10533888" cy="1828800"/>
              </a:xfrm>
              <a:prstGeom prst="rect">
                <a:avLst/>
              </a:prstGeom>
              <a:blipFill rotWithShape="1">
                <a:blip r:embed="rId2"/>
                <a:stretch>
                  <a:fillRect l="-1" t="-4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81_1#ba052d410?vop=1&amp;pid=68d41154f&amp;color=0,0,0&amp;vtp=1&amp;bt=1&amp;bbb=1"/>
          <p:cNvSpPr/>
          <p:nvPr/>
        </p:nvSpPr>
        <p:spPr>
          <a:xfrm>
            <a:off x="896112" y="750775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23.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外卖员李强在小镇忙碌地穿梭。</a:t>
            </a:r>
            <a:endParaRPr lang="en-US" altLang="zh-CN" sz="3200" dirty="0"/>
          </a:p>
        </p:txBody>
      </p:sp>
      <p:sp>
        <p:nvSpPr>
          <p:cNvPr id="3" name="QO_4_BD.82_1#b5ec4b0b4?sp=1&amp;vop=1&amp;pid=ba052d410&amp;color=0,0,0&amp;vtp=1&amp;bbb=1&amp;hb=1"/>
          <p:cNvSpPr/>
          <p:nvPr/>
        </p:nvSpPr>
        <p:spPr>
          <a:xfrm>
            <a:off x="896112" y="1345482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（1）他骑电动自行车去2.88千米外的取餐点，用了12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分钟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规定最高车速不超过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15千米/时，李强的速度是否符合要求？</a:t>
            </a:r>
            <a:endParaRPr lang="en-US" altLang="zh-CN" sz="3200" dirty="0"/>
          </a:p>
        </p:txBody>
      </p:sp>
      <p:pic>
        <p:nvPicPr>
          <p:cNvPr id="4" name="QO_4_BD.82_2#b5ec4b0b4?vop=1&amp;pid=ba052d410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6375" y="2886710"/>
            <a:ext cx="3792855" cy="1254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4_AN.83_1#b5ec4b0b4?vop=1&amp;pid=ba052d410&amp;color=0,0,0&amp;vtp=1&amp;bt=1&amp;bbb=1&amp;hb=1"/>
              <p:cNvSpPr/>
              <p:nvPr/>
            </p:nvSpPr>
            <p:spPr>
              <a:xfrm>
                <a:off x="896112" y="4209620"/>
                <a:ext cx="10533888" cy="2171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（时）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（千米/时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3200" b="1" i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34" charset="-120"/>
                </a:endParaRPr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&lt;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：李强的速度符合要求。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4_AN.83_1#b5ec4b0b4?vop=1&amp;pid=ba052d410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209620"/>
                <a:ext cx="10533888" cy="2171700"/>
              </a:xfrm>
              <a:prstGeom prst="rect">
                <a:avLst/>
              </a:prstGeom>
              <a:blipFill rotWithShape="1">
                <a:blip r:embed="rId2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84_1#d6b4996e4?vop=1&amp;pid=ba052d410&amp;color=0,0,0&amp;vtp=1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（2）送餐点距离取餐点3.6千米，系统要求0.35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小时送达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他途中遇到堵车要绕行多骑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0.72千米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李强按原来取餐时的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速度送餐会不会超时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85_1#d6b4996e4?vop=1&amp;pid=ba052d410&amp;color=0,0,0&amp;vtp=1&amp;bbb=1"/>
              <p:cNvSpPr/>
              <p:nvPr/>
            </p:nvSpPr>
            <p:spPr>
              <a:xfrm>
                <a:off x="896112" y="3166281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（时）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&lt;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：李强按原来取餐时的速度送餐不会超时。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4_AN.85_1#d6b4996e4?vop=1&amp;pid=ba052d410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66281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2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_2_BD#f838c8c0d?pid=e390d3f3b&amp;color=0,0,0&amp;vtp=1&amp;bbb=1"/>
          <p:cNvSpPr/>
          <p:nvPr/>
        </p:nvSpPr>
        <p:spPr>
          <a:xfrm>
            <a:off x="896112" y="1610199"/>
            <a:ext cx="10533888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一、填空题。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3_BD.1_1#65ef04c0b?vop=1&amp;pid=f838c8c0d&amp;color=0,0,0&amp;vtp=1&amp;bbb=1&amp;hb=1"/>
              <p:cNvSpPr/>
              <p:nvPr/>
            </p:nvSpPr>
            <p:spPr>
              <a:xfrm>
                <a:off x="896112" y="2321145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把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𝟓𝟔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转化成除数是整数的除法算式是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商是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3_BD.1_1#65ef04c0b?vop=1&amp;pid=f838c8c0d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321145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5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3_AN.2_1#65ef04c0b.bracket?vop=1&amp;pid=f838c8c0d&amp;color=0,0,0&amp;vpa=1&amp;vtp=1&amp;bbb=1"/>
              <p:cNvSpPr/>
              <p:nvPr/>
            </p:nvSpPr>
            <p:spPr>
              <a:xfrm>
                <a:off x="1072324" y="3238817"/>
                <a:ext cx="1570736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3_AN.2_1#65ef04c0b.bracket?vop=1&amp;pid=f838c8c0d&amp;color=0,0,0&amp;vpa=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2324" y="3238817"/>
                <a:ext cx="1570736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28" t="-62" r="12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3_AN.3_1#65ef04c0b.bracket?vop=1&amp;pid=f838c8c0d&amp;color=0,0,0&amp;vpa=2&amp;vtp=1&amp;bbb=1"/>
              <p:cNvSpPr/>
              <p:nvPr/>
            </p:nvSpPr>
            <p:spPr>
              <a:xfrm>
                <a:off x="4255262" y="3238817"/>
                <a:ext cx="844042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3_AN.3_1#65ef04c0b.bracket?vop=1&amp;pid=f838c8c0d&amp;color=0,0,0&amp;vpa=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5262" y="3238817"/>
                <a:ext cx="844042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15" t="-62" r="30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86_1#881de2dca?sp=1&amp;vop=1&amp;pid=68d41154f&amp;color=0,0,0&amp;vtp=1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24.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周末，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明明一家和丽丽一家来到小镇的湿地公园游玩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这里环境优美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，是天鹅的栖息地，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公园内禁止车辆进入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开车的游客可将车辆停在园外的生态停车场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3_BD.86_2#881de2dca?vop=1&amp;pid=68d41154f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03602" y="3232228"/>
            <a:ext cx="5528053" cy="270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87_1#b84601354?vop=1&amp;pid=881de2dca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（1）明明家的车停了5小时，他们应缴停车费多少元？</a:t>
            </a:r>
            <a:endParaRPr lang="en-US" altLang="zh-CN" sz="3200" spc="-1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88_1#b84601354?vop=1&amp;pid=881de2dca&amp;color=0,0,0&amp;vtp=1&amp;bbb=1"/>
              <p:cNvSpPr/>
              <p:nvPr/>
            </p:nvSpPr>
            <p:spPr>
              <a:xfrm>
                <a:off x="896112" y="1603927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（元）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：他们应缴停车费14.5元。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4_AN.88_1#b84601354?vop=1&amp;pid=881de2dc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3927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37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89_1#db1a7f1be?vop=1&amp;pid=881de2dca&amp;color=0,0,0&amp;vtp=1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（2）丽丽的爸爸缴了8.5元停车费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丽丽家的车在这个停车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场最多停了几小时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90_1#db1a7f1be?vop=1&amp;pid=881de2dca&amp;color=0,0,0&amp;vtp=1&amp;bbb=1"/>
              <p:cNvSpPr/>
              <p:nvPr/>
            </p:nvSpPr>
            <p:spPr>
              <a:xfrm>
                <a:off x="896112" y="2429681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（个）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（时）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：丽丽家的车在这个停车场最多停了3小时。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4_AN.90_1#db1a7f1be?vop=1&amp;pid=881de2dc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29681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8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4_1#1c2827575?vop=1&amp;pid=f838c8c0d&amp;color=0,0,0&amp;vtp=1&amp;bt=1&amp;bbb=1"/>
              <p:cNvSpPr/>
              <p:nvPr/>
            </p:nvSpPr>
            <p:spPr>
              <a:xfrm>
                <a:off x="896112" y="896112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3.6的1.5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倍是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)，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是1.5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倍。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3_BD.4_1#1c2827575?vop=1&amp;pid=f838c8c0d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723900"/>
              </a:xfrm>
              <a:prstGeom prst="rect">
                <a:avLst/>
              </a:prstGeom>
              <a:blipFill rotWithShape="1">
                <a:blip r:embed="rId1"/>
                <a:stretch>
                  <a:fillRect l="-1" t="-18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AN.5_1#1c2827575.bracket?vop=1&amp;pid=f838c8c0d&amp;color=0,0,0&amp;vpa=3&amp;vtp=1&amp;bbb=1"/>
              <p:cNvSpPr/>
              <p:nvPr/>
            </p:nvSpPr>
            <p:spPr>
              <a:xfrm>
                <a:off x="3872674" y="1075245"/>
                <a:ext cx="844042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3_AN.5_1#1c2827575.bracket?vop=1&amp;pid=f838c8c0d&amp;color=0,0,0&amp;vpa=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72674" y="1075245"/>
                <a:ext cx="844042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53" t="-37" r="68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3_AN.6_1#1c2827575.bracket?vop=1&amp;pid=f838c8c0d&amp;color=0,0,0&amp;vpa=4&amp;vtp=1&amp;bbb=1"/>
              <p:cNvSpPr/>
              <p:nvPr/>
            </p:nvSpPr>
            <p:spPr>
              <a:xfrm>
                <a:off x="7536117" y="1075245"/>
                <a:ext cx="844042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3_AN.6_1#1c2827575.bracket?vop=1&amp;pid=f838c8c0d&amp;color=0,0,0&amp;vpa=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36117" y="1075245"/>
                <a:ext cx="844042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68" t="-37" r="8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7_1#438caef90?vop=1&amp;pid=f838c8c0d&amp;color=0,0,0&amp;vtp=1&amp;bt=1&amp;bbb=1&amp;hb=1"/>
              <p:cNvSpPr/>
              <p:nvPr/>
            </p:nvSpPr>
            <p:spPr>
              <a:xfrm>
                <a:off x="896112" y="896112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𝟐𝟕𝟖𝟒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𝟑𝟐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𝟖𝟕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，可以推算出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𝟐𝟕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𝟑𝟐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1" i="0" kern="0" spc="-99900" smtClean="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)，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𝟐𝟕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3_BD.7_1#438caef90?vop=1&amp;pid=f838c8c0d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AN.8_1#438caef90.bracket?vop=1&amp;pid=f838c8c0d&amp;color=0,0,0&amp;vpa=5&amp;vtp=1&amp;bbb=1"/>
              <p:cNvSpPr/>
              <p:nvPr/>
            </p:nvSpPr>
            <p:spPr>
              <a:xfrm>
                <a:off x="1059624" y="1819211"/>
                <a:ext cx="117583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3_AN.8_1#438caef90.bracket?vop=1&amp;pid=f838c8c0d&amp;color=0,0,0&amp;vpa=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624" y="1819211"/>
                <a:ext cx="1175830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38" t="-112" r="22" b="1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3_AN.9_1#438caef90.bracket?vop=1&amp;pid=f838c8c0d&amp;color=0,0,0&amp;vpa=6&amp;vtp=1&amp;bbb=1"/>
              <p:cNvSpPr/>
              <p:nvPr/>
            </p:nvSpPr>
            <p:spPr>
              <a:xfrm>
                <a:off x="5690743" y="1819211"/>
                <a:ext cx="844042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3_AN.9_1#438caef90.bracket?vop=1&amp;pid=f838c8c0d&amp;color=0,0,0&amp;vpa=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0743" y="1819211"/>
                <a:ext cx="844042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60" t="-112" b="1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10_1#6d28c7f5a?vop=1&amp;pid=f838c8c0d&amp;color=0,0,0&amp;vtp=1&amp;bt=1&amp;bbb=1&amp;hb=1"/>
              <p:cNvSpPr/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𝟕𝟖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𝟏𝟏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的商是循环小数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𝟏𝟒𝟓𝟒𝟓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⋯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商用简便形式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写作(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保留三位小数约是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3_BD.10_1#6d28c7f5a?vop=1&amp;pid=f838c8c0d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4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AN.11_1#6d28c7f5a.bracket?vop=1&amp;pid=f838c8c0d&amp;color=0,0,0&amp;vpa=7&amp;vtp=1&amp;bbb=1&amp;rh=48.6"/>
              <p:cNvSpPr/>
              <p:nvPr/>
            </p:nvSpPr>
            <p:spPr>
              <a:xfrm>
                <a:off x="1900999" y="1637362"/>
                <a:ext cx="1329817" cy="6172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limUpp>
                      <m:limUppPr>
                        <m:ctrlPr>
                          <a:rPr lang="en-US" altLang="zh-CN" sz="32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𝟒</m:t>
                        </m:r>
                      </m:e>
                      <m:lim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  <m:limUpp>
                      <m:limUppPr>
                        <m:ctrlPr>
                          <a:rPr lang="en-US" altLang="zh-CN" sz="32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𝟓</m:t>
                        </m:r>
                      </m:e>
                      <m:lim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3_AN.11_1#6d28c7f5a.bracket?vop=1&amp;pid=f838c8c0d&amp;color=0,0,0&amp;vpa=7&amp;vtp=1&amp;bbb=1&amp;rh=48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0999" y="1637362"/>
                <a:ext cx="1329817" cy="617220"/>
              </a:xfrm>
              <a:prstGeom prst="rect">
                <a:avLst/>
              </a:prstGeom>
              <a:blipFill rotWithShape="1">
                <a:blip r:embed="rId2"/>
                <a:stretch>
                  <a:fillRect l="-33" t="-54" r="43" b="-172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3_AN.12_1#6d28c7f5a.bracket?vop=1&amp;pid=f838c8c0d&amp;color=0,0,0&amp;vpa=8&amp;vtp=1&amp;bbb=1"/>
          <p:cNvSpPr/>
          <p:nvPr/>
        </p:nvSpPr>
        <p:spPr>
          <a:xfrm>
            <a:off x="7193724" y="1641680"/>
            <a:ext cx="14144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7</a:t>
            </a:r>
            <a:r>
              <a:rPr lang="en-US" altLang="zh-CN" sz="32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.145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13_1#f8cb1cd67?vop=1&amp;pid=f838c8c0d&amp;color=0,0,0&amp;vtp=1&amp;bt=1&amp;bbb=1"/>
              <p:cNvSpPr/>
              <p:nvPr/>
            </p:nvSpPr>
            <p:spPr>
              <a:xfrm>
                <a:off x="896112" y="896112"/>
                <a:ext cx="10533888" cy="901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71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</a:t>
                </a:r>
                <a:r>
                  <a:rPr lang="en-US" altLang="zh-CN" sz="4000" b="1" i="0" kern="0" spc="-9990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里填上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”“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3_BD.13_1#f8cb1cd67?vop=1&amp;pid=f838c8c0d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901700"/>
              </a:xfrm>
              <a:prstGeom prst="rect">
                <a:avLst/>
              </a:prstGeom>
              <a:blipFill rotWithShape="1">
                <a:blip r:embed="rId1"/>
                <a:stretch>
                  <a:fillRect l="-1" t="-14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3_BD.13_1#f8cb1cd67?vop=1&amp;pid=f838c8c0d&amp;color=0,0,0&amp;tib=255,255,255&amp;iip=1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13719" y="896112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3_BD.13_2#f8cb1cd67?vop=1&amp;pid=f838c8c0d&amp;color=0,0,0&amp;tib=255,255,255&amp;vip=9#12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6112" y="1824038"/>
            <a:ext cx="10451592" cy="170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O_3_WB.14_1#f8cb1cd67.white_block?vop=1&amp;pid=f838c8c0d&amp;color=0,0,0&amp;vpa=9&amp;vtp=1"/>
          <p:cNvSpPr/>
          <p:nvPr/>
        </p:nvSpPr>
        <p:spPr>
          <a:xfrm>
            <a:off x="2990088" y="2153222"/>
            <a:ext cx="356616" cy="301752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6" name="QO_3_WB.15_1#f8cb1cd67.white_block?vop=1&amp;pid=f838c8c0d&amp;color=0,0,0&amp;vpa=10&amp;vtp=1"/>
          <p:cNvSpPr/>
          <p:nvPr/>
        </p:nvSpPr>
        <p:spPr>
          <a:xfrm>
            <a:off x="8549640" y="2134934"/>
            <a:ext cx="365760" cy="301752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7" name="QO_3_WB.16_1#f8cb1cd67.white_block?vop=1&amp;pid=f838c8c0d&amp;color=0,0,0&amp;vpa=11&amp;vtp=1"/>
          <p:cNvSpPr/>
          <p:nvPr/>
        </p:nvSpPr>
        <p:spPr>
          <a:xfrm>
            <a:off x="2258568" y="3021902"/>
            <a:ext cx="429768" cy="32004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8" name="QO_3_WB.17_1#f8cb1cd67.white_block?vop=1&amp;pid=f838c8c0d&amp;color=0,0,0&amp;vpa=12&amp;vtp=1"/>
          <p:cNvSpPr/>
          <p:nvPr/>
        </p:nvSpPr>
        <p:spPr>
          <a:xfrm>
            <a:off x="7991856" y="3021902"/>
            <a:ext cx="356616" cy="32004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8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3_BD.18_1#fea9d07d7?htil=1&amp;vop=1&amp;pid=f838c8c0d&amp;color=0,0,0&amp;tib=255,255,255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43866" y="909144"/>
            <a:ext cx="1426464" cy="304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B_3_BD.18_2#fea9d07d7?htil=1&amp;vop=1&amp;pid=f838c8c0d&amp;color=0,0,0&amp;vtp=1&amp;bt=1&amp;bbb=1&amp;hb=1&amp;hs=1"/>
          <p:cNvSpPr/>
          <p:nvPr/>
        </p:nvSpPr>
        <p:spPr>
          <a:xfrm>
            <a:off x="896112" y="900000"/>
            <a:ext cx="8970264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明明要到商店购买橡皮擦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某商店一款橡皮擦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标价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：0.6元/块，明明带了8.5元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他可以买多少块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这样的橡皮擦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？小思列竖式计算，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然后小思说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 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8.5元可以买14块这样的橡皮擦，还剩1元，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元还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可以再买一块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，所以一共可以买15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块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。”</a:t>
            </a:r>
            <a:endParaRPr lang="en-US" altLang="zh-CN" sz="3200" dirty="0"/>
          </a:p>
        </p:txBody>
      </p:sp>
      <p:sp>
        <p:nvSpPr>
          <p:cNvPr id="4" name="QB_3_AN.19_1#fea9d07d7.bracket?vop=1&amp;pid=f838c8c0d&amp;color=0,0,0&amp;vpa=13&amp;vtp=1&amp;bbb=1"/>
          <p:cNvSpPr/>
          <p:nvPr/>
        </p:nvSpPr>
        <p:spPr>
          <a:xfrm>
            <a:off x="4317174" y="4103194"/>
            <a:ext cx="1519238" cy="6477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不同意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3_AN.20_1#fea9d07d7.bracket?vop=1&amp;pid=f838c8c0d&amp;color=0,0,0&amp;vpa=14&amp;vtp=1&amp;bbb=1&amp;hb=1"/>
              <p:cNvSpPr/>
              <p:nvPr/>
            </p:nvSpPr>
            <p:spPr>
              <a:xfrm>
                <a:off x="896112" y="4750895"/>
                <a:ext cx="10536017" cy="1270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indent="1564005" latinLnBrk="1">
                  <a:lnSpc>
                    <a:spcPts val="51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因为余数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1在十分位上，表示0.1元，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元小于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0.6</a:t>
                </a:r>
                <a:endParaRPr lang="en-US" altLang="zh-CN" sz="3200" b="1" i="0" smtClean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marL="0" lvl="1" latinLnBrk="1">
                  <a:lnSpc>
                    <a:spcPts val="49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元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，不够再买一块，所以只能买14块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（合理即可）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5" name="QB_3_AN.20_1#fea9d07d7.bracket?vop=1&amp;pid=f838c8c0d&amp;color=0,0,0&amp;vpa=14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750895"/>
                <a:ext cx="10536017" cy="1270000"/>
              </a:xfrm>
              <a:prstGeom prst="rect">
                <a:avLst/>
              </a:prstGeom>
              <a:blipFill rotWithShape="1">
                <a:blip r:embed="rId2"/>
                <a:stretch>
                  <a:fillRect l="-1" t="-36" r="2" b="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3_BD.18_2#fea9d07d7?htil=1&amp;vop=1&amp;pid=f838c8c0d&amp;color=0,0,0&amp;vtp=1&amp;bt=1&amp;bbb=1&amp;hb=1&amp;hs=1"/>
          <p:cNvSpPr/>
          <p:nvPr/>
        </p:nvSpPr>
        <p:spPr>
          <a:xfrm>
            <a:off x="896112" y="4094368"/>
            <a:ext cx="10536017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你小思的说法吗？(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3200" dirty="0"/>
          </a:p>
          <a:p>
            <a:pPr latinLnBrk="1">
              <a:lnSpc>
                <a:spcPts val="51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理由：(</a:t>
            </a:r>
            <a:r>
              <a:rPr lang="en-US" altLang="zh-CN" sz="3200" b="1" i="0" smtClean="0">
                <a:solidFill>
                  <a:srgbClr val="000000">
                    <a:alpha val="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</a:t>
            </a:r>
            <a:endParaRPr lang="en-US" altLang="zh-CN" sz="3200" b="1" i="0" smtClean="0">
              <a:solidFill>
                <a:srgbClr val="000000">
                  <a:alpha val="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3200" b="1" i="0" smtClean="0">
                <a:solidFill>
                  <a:srgbClr val="000000">
                    <a:alpha val="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21_1#a8fab5106?sp=1&amp;vop=1&amp;pid=f838c8c0d&amp;color=0,0,0&amp;vtp=1&amp;bt=1&amp;bbb=1"/>
              <p:cNvSpPr/>
              <p:nvPr/>
            </p:nvSpPr>
            <p:spPr>
              <a:xfrm>
                <a:off x="896112" y="900000"/>
                <a:ext cx="10533888" cy="3619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134610" algn="l"/>
                  </a:tabLst>
                  <a:defRPr/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观察前3个算式，找出规律，直接写出后面2个算式的得数。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  <a:p>
                <a:pPr marL="0" marR="0" lvl="0" indent="0" defTabSz="914400" eaLnBrk="1" fontAlgn="auto" latinLnBrk="1" hangingPunct="1">
                  <a:lnSpc>
                    <a:spcPts val="5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13461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)÷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𝟎𝟐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)÷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b="1" i="0" spc="-10300" smtClean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34" charset="-120"/>
                </a:endParaRPr>
              </a:p>
              <a:p>
                <a:pPr marL="0" marR="0" lvl="0" indent="0" defTabSz="914400" eaLnBrk="1" fontAlgn="auto" latinLnBrk="1" hangingPunct="1">
                  <a:lnSpc>
                    <a:spcPts val="5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13461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𝟎𝟎𝟑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)÷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𝟑𝟑𝟑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  <a:p>
                <a:pPr marL="0" marR="0" lvl="0" indent="0" defTabSz="914400" eaLnBrk="1" fontAlgn="auto" latinLnBrk="1" hangingPunct="1">
                  <a:lnSpc>
                    <a:spcPts val="5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13461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𝟎𝟎𝟎𝟒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)÷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b="1" i="0" spc="-10300" smtClean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34" charset="-120"/>
                </a:endParaRPr>
              </a:p>
              <a:p>
                <a:pPr marL="0" marR="0" lvl="0" indent="0" defTabSz="914400" eaLnBrk="1" fontAlgn="auto" latinLnBrk="1" hangingPunct="1">
                  <a:lnSpc>
                    <a:spcPts val="5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13461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𝟎𝟎𝟎𝟎𝟎𝟎𝟕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)÷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3_BD.21_1#a8fab5106?sp=1&amp;vop=1&amp;pid=f838c8c0d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3619500"/>
              </a:xfrm>
              <a:prstGeom prst="rect">
                <a:avLst/>
              </a:prstGeom>
              <a:blipFill rotWithShape="1">
                <a:blip r:embed="rId1"/>
                <a:stretch>
                  <a:fillRect l="-1" t="-6" r="-648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AN.22_1#a8fab5106.bracket?vop=1&amp;pid=f838c8c0d&amp;color=0,0,0&amp;vpa=15&amp;vtp=1&amp;bbb=1"/>
              <p:cNvSpPr/>
              <p:nvPr/>
            </p:nvSpPr>
            <p:spPr>
              <a:xfrm>
                <a:off x="4644708" y="3234639"/>
                <a:ext cx="1572705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𝟒𝟒𝟒𝟒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3_AN.22_1#a8fab5106.bracket?vop=1&amp;pid=f838c8c0d&amp;color=0,0,0&amp;vpa=1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4708" y="3234639"/>
                <a:ext cx="1572705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20" t="-115" r="8" b="1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3_AN.23_1#a8fab5106.bracket?vop=1&amp;pid=f838c8c0d&amp;color=0,0,0&amp;vpa=16&amp;vtp=1&amp;bbb=1"/>
              <p:cNvSpPr/>
              <p:nvPr/>
            </p:nvSpPr>
            <p:spPr>
              <a:xfrm>
                <a:off x="5411470" y="3953967"/>
                <a:ext cx="2301367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𝟕𝟕𝟕𝟕𝟕𝟕𝟕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3_AN.23_1#a8fab5106.bracket?vop=1&amp;pid=f838c8c0d&amp;color=0,0,0&amp;vpa=1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1470" y="3953967"/>
                <a:ext cx="2301367" cy="508000"/>
              </a:xfrm>
              <a:prstGeom prst="rect">
                <a:avLst/>
              </a:prstGeom>
              <a:blipFill rotWithShape="1">
                <a:blip r:embed="rId3"/>
                <a:stretch>
                  <a:fillRect t="-90" r="6" b="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3838</Words>
  <Application>WPS 演示</Application>
  <PresentationFormat>宽屏</PresentationFormat>
  <Paragraphs>287</Paragraphs>
  <Slides>33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8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Times New Roman</vt:lpstr>
      <vt:lpstr>黑体</vt:lpstr>
      <vt:lpstr>Cambria Math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3</cp:revision>
  <dcterms:created xsi:type="dcterms:W3CDTF">2025-06-23T02:39:00Z</dcterms:created>
  <dcterms:modified xsi:type="dcterms:W3CDTF">2025-06-26T07:58:17Z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0E9A5D7D092540A2BB6041F277BB92B3_12</vt:lpwstr>
  </property>
  <property fmtid="{D5CDD505-2E9C-101B-9397-08002B2CF9AE}" pid="3" name="KSOProductBuildVer">
    <vt:lpwstr>2052-12.1.0.21541</vt:lpwstr>
  </property>
</Properties>
</file>