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5295a71bb33c17b50b6c84#tid=6854c8ce0ee0d4000948c4d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全品作业本</a:t>
            </a:r>
            <a:endParaRPr lang="en-US" sz="4400" dirty="0"/>
          </a:p>
        </p:txBody>
      </p:sp>
      <p:sp>
        <p:nvSpPr>
          <p:cNvPr id="4" name="MasterShapeName"/>
          <p:cNvSpPr/>
          <p:nvPr/>
        </p:nvSpPr>
        <p:spPr>
          <a:xfrm>
            <a:off x="3758184" y="3520440"/>
            <a:ext cx="3118104" cy="310896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 五年级上册   人教RJ</a:t>
            </a:r>
            <a:endParaRPr lang="en-US" sz="1400" dirty="0"/>
          </a:p>
        </p:txBody>
      </p:sp>
      <p:sp>
        <p:nvSpPr>
          <p:cNvPr id="5" name="MasterShapeName"/>
          <p:cNvSpPr/>
          <p:nvPr/>
        </p:nvSpPr>
        <p:spPr>
          <a:xfrm>
            <a:off x="6876288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6_1#54b400b6d?vop=1&amp;pid=b9ad98e28&amp;color=0,0,0&amp;vtp=1&amp;bt=1&amp;bbb=1"/>
              <p:cNvSpPr/>
              <p:nvPr/>
            </p:nvSpPr>
            <p:spPr>
              <a:xfrm>
                <a:off x="1294765" y="899795"/>
                <a:ext cx="1013523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𝟕𝟓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𝟒𝟐𝟑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6_BD.6_1#54b400b6d?vop=1&amp;pid=b9ad98e2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4765" y="899795"/>
                <a:ext cx="1013523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AN.7_1#54b400b6d?vop=1&amp;pid=b9ad98e28&amp;color=0,0,0&amp;vtp=1&amp;bbb=1"/>
              <p:cNvSpPr/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𝟐𝟓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𝟒𝟐𝟑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6_AN.7_1#54b400b6d?vop=1&amp;pid=b9ad98e2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79860"/>
                <a:ext cx="10533888" cy="3619500"/>
              </a:xfrm>
              <a:prstGeom prst="rect">
                <a:avLst/>
              </a:prstGeom>
              <a:blipFill rotWithShape="1">
                <a:blip r:embed="rId2"/>
                <a:stretch>
                  <a:fillRect l="-1" t="-1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a95eb139.fixed?pid=186e1703a&amp;color=237,125,49&amp;vtp=1&amp;bbb=1"/>
          <p:cNvSpPr/>
          <p:nvPr/>
        </p:nvSpPr>
        <p:spPr>
          <a:xfrm>
            <a:off x="0" y="2587752"/>
            <a:ext cx="12188952" cy="75895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en-US" altLang="zh-CN" sz="4400" b="1" i="0" dirty="0">
                <a:solidFill>
                  <a:srgbClr val="ED7D3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小数乘法</a:t>
            </a:r>
            <a:endParaRPr lang="en-US" altLang="zh-CN" sz="4400" dirty="0"/>
          </a:p>
        </p:txBody>
      </p:sp>
      <p:sp>
        <p:nvSpPr>
          <p:cNvPr id="3" name="C_2_BD#ca95eb139.fixed?sp=1&amp;pid=186e1703a&amp;color=0,0,0&amp;vtp=1&amp;bbb=1"/>
          <p:cNvSpPr/>
          <p:nvPr/>
        </p:nvSpPr>
        <p:spPr>
          <a:xfrm>
            <a:off x="3383280" y="3520440"/>
            <a:ext cx="3849624" cy="3108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探究与拓展一</a:t>
            </a:r>
            <a:endParaRPr lang="en-US" altLang="zh-CN" sz="1400" dirty="0"/>
          </a:p>
        </p:txBody>
      </p:sp>
      <p:sp>
        <p:nvSpPr>
          <p:cNvPr id="4" name="C_2#ca95eb139.fixed?pid=186e1703a&amp;color=255,255,255&amp;vtp=1&amp;bbb=1"/>
          <p:cNvSpPr/>
          <p:nvPr/>
        </p:nvSpPr>
        <p:spPr>
          <a:xfrm>
            <a:off x="7214616" y="3520440"/>
            <a:ext cx="1609344" cy="310896"/>
          </a:xfrm>
          <a:prstGeom prst="rect">
            <a:avLst/>
          </a:prstGeom>
          <a:solidFill>
            <a:srgbClr val="C00000"/>
          </a:solidFill>
        </p:spPr>
        <p:txBody>
          <a:bodyPr wrap="none" lIns="127000" tIns="127000" rIns="127000" bIns="12700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作业课件</a:t>
            </a:r>
            <a:endParaRPr lang="en-US" altLang="zh-CN" sz="1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afe52e69?pid=ca95eb139&amp;color=0,0,0&amp;vtp=1&amp;bt=1&amp;bbb=1"/>
          <p:cNvSpPr/>
          <p:nvPr/>
        </p:nvSpPr>
        <p:spPr>
          <a:xfrm>
            <a:off x="896112" y="896112"/>
            <a:ext cx="10533888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复杂的小数乘法的简便运算</a:t>
            </a:r>
            <a:endParaRPr lang="en-US" altLang="zh-CN" sz="3400" dirty="0"/>
          </a:p>
        </p:txBody>
      </p:sp>
      <p:pic>
        <p:nvPicPr>
          <p:cNvPr id="3" name="C_4_BD#e089f44d8?pid=9afe52e69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1703261"/>
            <a:ext cx="2487168" cy="5577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5_BD#050adaa32?pid=e089f44d8&amp;color=0,0,0&amp;vtp=1&amp;bbb=1&amp;hb=1"/>
              <p:cNvSpPr/>
              <p:nvPr/>
            </p:nvSpPr>
            <p:spPr>
              <a:xfrm>
                <a:off x="896112" y="2389061"/>
                <a:ext cx="10533888" cy="2946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本单元我们学习了小数乘法的简便运算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对于复杂形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式的小数乘法混合运算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，又该怎样进行简便运算呢</a:t>
                </a:r>
                <a:r>
                  <a:rPr lang="en-US" altLang="zh-CN" sz="32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我们</a:t>
                </a:r>
                <a:endParaRPr lang="en-US" altLang="zh-CN" sz="3200" b="1" i="0" smtClean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一起来探究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3200" b="1" i="0" smtClean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用简便方法计算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𝟐𝟔𝟒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𝟒𝟖𝟏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P_5_BD#050adaa32?pid=e089f44d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389061"/>
                <a:ext cx="10533888" cy="2946400"/>
              </a:xfrm>
              <a:prstGeom prst="rect">
                <a:avLst/>
              </a:prstGeom>
              <a:blipFill rotWithShape="1">
                <a:blip r:embed="rId2"/>
                <a:stretch>
                  <a:fillRect l="-1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50adaa32?pid=e089f44d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544" y="900000"/>
            <a:ext cx="1049731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P_5_BD#050adaa32?pid=e089f44d8&amp;color=0,0,0&amp;mp=1&amp;vtp=1&amp;bbb=1&amp;hb=1"/>
          <p:cNvSpPr/>
          <p:nvPr/>
        </p:nvSpPr>
        <p:spPr>
          <a:xfrm>
            <a:off x="896112" y="3705684"/>
            <a:ext cx="10533888" cy="22098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8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方法归纳：这类题解题关键是利用积不变的规律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将不同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的因数转化成相同的</a:t>
            </a:r>
            <a:r>
              <a:rPr lang="en-US" altLang="zh-CN" sz="32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再运用乘法分配律提取公因数进行</a:t>
            </a:r>
            <a:endParaRPr lang="en-US" altLang="zh-CN" sz="3200" b="1" i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800"/>
              </a:lnSpc>
            </a:pPr>
            <a:r>
              <a:rPr lang="en-US" altLang="zh-CN" sz="3200" b="1" i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简便运算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050adaa32?pid=e089f44d8&amp;color=0,0,0&amp;mp=1&amp;vtp=1&amp;bt=1&amp;bbb=1"/>
          <p:cNvSpPr/>
          <p:nvPr/>
        </p:nvSpPr>
        <p:spPr>
          <a:xfrm>
            <a:off x="896112" y="896112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规范解答：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5_BD#050adaa32?colgroup=25&amp;pid=e089f44d8&amp;color=0,0,0&amp;mp=1&amp;vtp=1&amp;bbb=1"/>
              <p:cNvGraphicFramePr>
                <a:graphicFrameLocks noGrp="1"/>
              </p:cNvGraphicFramePr>
              <p:nvPr/>
            </p:nvGraphicFramePr>
            <p:xfrm>
              <a:off x="896112" y="1676146"/>
              <a:ext cx="10515600" cy="3161284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31612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方法一：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𝟏𝟎𝟎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5_BD#050adaa32?colgroup=25&amp;pid=e089f44d8&amp;color=0,0,0&amp;mp=1&amp;vtp=1&amp;bbb=1"/>
              <p:cNvGraphicFramePr>
                <a:graphicFrameLocks noGrp="1"/>
              </p:cNvGraphicFramePr>
              <p:nvPr/>
            </p:nvGraphicFramePr>
            <p:xfrm>
              <a:off x="896112" y="1676146"/>
              <a:ext cx="10515600" cy="3161284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31610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5_BD#050adaa32?colgroup=25&amp;pid=e089f44d8&amp;color=0,0,0&amp;vtp=1&amp;bt=1&amp;bb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15600" cy="3161284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31612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32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方法二：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×(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𝟓𝟏𝟗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𝟎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.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𝟒𝟖𝟏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32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𝟐𝟔𝟒</m:t>
                              </m:r>
                            </m:oMath>
                          </a14:m>
                          <a:r>
                            <a:rPr lang="en-US" altLang="zh-CN" sz="100" b="1" i="0" kern="0" spc="-99900" dirty="0" smtClean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5_BD#050adaa32?colgroup=25&amp;pid=e089f44d8&amp;color=0,0,0&amp;vtp=1&amp;bt=1&amp;bbb=1"/>
              <p:cNvGraphicFramePr>
                <a:graphicFrameLocks noGrp="1"/>
              </p:cNvGraphicFramePr>
              <p:nvPr/>
            </p:nvGraphicFramePr>
            <p:xfrm>
              <a:off x="896112" y="896112"/>
              <a:ext cx="10515600" cy="3161284"/>
            </p:xfrm>
            <a:graphic>
              <a:graphicData uri="http://schemas.openxmlformats.org/drawingml/2006/table">
                <a:tbl>
                  <a:tblPr/>
                  <a:tblGrid>
                    <a:gridCol w="10515600"/>
                  </a:tblGrid>
                  <a:tr h="31610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4_BD#e87286e32?pid=9afe52e69&amp;color=0,0,0&amp;tib=255,255,255&amp;vtp=1&amp;bt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12" y="896112"/>
            <a:ext cx="2276856" cy="55778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1_1#c70837133?vop=1&amp;pid=e87286e32&amp;color=0,0,0&amp;vtp=1&amp;bbb=1"/>
              <p:cNvSpPr/>
              <p:nvPr/>
            </p:nvSpPr>
            <p:spPr>
              <a:xfrm>
                <a:off x="896112" y="1587500"/>
                <a:ext cx="10533888" cy="63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用简便方法计算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𝟎𝟓𝟑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3" name="QO_5_BD.1_1#c70837133?vop=1&amp;pid=e87286e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1587500"/>
                <a:ext cx="10533888" cy="635000"/>
              </a:xfrm>
              <a:prstGeom prst="rect">
                <a:avLst/>
              </a:prstGeom>
              <a:blipFill rotWithShape="1">
                <a:blip r:embed="rId2"/>
                <a:stretch>
                  <a:fillRect l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5_AN.2_1#c70837133?vop=1&amp;pid=e87286e32&amp;color=0,0,0&amp;vtp=1&amp;bbb=1"/>
              <p:cNvSpPr/>
              <p:nvPr/>
            </p:nvSpPr>
            <p:spPr>
              <a:xfrm>
                <a:off x="896112" y="2165222"/>
                <a:ext cx="10533888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方法一：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4" name="QO_5_AN.2_1#c70837133?vop=1&amp;pid=e87286e3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165222"/>
                <a:ext cx="10533888" cy="3886200"/>
              </a:xfrm>
              <a:prstGeom prst="rect">
                <a:avLst/>
              </a:prstGeom>
              <a:blipFill rotWithShape="1">
                <a:blip r:embed="rId3"/>
                <a:stretch>
                  <a:fillRect l="-1" t="-1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N.2_2#c70837133?vop=1&amp;pid=e87286e32&amp;color=0,0,0&amp;mp=1&amp;vtp=1&amp;bt=1&amp;bbb=1"/>
              <p:cNvSpPr/>
              <p:nvPr/>
            </p:nvSpPr>
            <p:spPr>
              <a:xfrm>
                <a:off x="896112" y="896112"/>
                <a:ext cx="10533888" cy="4343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方法二：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𝟎𝟓𝟑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𝟏𝟔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3200" dirty="0"/>
              </a:p>
            </p:txBody>
          </p:sp>
        </mc:Choice>
        <mc:Fallback>
          <p:sp>
            <p:nvSpPr>
              <p:cNvPr id="2" name="QO_5_AN.2_2#c70837133?vop=1&amp;pid=e87286e32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896112"/>
                <a:ext cx="10533888" cy="4343400"/>
              </a:xfrm>
              <a:prstGeom prst="rect">
                <a:avLst/>
              </a:prstGeom>
              <a:blipFill rotWithShape="1">
                <a:blip r:embed="rId1"/>
                <a:stretch>
                  <a:fillRect l="-1" t="-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_1#b9ad98e28?vop=1&amp;pid=e87286e32&amp;color=0,0,0&amp;vtp=1&amp;bt=1&amp;bbb=1"/>
          <p:cNvSpPr/>
          <p:nvPr/>
        </p:nvSpPr>
        <p:spPr>
          <a:xfrm>
            <a:off x="896112" y="900000"/>
            <a:ext cx="10533888" cy="7239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用简便方法计算。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4_1#2566eb044?vop=1&amp;pid=b9ad98e28&amp;color=0,0,0&amp;vtp=1&amp;bbb=1"/>
              <p:cNvSpPr/>
              <p:nvPr/>
            </p:nvSpPr>
            <p:spPr>
              <a:xfrm>
                <a:off x="1313815" y="1604010"/>
                <a:ext cx="10116185" cy="69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𝟗𝟗𝟗𝟗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O_6_BD.4_1#2566eb044?vop=1&amp;pid=b9ad98e2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815" y="1604010"/>
                <a:ext cx="10116185" cy="6985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6_AN.5_1#2566eb044?vop=1&amp;pid=b9ad98e28&amp;color=0,0,0&amp;vtp=1&amp;bbb=1"/>
              <p:cNvSpPr/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𝟕𝟐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𝟐𝟖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3200" b="1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𝟏𝟏𝟏𝟏</m:t>
                    </m:r>
                  </m:oMath>
                </a14:m>
                <a:r>
                  <a:rPr lang="en-US" altLang="zh-CN" sz="100" b="1" i="0" kern="0" spc="-99900" dirty="0" smtClean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6_AN.5_1#2566eb044?vop=1&amp;pid=b9ad98e2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112" y="2290806"/>
                <a:ext cx="10533888" cy="2895600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WPS 演示</Application>
  <PresentationFormat>宽屏</PresentationFormat>
  <Paragraphs>64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微软雅黑</vt:lpstr>
      <vt:lpstr>宋体</vt:lpstr>
      <vt:lpstr>Times New Roman</vt:lpstr>
      <vt:lpstr>黑体</vt:lpstr>
      <vt:lpstr>Times New Roman</vt:lpstr>
      <vt:lpstr>Cambria Math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张昀蓓</cp:lastModifiedBy>
  <cp:revision>3</cp:revision>
  <dcterms:created xsi:type="dcterms:W3CDTF">2025-06-23T03:20:00Z</dcterms:created>
  <dcterms:modified xsi:type="dcterms:W3CDTF">2025-06-26T02:57:52Z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227293C6AAD244389047FDAB2399977F_12</vt:lpwstr>
  </property>
  <property fmtid="{D5CDD505-2E9C-101B-9397-08002B2CF9AE}" pid="3" name="KSOProductBuildVer">
    <vt:lpwstr>2052-12.1.0.21541</vt:lpwstr>
  </property>
</Properties>
</file>