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0" r:id="rId7"/>
    <p:sldId id="261" r:id="rId8"/>
    <p:sldId id="262" r:id="rId9"/>
    <p:sldId id="263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7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d60a6326.fixed?pid=c37d145dd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数学广角--植树问题</a:t>
            </a:r>
            <a:endParaRPr lang="en-US" altLang="zh-CN" sz="4400" dirty="0"/>
          </a:p>
        </p:txBody>
      </p:sp>
      <p:sp>
        <p:nvSpPr>
          <p:cNvPr id="3" name="C_2_BD#bd60a6326.fixed?pid=c37d145dd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线段上的植树问题（1）</a:t>
            </a:r>
            <a:endParaRPr lang="en-US" altLang="zh-CN" sz="1400" dirty="0"/>
          </a:p>
        </p:txBody>
      </p:sp>
      <p:sp>
        <p:nvSpPr>
          <p:cNvPr id="4" name="C_2#bd60a6326.fixed?pid=c37d145dd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68c1e6637?vop=1&amp;pid=bd60a6326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1_1#68c1e6637?vop=1&amp;pid=bd60a6326&amp;color=0,0,0&amp;tib=255,255,255&amp;ii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2_1#49c46937b?vop=1&amp;pid=68c1e6637&amp;color=0,0,0&amp;bbb=1"/>
          <p:cNvSpPr/>
          <p:nvPr/>
        </p:nvSpPr>
        <p:spPr>
          <a:xfrm>
            <a:off x="896112" y="1607483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（1）学校要在一条小路的一边从头到尾每隔4米栽一棵木槿。</a:t>
            </a:r>
            <a:endParaRPr lang="en-US" altLang="zh-CN" sz="3200" spc="-50" dirty="0"/>
          </a:p>
        </p:txBody>
      </p:sp>
      <p:sp>
        <p:nvSpPr>
          <p:cNvPr id="5" name="QB_5_BD.3_1#4d3cfb268?vop=1&amp;pid=49c46937b&amp;color=0,0,0&amp;bt=1&amp;bbb=1"/>
          <p:cNvSpPr/>
          <p:nvPr/>
        </p:nvSpPr>
        <p:spPr>
          <a:xfrm>
            <a:off x="1150112" y="213825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①完成下面的表格。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graphicFrame>
        <p:nvGraphicFramePr>
          <p:cNvPr id="6" name="QB_5_BD.3_2#4d3cfb268?colgroup=8,8,8&amp;vop=1&amp;pid=49c46937b&amp;color=0,0,0&amp;bbb=1"/>
          <p:cNvGraphicFramePr>
            <a:graphicFrameLocks noGrp="1"/>
          </p:cNvGraphicFramePr>
          <p:nvPr/>
        </p:nvGraphicFramePr>
        <p:xfrm>
          <a:off x="1023112" y="2781124"/>
          <a:ext cx="10533888" cy="3487420"/>
        </p:xfrm>
        <a:graphic>
          <a:graphicData uri="http://schemas.openxmlformats.org/drawingml/2006/table">
            <a:tbl>
              <a:tblPr/>
              <a:tblGrid>
                <a:gridCol w="3584448"/>
                <a:gridCol w="3474720"/>
                <a:gridCol w="3474720"/>
              </a:tblGrid>
              <a:tr h="697484">
                <a:tc>
                  <a:txBody>
                    <a:bodyPr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小路全长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间隔数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棵数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84">
                <a:tc>
                  <a:txBody>
                    <a:bodyPr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20米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84">
                <a:tc>
                  <a:txBody>
                    <a:bodyPr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8棵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84">
                <a:tc>
                  <a:txBody>
                    <a:bodyPr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32米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84">
                <a:tc>
                  <a:txBody>
                    <a:bodyPr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我的发现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7" name="QB_5_AN.4_1#4d3cfb268.blank?vop=1&amp;pid=49c46937b&amp;color=0,0,0&amp;vpa=1&amp;bbb=1"/>
          <p:cNvSpPr/>
          <p:nvPr/>
        </p:nvSpPr>
        <p:spPr>
          <a:xfrm>
            <a:off x="5854382" y="3501785"/>
            <a:ext cx="9064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5个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8" name="QB_5_AN.5_1#4d3cfb268.blank?vop=1&amp;pid=49c46937b&amp;color=0,0,0&amp;vpa=2&amp;bbb=1"/>
          <p:cNvSpPr/>
          <p:nvPr/>
        </p:nvSpPr>
        <p:spPr>
          <a:xfrm>
            <a:off x="9329103" y="3501785"/>
            <a:ext cx="9064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6棵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9" name="QB_5_AN.6_1#4d3cfb268.blank?vop=1&amp;pid=49c46937b&amp;color=0,0,0&amp;vpa=3&amp;bbb=1"/>
          <p:cNvSpPr/>
          <p:nvPr/>
        </p:nvSpPr>
        <p:spPr>
          <a:xfrm>
            <a:off x="2223198" y="4199270"/>
            <a:ext cx="11096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28米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0" name="QB_5_AN.7_1#4d3cfb268.blank?vop=1&amp;pid=49c46937b&amp;color=0,0,0&amp;vpa=4&amp;bbb=1"/>
          <p:cNvSpPr/>
          <p:nvPr/>
        </p:nvSpPr>
        <p:spPr>
          <a:xfrm>
            <a:off x="5854382" y="4199270"/>
            <a:ext cx="9064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7个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1" name="QB_5_AN.8_1#4d3cfb268.blank?vop=1&amp;pid=49c46937b&amp;color=0,0,0&amp;vpa=5&amp;bbb=1"/>
          <p:cNvSpPr/>
          <p:nvPr/>
        </p:nvSpPr>
        <p:spPr>
          <a:xfrm>
            <a:off x="5854382" y="4896754"/>
            <a:ext cx="9064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8个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2" name="QB_5_AN.9_1#4d3cfb268.blank?vop=1&amp;pid=49c46937b&amp;color=0,0,0&amp;vpa=6&amp;bbb=1"/>
          <p:cNvSpPr/>
          <p:nvPr/>
        </p:nvSpPr>
        <p:spPr>
          <a:xfrm>
            <a:off x="9329103" y="4896754"/>
            <a:ext cx="9064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9棵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QB_5_AN.10_1#4d3cfb268.blank?vop=1&amp;pid=49c46937b&amp;color=0,0,0&amp;vpa=7&amp;bbb=1"/>
              <p:cNvSpPr/>
              <p:nvPr/>
            </p:nvSpPr>
            <p:spPr>
              <a:xfrm>
                <a:off x="6397942" y="5621098"/>
                <a:ext cx="329742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ctr" latinLnBrk="1">
                  <a:lnSpc>
                    <a:spcPts val="40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间隔数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棵数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QB_5_AN.10_1#4d3cfb268.blank?vop=1&amp;pid=49c46937b&amp;color=0,0,0&amp;vpa=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7942" y="5621098"/>
                <a:ext cx="3297428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0" t="-15" r="6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1_1#6f519614d?vop=1&amp;pid=49c46937b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②把小路的一边看作一条线段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从上面任选一组数据画图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验证一下间隔数与棵数之间的关系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3" name="QO_5_AN.12_1#6f519614d?vop=1&amp;pid=49c46937b&amp;color=0,0,0&amp;bbb=1"/>
          <p:cNvSpPr/>
          <p:nvPr/>
        </p:nvSpPr>
        <p:spPr>
          <a:xfrm>
            <a:off x="896112" y="2429681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选择不唯一，如：</a:t>
            </a:r>
            <a:endParaRPr lang="en-US" altLang="zh-CN" sz="3200" dirty="0"/>
          </a:p>
        </p:txBody>
      </p:sp>
      <p:pic>
        <p:nvPicPr>
          <p:cNvPr id="4" name="QO_5_AN.12_2#6f519614d?vop=1&amp;pid=49c46937b&amp;color=0,0,0&amp;tib=255,255,25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3206574"/>
            <a:ext cx="5138928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12_3#6f519614d?vop=1&amp;pid=49c46937b&amp;color=0,0,0&amp;bbb=1"/>
              <p:cNvSpPr/>
              <p:nvPr/>
            </p:nvSpPr>
            <p:spPr>
              <a:xfrm>
                <a:off x="896112" y="4933774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间隔数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棵数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5_AN.12_3#6f519614d?vop=1&amp;pid=49c46937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933774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63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3_1#52caa44cf?vop=1&amp;pid=68c1e6637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（2）工人叔叔在街道的一侧安装路灯，每隔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米安装一盏路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灯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，等距离安装了6盏路灯，从第1盏到第6盏一共有多少米？</a:t>
            </a:r>
            <a:endParaRPr lang="en-US" altLang="zh-CN" sz="3200" spc="-5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14_1#52caa44cf?vop=1&amp;pid=68c1e6637&amp;color=0,0,0&amp;bbb=1"/>
              <p:cNvSpPr/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：从第1盏到第6盏一共有25米。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14_1#52caa44cf?vop=1&amp;pid=68c1e6637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5_1#c27318d4a?vop=1&amp;pid=bd60a6326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明明乘电梯从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1层到2层用时1.75秒。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照这样计算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如果电梯不停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，明明从1层到他居住的25层用时多少秒？</a:t>
            </a:r>
            <a:endParaRPr lang="en-US" altLang="zh-CN" sz="3200" dirty="0"/>
          </a:p>
        </p:txBody>
      </p:sp>
      <p:pic>
        <p:nvPicPr>
          <p:cNvPr id="3" name="QO_3_BD.15_1#c27318d4a?vop=1&amp;pid=bd60a6326&amp;color=0,0,0&amp;tib=255,255,255&amp;iip=2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16_1#c27318d4a?vop=1&amp;pid=bd60a6326&amp;color=0,0,0&amp;bbb=1"/>
              <p:cNvSpPr/>
              <p:nvPr/>
            </p:nvSpPr>
            <p:spPr>
              <a:xfrm>
                <a:off x="896112" y="243323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（秒）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：明明从1层到他居住的25层用时42秒。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16_1#c27318d4a?vop=1&amp;pid=bd60a6326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33237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7_1#96d12e42b?vop=1&amp;pid=bd60a6326&amp;color=0,0,0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学校在为六一联欢会做准备工作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。在一个长9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宽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3米的长方形舞台外沿，每隔1米挂一束气球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一束气球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3个），靠墙的一面不挂，但四个角都要挂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一共需要多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少个气球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3" name="QO_3_BD.17_1#96d12e42b?vop=1&amp;pid=bd60a6326&amp;color=0,0,0&amp;tib=255,255,255&amp;iip=3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17_2#96d12e42b?vop=1&amp;pid=bd60a6326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8700" y="3846195"/>
            <a:ext cx="3396615" cy="129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18_1#96d12e42b?vop=1&amp;pid=bd60a6326&amp;color=0,0,0&amp;bt=1&amp;bbb=1"/>
              <p:cNvSpPr/>
              <p:nvPr/>
            </p:nvSpPr>
            <p:spPr>
              <a:xfrm>
                <a:off x="5133340" y="3330575"/>
                <a:ext cx="5153025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（束）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（个）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：一共需要48个气球。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3_AN.18_1#96d12e42b?vop=1&amp;pid=bd60a6326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3340" y="3330575"/>
                <a:ext cx="5153025" cy="29464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9_1#577cf9944?vop=1&amp;pid=bd60a6326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，小丽用彩纸制作了一条花边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一共排列了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朵花。每朵花的宽是4.5厘米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每相邻两朵花之间的距离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1.2厘米，这条花边长多少厘米？</a:t>
            </a:r>
            <a:endParaRPr lang="en-US" altLang="zh-CN" sz="3200" dirty="0"/>
          </a:p>
        </p:txBody>
      </p:sp>
      <p:pic>
        <p:nvPicPr>
          <p:cNvPr id="3" name="QO_3_BD.19_1#577cf9944?vop=1&amp;pid=bd60a6326&amp;color=0,0,0&amp;tib=255,255,255&amp;iip=4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19_2#577cf9944?vop=1&amp;pid=bd60a6326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1136" y="3223084"/>
            <a:ext cx="7882128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3_AN.20_1#577cf9944?vop=1&amp;pid=bd60a6326&amp;color=0,0,0&amp;bbb=1"/>
          <p:cNvSpPr/>
          <p:nvPr/>
        </p:nvSpPr>
        <p:spPr>
          <a:xfrm>
            <a:off x="896112" y="4277184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4.5</a:t>
            </a: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×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10+</a:t>
            </a: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10-1</a:t>
            </a: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）×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1.2=55.8</a:t>
            </a: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（厘米）</a:t>
            </a:r>
            <a:endParaRPr lang="en-US" altLang="zh-CN" sz="32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答：这条花边长55.8厘米。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776</Words>
  <Application>WPS 演示</Application>
  <PresentationFormat>宽屏</PresentationFormat>
  <Paragraphs>92</Paragraphs>
  <Slides>9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楷体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2025-06-23T02:03:00Z</dcterms:created>
  <dcterms:modified xsi:type="dcterms:W3CDTF">2025-06-26T07:03:43Z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FC97EE27ECB84059B02194643175A38E_12</vt:lpwstr>
  </property>
  <property fmtid="{D5CDD505-2E9C-101B-9397-08002B2CF9AE}" pid="3" name="KSOProductBuildVer">
    <vt:lpwstr>2052-12.1.0.21541</vt:lpwstr>
  </property>
</Properties>
</file>