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9766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7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2ea61c5f.fixed?pid=98cdef9f4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r>
              <a:rPr lang="en-US" altLang="zh-CN" sz="4400" b="1" i="0" dirty="0">
                <a:solidFill>
                  <a:srgbClr val="ED7D3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多边形的面积</a:t>
            </a:r>
            <a:endParaRPr lang="en-US" altLang="zh-CN" sz="4400" dirty="0"/>
          </a:p>
        </p:txBody>
      </p:sp>
      <p:sp>
        <p:nvSpPr>
          <p:cNvPr id="3" name="C_2_BD#c2ea61c5f.fixed?pid=98cdef9f4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第1课时</a:t>
            </a:r>
            <a:r>
              <a:rPr lang="en-US" altLang="zh-CN" sz="1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平行四边形的面积</a:t>
            </a:r>
            <a:endParaRPr lang="en-US" altLang="zh-CN" sz="1400" dirty="0"/>
          </a:p>
        </p:txBody>
      </p:sp>
      <p:sp>
        <p:nvSpPr>
          <p:cNvPr id="4" name="C_2#c2ea61c5f.fixed?pid=98cdef9f4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  <a:ln/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bbcee3c52?vop=1&amp;pid=c2ea61c5f&amp;color=0,0,0&amp;bt=1&amp;bbb=1"/>
          <p:cNvSpPr/>
          <p:nvPr/>
        </p:nvSpPr>
        <p:spPr>
          <a:xfrm>
            <a:off x="896112" y="978041"/>
            <a:ext cx="10533888" cy="635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3_BD.1_1#bbcee3c52?vop=1&amp;pid=c2ea61c5f&amp;color=0,0,0&amp;tib=255,255,255&amp;ii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4_BD.2_1#cd861fcbb?sp=1&amp;vop=1&amp;pid=bbcee3c52&amp;color=0,0,0&amp;bbb=1&amp;hb=1"/>
              <p:cNvSpPr/>
              <p:nvPr/>
            </p:nvSpPr>
            <p:spPr>
              <a:xfrm>
                <a:off x="896112" y="1617641"/>
                <a:ext cx="10533888" cy="292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（1）如下图，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观察原来的平行四边形和转化后的长方形，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发现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这两个图形的面积(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)。平行四边形的底和长方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形的(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相等，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平行四边形的(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)和长方形的(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)相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等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。因为长方形的面积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)，所以平行四边形的面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)，用字母表示是(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4_BD.2_1#cd861fcbb?sp=1&amp;vop=1&amp;pid=bbcee3c52&amp;color=0,0,0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7641"/>
                <a:ext cx="10533888" cy="2921000"/>
              </a:xfrm>
              <a:prstGeom prst="rect">
                <a:avLst/>
              </a:prstGeom>
              <a:blipFill>
                <a:blip r:embed="rId4"/>
                <a:stretch>
                  <a:fillRect l="-2315" t="-3542" r="-1910" b="-64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4_BD.2_2#cd861fcbb?vop=1&amp;pid=bbcee3c52&amp;color=0,0,0&amp;tib=255,255,255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2812" y="4655388"/>
            <a:ext cx="5938777" cy="145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4_AN.3_1#cd861fcbb.bracket?vop=1&amp;pid=bbcee3c52&amp;color=0,0,0&amp;vpa=1&amp;bbb=1"/>
          <p:cNvSpPr/>
          <p:nvPr/>
        </p:nvSpPr>
        <p:spPr>
          <a:xfrm>
            <a:off x="5541137" y="2205715"/>
            <a:ext cx="1111250" cy="584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相等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7" name="QB_4_AN.4_1#cd861fcbb.bracket?vop=1&amp;pid=bbcee3c52&amp;color=0,0,0&amp;vpa=2"/>
          <p:cNvSpPr/>
          <p:nvPr/>
        </p:nvSpPr>
        <p:spPr>
          <a:xfrm>
            <a:off x="1869249" y="2789914"/>
            <a:ext cx="703263" cy="584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长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8" name="QB_4_AN.5_1#cd861fcbb.bracket?vop=1&amp;pid=bbcee3c52&amp;color=0,0,0&amp;vpa=3"/>
          <p:cNvSpPr/>
          <p:nvPr/>
        </p:nvSpPr>
        <p:spPr>
          <a:xfrm>
            <a:off x="6630163" y="2789914"/>
            <a:ext cx="703263" cy="584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高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9" name="QB_4_AN.6_1#cd861fcbb.bracket?vop=1&amp;pid=bbcee3c52&amp;color=0,0,0&amp;vpa=4"/>
          <p:cNvSpPr/>
          <p:nvPr/>
        </p:nvSpPr>
        <p:spPr>
          <a:xfrm>
            <a:off x="9759124" y="2789914"/>
            <a:ext cx="703263" cy="584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宽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0" name="QB_4_AN.7_1#cd861fcbb.bracket?vop=1&amp;pid=bbcee3c52&amp;color=0,0,0&amp;vpa=5&amp;bbb=1"/>
          <p:cNvSpPr/>
          <p:nvPr/>
        </p:nvSpPr>
        <p:spPr>
          <a:xfrm>
            <a:off x="5436362" y="3374115"/>
            <a:ext cx="1519238" cy="584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长×宽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1" name="QB_4_AN.8_1#cd861fcbb.bracket?vop=1&amp;pid=bbcee3c52&amp;color=0,0,0&amp;vpa=6&amp;bbb=1"/>
          <p:cNvSpPr/>
          <p:nvPr/>
        </p:nvSpPr>
        <p:spPr>
          <a:xfrm>
            <a:off x="1764474" y="3958314"/>
            <a:ext cx="1519238" cy="584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底×高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4_AN.9_1#cd861fcbb.bracket?vop=1&amp;pid=bbcee3c52&amp;color=0,0,0&amp;vpa=7&amp;bbb=1"/>
              <p:cNvSpPr/>
              <p:nvPr/>
            </p:nvSpPr>
            <p:spPr>
              <a:xfrm>
                <a:off x="6598413" y="4022546"/>
                <a:ext cx="1475169" cy="508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𝑺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𝒂𝒉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QB_4_AN.9_1#cd861fcbb.bracket?vop=1&amp;pid=bbcee3c52&amp;color=0,0,0&amp;vpa=7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8413" y="4022546"/>
                <a:ext cx="1475169" cy="508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0_1#ad62c633f?sp=1&amp;vop=1&amp;pid=bbcee3c52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（2）将下面的表格填写完整。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QB_4_BD.10_2#ad62c633f?colgroup=25&amp;vop=1&amp;pid=bbcee3c52&amp;color=0,0,0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0425720"/>
                  </p:ext>
                </p:extLst>
              </p:nvPr>
            </p:nvGraphicFramePr>
            <p:xfrm>
              <a:off x="896113" y="1669874"/>
              <a:ext cx="10536017" cy="2804287"/>
            </p:xfrm>
            <a:graphic>
              <a:graphicData uri="http://schemas.openxmlformats.org/drawingml/2006/table">
                <a:tbl>
                  <a:tblPr/>
                  <a:tblGrid>
                    <a:gridCol w="253120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8085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215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4215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8085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697484">
                    <a:tc gridSpan="5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平行四边形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底/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𝐜𝐦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高/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𝐜𝐦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1183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面积/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3200" b="1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32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𝐜𝐦</m:t>
                                  </m:r>
                                </m:e>
                                <m:sup>
                                  <m:r>
                                    <a:rPr lang="en-US" altLang="zh-CN" sz="3200" b="1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QB_4_BD.10_2#ad62c633f?colgroup=25&amp;vop=1&amp;pid=bbcee3c52&amp;color=0,0,0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0425720"/>
                  </p:ext>
                </p:extLst>
              </p:nvPr>
            </p:nvGraphicFramePr>
            <p:xfrm>
              <a:off x="896113" y="1669874"/>
              <a:ext cx="10536017" cy="2804287"/>
            </p:xfrm>
            <a:graphic>
              <a:graphicData uri="http://schemas.openxmlformats.org/drawingml/2006/table">
                <a:tbl>
                  <a:tblPr/>
                  <a:tblGrid>
                    <a:gridCol w="253120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8085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215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4215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8085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697484">
                    <a:tc gridSpan="5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平行四边形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41" t="-101754" r="-316867" b="-2280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9748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41" t="-200000" r="-316867" b="-12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1183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41" t="-294872" r="-316867" b="-239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4_AN.11_1#ad62c633f.blank?vop=1&amp;pid=bbcee3c52&amp;color=0,0,0&amp;vpa=8&amp;bbb=1"/>
          <p:cNvSpPr/>
          <p:nvPr/>
        </p:nvSpPr>
        <p:spPr>
          <a:xfrm>
            <a:off x="8251559" y="2390535"/>
            <a:ext cx="701675" cy="622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12</a:t>
            </a:r>
            <a:endParaRPr lang="en-US" altLang="zh-CN" sz="3200" dirty="0"/>
          </a:p>
        </p:txBody>
      </p:sp>
      <p:sp>
        <p:nvSpPr>
          <p:cNvPr id="3" name="QB_4_AN.12_1#ad62c633f.blank?vop=1&amp;pid=bbcee3c52&amp;color=0,0,0&amp;vpa=9"/>
          <p:cNvSpPr/>
          <p:nvPr/>
        </p:nvSpPr>
        <p:spPr>
          <a:xfrm>
            <a:off x="10354363" y="3088020"/>
            <a:ext cx="498475" cy="622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6" name="QB_4_AN.13_1#ad62c633f.blank?vop=1&amp;pid=bbcee3c52&amp;color=0,0,0&amp;vpa=10&amp;bbb=1"/>
          <p:cNvSpPr/>
          <p:nvPr/>
        </p:nvSpPr>
        <p:spPr>
          <a:xfrm>
            <a:off x="3727209" y="3792679"/>
            <a:ext cx="904875" cy="622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540</a:t>
            </a:r>
            <a:endParaRPr lang="en-US" altLang="zh-CN" sz="3200" dirty="0"/>
          </a:p>
        </p:txBody>
      </p:sp>
      <p:sp>
        <p:nvSpPr>
          <p:cNvPr id="7" name="QB_4_AN.14_1#ad62c633f.blank?vop=1&amp;pid=bbcee3c52&amp;color=0,0,0&amp;vpa=11&amp;bbb=1"/>
          <p:cNvSpPr/>
          <p:nvPr/>
        </p:nvSpPr>
        <p:spPr>
          <a:xfrm>
            <a:off x="5779212" y="3792679"/>
            <a:ext cx="803275" cy="622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itchFamily="34" charset="0"/>
                <a:ea typeface="KaiTi" pitchFamily="34" charset="-122"/>
                <a:cs typeface="Times New Roman" pitchFamily="34" charset="-120"/>
              </a:rPr>
              <a:t>0.6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3" grpId="0" build="p" animBg="1"/>
      <p:bldP spid="6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3_BD.15_1#591d8c1a3?vop=1&amp;pid=c2ea61c5f&amp;color=0,0,0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计算下列平行四边形的面积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。（单位：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𝐝𝐦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2" name="QO_3_BD.15_1#591d8c1a3?vop=1&amp;pid=c2ea61c5f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>
                <a:blip r:embed="rId3"/>
                <a:stretch>
                  <a:fillRect l="-2315" t="-847" b="-220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15_1#591d8c1a3?vop=1&amp;pid=c2ea61c5f&amp;color=0,0,0&amp;tib=255,255,255&amp;iip=2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16_1#8f81344e4?vop=1&amp;pid=591d8c1a3&amp;color=0,0,0&amp;bbb=1"/>
          <p:cNvSpPr/>
          <p:nvPr/>
        </p:nvSpPr>
        <p:spPr>
          <a:xfrm>
            <a:off x="896112" y="1546430"/>
            <a:ext cx="10533888" cy="2336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18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</a:t>
            </a:r>
            <a:r>
              <a:rPr lang="en-US" altLang="zh-CN" sz="10350" b="1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O_4_BD.16_1#8f81344e4?vop=1&amp;pid=591d8c1a3&amp;color=0,0,0&amp;tib=255,255,255&amp;iip=3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4463" y="1827608"/>
            <a:ext cx="3182112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4_AN.17_1#8f81344e4?vop=1&amp;pid=591d8c1a3&amp;color=0,0,0&amp;bbb=1"/>
              <p:cNvSpPr/>
              <p:nvPr/>
            </p:nvSpPr>
            <p:spPr>
              <a:xfrm>
                <a:off x="896112" y="3984322"/>
                <a:ext cx="10533888" cy="736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𝐝𝐦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4_AN.17_1#8f81344e4?vop=1&amp;pid=591d8c1a3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984322"/>
                <a:ext cx="10533888" cy="7366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8_1#24b4d03e6?vop=1&amp;pid=591d8c1a3&amp;color=0,0,0&amp;bt=1&amp;bbb=1"/>
          <p:cNvSpPr/>
          <p:nvPr/>
        </p:nvSpPr>
        <p:spPr>
          <a:xfrm>
            <a:off x="896112" y="900000"/>
            <a:ext cx="10533888" cy="2349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185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</a:t>
            </a:r>
            <a:r>
              <a:rPr lang="en-US" altLang="zh-CN" sz="10300" b="1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3" name="QO_4_BD.18_1#24b4d03e6?vop=1&amp;pid=591d8c1a3&amp;color=0,0,0&amp;tib=255,255,255&amp;iip=4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605" y="1178892"/>
            <a:ext cx="2852928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19_1#24b4d03e6?vop=1&amp;pid=591d8c1a3&amp;color=0,0,0&amp;bbb=1"/>
              <p:cNvSpPr/>
              <p:nvPr/>
            </p:nvSpPr>
            <p:spPr>
              <a:xfrm>
                <a:off x="896112" y="3343607"/>
                <a:ext cx="10533888" cy="736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𝐝𝐦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𝐝𝐦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19_1#24b4d03e6?vop=1&amp;pid=591d8c1a3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343607"/>
                <a:ext cx="10533888" cy="736600"/>
              </a:xfrm>
              <a:prstGeom prst="rect">
                <a:avLst/>
              </a:prstGeom>
              <a:blipFill>
                <a:blip r:embed="rId4"/>
                <a:stretch>
                  <a:fillRect b="-181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20_1#49a081f85?htil=1&amp;vop=1&amp;pid=c2ea61c5f&amp;color=0,0,0&amp;tib=255,255,255&amp;bt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4797" y="941973"/>
            <a:ext cx="4283176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20_2#49a081f85?htil=1&amp;vop=1&amp;pid=c2ea61c5f&amp;color=0,0,0&amp;bbb=1&amp;hb=1&amp;hs=1"/>
          <p:cNvSpPr/>
          <p:nvPr/>
        </p:nvSpPr>
        <p:spPr>
          <a:xfrm>
            <a:off x="896112" y="929273"/>
            <a:ext cx="5276088" cy="1905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为了让更多人了解</a:t>
            </a: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垃圾分类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星光小学制作了5</a:t>
            </a:r>
          </a:p>
          <a:p>
            <a:pPr latinLnBrk="1">
              <a:lnSpc>
                <a:spcPts val="50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块如图所示的宣传标语牌，</a:t>
            </a:r>
            <a:endParaRPr lang="en-US" altLang="zh-CN" sz="3200" dirty="0"/>
          </a:p>
        </p:txBody>
      </p:sp>
      <p:pic>
        <p:nvPicPr>
          <p:cNvPr id="4" name="QO_3_BD.20_2#49a081f85?htil=1&amp;vop=1&amp;pid=c2ea61c5f&amp;color=0,0,0&amp;tib=255,255,255&amp;iip=5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3_AN.21_1#49a081f85?vop=1&amp;pid=c2ea61c5f&amp;color=0,0,0&amp;bbb=1"/>
              <p:cNvSpPr/>
              <p:nvPr/>
            </p:nvSpPr>
            <p:spPr>
              <a:xfrm>
                <a:off x="896112" y="4202410"/>
                <a:ext cx="10533888" cy="1866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𝐤𝐠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𝟓𝟒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：喷这5块宣传标语牌用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𝐤𝐠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油漆够。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O_3_AN.21_1#49a081f85?vop=1&amp;pid=c2ea61c5f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202410"/>
                <a:ext cx="10533888" cy="1866900"/>
              </a:xfrm>
              <a:prstGeom prst="rect">
                <a:avLst/>
              </a:prstGeom>
              <a:blipFill>
                <a:blip r:embed="rId5"/>
                <a:stretch>
                  <a:fillRect l="-2315" b="-977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3_BD.20_2#49a081f85?htil=1&amp;vop=1&amp;pid=c2ea61c5f&amp;color=0,0,0&amp;bbb=1&amp;hb=1&amp;hs=1"/>
              <p:cNvSpPr/>
              <p:nvPr/>
            </p:nvSpPr>
            <p:spPr>
              <a:xfrm>
                <a:off x="896112" y="2881610"/>
                <a:ext cx="10536017" cy="1270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每块宣传标语牌的正面要喷漆，每平方米需要油漆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𝐤𝐠</m:t>
                    </m:r>
                  </m:oMath>
                </a14:m>
                <a:r>
                  <a:rPr lang="zh-CN" altLang="en-US" sz="3200" b="1" i="0" kern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喷这5块宣传标语牌用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𝐤𝐠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油漆够吗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？请计算说明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6" name="QO_3_BD.20_2#49a081f85?htil=1&amp;vop=1&amp;pid=c2ea61c5f&amp;color=0,0,0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881610"/>
                <a:ext cx="10536017" cy="1270000"/>
              </a:xfrm>
              <a:prstGeom prst="rect">
                <a:avLst/>
              </a:prstGeom>
              <a:blipFill>
                <a:blip r:embed="rId6"/>
                <a:stretch>
                  <a:fillRect l="-2315" t="-5769" r="-8449" b="-1394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22_1#8a9f8b10e?htil=2&amp;vop=1&amp;pid=c2ea61c5f&amp;color=0,0,0&amp;tib=255,255,255&amp;bt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7407" y="941973"/>
            <a:ext cx="3928053" cy="220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3_BD.22_2#8a9f8b10e?htil=2&amp;vop=1&amp;pid=c2ea61c5f&amp;color=0,0,0&amp;bbb=1&amp;hb=1&amp;hs=1"/>
              <p:cNvSpPr/>
              <p:nvPr/>
            </p:nvSpPr>
            <p:spPr>
              <a:xfrm>
                <a:off x="896112" y="929273"/>
                <a:ext cx="5897880" cy="2540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用木条做一个长方形框，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长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，宽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，如果把它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拉成一个平行四边形，高减少了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，求平行四边形的周长和面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3" name="QO_3_BD.22_2#8a9f8b10e?htil=2&amp;vop=1&amp;pid=c2ea61c5f&amp;color=0,0,0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29273"/>
                <a:ext cx="5897880" cy="2540000"/>
              </a:xfrm>
              <a:prstGeom prst="rect">
                <a:avLst/>
              </a:prstGeom>
              <a:blipFill>
                <a:blip r:embed="rId4"/>
                <a:stretch>
                  <a:fillRect l="-4132" t="-2638" r="-10434" b="-62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3_BD.22_2#8a9f8b10e?htil=2&amp;vop=1&amp;pid=c2ea61c5f&amp;color=0,0,0&amp;tib=255,255,255&amp;iip=6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3_AN.23_1#8a9f8b10e?vop=1&amp;pid=c2ea61c5f&amp;color=0,0,0&amp;bbb=1"/>
              <p:cNvSpPr/>
              <p:nvPr/>
            </p:nvSpPr>
            <p:spPr>
              <a:xfrm>
                <a:off x="896112" y="4079156"/>
                <a:ext cx="10533888" cy="1866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𝐜𝐦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：平行四边形的周长是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𝐜𝐦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，面积是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KaiTi" pitchFamily="34" charset="-122"/>
                            <a:cs typeface="Times New Roman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O_3_AN.23_1#8a9f8b10e?vop=1&amp;pid=c2ea61c5f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079156"/>
                <a:ext cx="10533888" cy="1866900"/>
              </a:xfrm>
              <a:prstGeom prst="rect">
                <a:avLst/>
              </a:prstGeom>
              <a:blipFill>
                <a:blip r:embed="rId6"/>
                <a:stretch>
                  <a:fillRect l="-2315" b="-88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3_BD.22_2#8a9f8b10e?htil=2&amp;vop=1&amp;pid=c2ea61c5f&amp;color=0,0,0&amp;bbb=1&amp;hb=1&amp;hs=1"/>
          <p:cNvSpPr/>
          <p:nvPr/>
        </p:nvSpPr>
        <p:spPr>
          <a:xfrm>
            <a:off x="899991" y="3455557"/>
            <a:ext cx="10536017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积各是多少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。（教材P88第</a:t>
            </a:r>
            <a:r>
              <a:rPr lang="en-US" altLang="zh-CN" sz="32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8题变式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3_BD.24_1#51754736b?vop=1&amp;pid=c2ea61c5f&amp;color=0,0,0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900" b="1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一个平行四边形和一个正方形的面积相等。正方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形的周长是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，平行四边形的高是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，那么平行四边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形该高所对应的底是多少米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2" name="QO_3_BD.24_1#51754736b?vop=1&amp;pid=c2ea61c5f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>
                <a:blip r:embed="rId3"/>
                <a:stretch>
                  <a:fillRect l="-2315" r="-579" b="-580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24_1#51754736b?vop=1&amp;pid=c2ea61c5f&amp;color=0,0,0&amp;tib=255,255,255&amp;iip=7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3_AN.25_1#51754736b?vop=1&amp;pid=c2ea61c5f&amp;color=0,0,0&amp;bbb=1"/>
              <p:cNvSpPr/>
              <p:nvPr/>
            </p:nvSpPr>
            <p:spPr>
              <a:xfrm>
                <a:off x="896112" y="3157137"/>
                <a:ext cx="10533888" cy="2171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：平行四边形该高所对应的底是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KaiTi" pitchFamily="34" charset="-122"/>
                        <a:cs typeface="Times New Roman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itchFamily="34" charset="0"/>
                    <a:ea typeface="KaiTi" pitchFamily="34" charset="-122"/>
                    <a:cs typeface="Times New Roman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O_3_AN.25_1#51754736b?vop=1&amp;pid=c2ea61c5f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7137"/>
                <a:ext cx="10533888" cy="2171700"/>
              </a:xfrm>
              <a:prstGeom prst="rect">
                <a:avLst/>
              </a:prstGeom>
              <a:blipFill>
                <a:blip r:embed="rId5"/>
                <a:stretch>
                  <a:fillRect l="-2315" b="-61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</Words>
  <Application>Microsoft Office PowerPoint</Application>
  <PresentationFormat>宽屏</PresentationFormat>
  <Paragraphs>74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</cp:revision>
  <dcterms:created xsi:type="dcterms:W3CDTF">2025-06-23T02:02:47Z</dcterms:created>
  <dcterms:modified xsi:type="dcterms:W3CDTF">2025-06-23T04:24:40Z</dcterms:modified>
  <cp:category/>
  <cp:contentStatus/>
</cp:coreProperties>
</file>