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7fde5d0009e7238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8_1#3604c00fd?vop=1&amp;pid=55a6274c1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彤彤准备用自己存的零花钱为妈妈买生日礼物，</a:t>
            </a:r>
            <a:endParaRPr lang="en-US" altLang="zh-CN" sz="3200" b="1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她把存钱罐里的钱全部倒出来数了数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，5元和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10元的人民币</a:t>
            </a:r>
            <a:endParaRPr lang="en-US" altLang="zh-CN" sz="3200" b="1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一共是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200元。其中5元人民币有24张，10元人民币有多少张？</a:t>
            </a:r>
            <a:endParaRPr lang="en-US" altLang="zh-CN" sz="3200" spc="-50" dirty="0"/>
          </a:p>
        </p:txBody>
      </p:sp>
      <p:pic>
        <p:nvPicPr>
          <p:cNvPr id="3" name="QO_4_BD.38_1#3604c00fd?vop=1&amp;pid=55a6274c1&amp;color=0,0,0&amp;tib=255,255,255&amp;iip=1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623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39_1#3604c00fd?vop=1&amp;pid=55a6274c1&amp;color=0,0,0&amp;vtp=1&amp;bbb=1"/>
              <p:cNvSpPr/>
              <p:nvPr/>
            </p:nvSpPr>
            <p:spPr>
              <a:xfrm>
                <a:off x="896112" y="3159853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解：设10元人民币有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张。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：10元人民币有8张。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39_1#3604c00fd?vop=1&amp;pid=55a6274c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9853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0_1#fc7a2d762?vop=1&amp;pid=55a6274c1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根据下表中的信息，请你算出每千瓦时的电需要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多少元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40_1#fc7a2d762?vop=1&amp;pid=55a6274c1&amp;color=0,0,0&amp;tib=255,255,255&amp;iip=1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QO_4_BD.40_2#fc7a2d762?colgroup=25&amp;vop=1&amp;pid=55a6274c1&amp;color=0,0,0&amp;vtp=1&amp;bbb=1"/>
              <p:cNvGraphicFramePr>
                <a:graphicFrameLocks noGrp="1"/>
              </p:cNvGraphicFramePr>
              <p:nvPr/>
            </p:nvGraphicFramePr>
            <p:xfrm>
              <a:off x="896112" y="2489200"/>
              <a:ext cx="10488168" cy="3487420"/>
            </p:xfrm>
            <a:graphic>
              <a:graphicData uri="http://schemas.openxmlformats.org/drawingml/2006/table">
                <a:tbl>
                  <a:tblPr/>
                  <a:tblGrid>
                    <a:gridCol w="1792224"/>
                    <a:gridCol w="2615184"/>
                    <a:gridCol w="2615184"/>
                    <a:gridCol w="3465576"/>
                  </a:tblGrid>
                  <a:tr h="697484">
                    <a:tc grid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阳光物业管理处发票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单位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单价（元）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立方米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千瓦时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 grid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合计人民币（大写）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壹佰叁拾肆元陆角整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QO_4_BD.40_2#fc7a2d762?colgroup=25&amp;vop=1&amp;pid=55a6274c1&amp;color=0,0,0&amp;vtp=1&amp;bbb=1"/>
              <p:cNvGraphicFramePr>
                <a:graphicFrameLocks noGrp="1"/>
              </p:cNvGraphicFramePr>
              <p:nvPr/>
            </p:nvGraphicFramePr>
            <p:xfrm>
              <a:off x="896112" y="2489200"/>
              <a:ext cx="10488168" cy="3487420"/>
            </p:xfrm>
            <a:graphic>
              <a:graphicData uri="http://schemas.openxmlformats.org/drawingml/2006/table">
                <a:tbl>
                  <a:tblPr/>
                  <a:tblGrid>
                    <a:gridCol w="1792224"/>
                    <a:gridCol w="2615184"/>
                    <a:gridCol w="2615184"/>
                    <a:gridCol w="3465576"/>
                  </a:tblGrid>
                  <a:tr h="697484">
                    <a:tc grid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阳光物业管理处发票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单位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单价（元）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立方米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千瓦时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230">
                    <a:tc grid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41_1#fc7a2d762?vop=1&amp;pid=55a6274c1&amp;color=0,0,0&amp;vtp=1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解：设每千瓦时的电需要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：每千瓦时的电需要0.56元。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41_1#fc7a2d762?vop=1&amp;pid=55a6274c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2_1#f51656d84?vop=1&amp;pid=55a6274c1&amp;color=0,0,0&amp;vtp=1&amp;bt=1&amp;bbb=1&amp;hb=1"/>
          <p:cNvSpPr/>
          <p:nvPr/>
        </p:nvSpPr>
        <p:spPr>
          <a:xfrm>
            <a:off x="896112" y="896112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、乙两幢大楼的楼门相距300米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。小丽和小明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两人分别从甲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乙两幢大楼的门口同时向相反的方向走去，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分钟后两人相距860米。小丽平均每分钟走37米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，小明平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均每分钟走多少米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4_BD.42_1#f51656d84?vop=1&amp;pid=55a6274c1&amp;color=0,0,0&amp;tib=255,255,255&amp;iip=1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42_2#f51656d84?vop=1&amp;pid=55a6274c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1197" y="3949700"/>
            <a:ext cx="5352862" cy="212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43_1#f51656d84?vop=1&amp;pid=55a6274c1&amp;color=0,0,0&amp;vtp=1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解：设小明平均每分钟走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米。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：小明平均每分钟走43米。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43_1#f51656d84?vop=1&amp;pid=55a6274c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5a6274c1.fixed?pid=85accae4f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3_BD#55a6274c1.fixed?pid=85accae4f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列方程解决实际问题（3）</a:t>
            </a:r>
            <a:endParaRPr lang="en-US" altLang="zh-CN" sz="1400" dirty="0"/>
          </a:p>
        </p:txBody>
      </p:sp>
      <p:sp>
        <p:nvSpPr>
          <p:cNvPr id="4" name="C_3#55a6274c1.fixed?pid=85accae4f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2_1#66e2c8f0e?vop=1&amp;pid=55a6274c1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阳光学生托管中心新买了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3套同样的桌椅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，花了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172.2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元，其中每把椅子18.8元，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求每张桌子的价钱。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一套桌椅包括1张桌子和1把椅子）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22_1#66e2c8f0e?vop=1&amp;pid=55a6274c1&amp;color=0,0,0&amp;tib=255,255,255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22_2#66e2c8f0e?vop=1&amp;pid=55a6274c1&amp;color=0,0,0&amp;vtp=1&amp;bbb=1"/>
          <p:cNvSpPr/>
          <p:nvPr/>
        </p:nvSpPr>
        <p:spPr>
          <a:xfrm>
            <a:off x="896112" y="3159853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方法一：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5" name="QB_5_BD.23_1#b54478b02?vop=1&amp;pid=66e2c8f0e&amp;color=0,0,0&amp;vtp=1&amp;bbb=1"/>
          <p:cNvSpPr/>
          <p:nvPr/>
        </p:nvSpPr>
        <p:spPr>
          <a:xfrm>
            <a:off x="896112" y="3870799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数量关系：</a:t>
            </a:r>
            <a:r>
              <a:rPr lang="en-US" altLang="zh-CN" sz="32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24_1#b54478b02.blank?vop=1&amp;pid=66e2c8f0e&amp;color=0,0,0&amp;vpa=5&amp;vtp=1&amp;bbb=1"/>
              <p:cNvSpPr/>
              <p:nvPr/>
            </p:nvSpPr>
            <p:spPr>
              <a:xfrm>
                <a:off x="2940812" y="3957320"/>
                <a:ext cx="62055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椅子的总价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桌子的总价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总价钱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5_AN.24_1#b54478b02.blank?vop=1&amp;pid=66e2c8f0e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0812" y="3957320"/>
                <a:ext cx="62055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" r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5_1#473b32118?vop=1&amp;pid=66e2c8f0e&amp;color=0,0,0&amp;vtp=1&amp;bt=1&amp;bbb=1"/>
          <p:cNvSpPr/>
          <p:nvPr/>
        </p:nvSpPr>
        <p:spPr>
          <a:xfrm>
            <a:off x="896112" y="900000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列方程解答：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6_1#473b32118?vop=1&amp;pid=66e2c8f0e&amp;color=0,0,0&amp;vtp=1&amp;bbb=1"/>
              <p:cNvSpPr/>
              <p:nvPr/>
            </p:nvSpPr>
            <p:spPr>
              <a:xfrm>
                <a:off x="896112" y="1596306"/>
                <a:ext cx="10533888" cy="284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解：设每张桌子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元。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：每张桌子38.6元.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QO_5_AN.26_1#473b32118?vop=1&amp;pid=66e2c8f0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96306"/>
                <a:ext cx="10533888" cy="2844800"/>
              </a:xfrm>
              <a:prstGeom prst="rect">
                <a:avLst/>
              </a:prstGeom>
              <a:blipFill rotWithShape="1">
                <a:blip r:embed="rId1"/>
                <a:stretch>
                  <a:fillRect l="-1" t="-1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9_1#14a152368?vop=1&amp;pid=66e2c8f0e&amp;color=0,0,0&amp;vtp=1&amp;bt=1&amp;bbb=1"/>
          <p:cNvSpPr/>
          <p:nvPr/>
        </p:nvSpPr>
        <p:spPr>
          <a:xfrm>
            <a:off x="896112" y="2445997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列方程解答：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0_1#14a152368?vop=1&amp;pid=66e2c8f0e&amp;color=0,0,0&amp;vtp=1&amp;bbb=1"/>
              <p:cNvSpPr/>
              <p:nvPr/>
            </p:nvSpPr>
            <p:spPr>
              <a:xfrm>
                <a:off x="896112" y="3149924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解：设每张桌子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：每张桌子38.6元。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30_1#14a152368?vop=1&amp;pid=66e2c8f0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9924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1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BD.27_1#6f35ec030?vop=1&amp;pid=66e2c8f0e&amp;color=0,0,0&amp;vtp=1&amp;bbb=1"/>
          <p:cNvSpPr/>
          <p:nvPr/>
        </p:nvSpPr>
        <p:spPr>
          <a:xfrm>
            <a:off x="896112" y="998197"/>
            <a:ext cx="10533888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方法二：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数量关系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28_1#6f35ec030.blank?vop=1&amp;pid=66e2c8f0e&amp;color=0,0,0&amp;vpa=6&amp;vtp=1&amp;bbb=1"/>
              <p:cNvSpPr/>
              <p:nvPr/>
            </p:nvSpPr>
            <p:spPr>
              <a:xfrm>
                <a:off x="2928112" y="1807348"/>
                <a:ext cx="62309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桌子和椅子的单价和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总价钱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5_AN.28_1#6f35ec030.blank?vop=1&amp;pid=66e2c8f0e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8112" y="1807348"/>
                <a:ext cx="62309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" t="-27" r="7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1_1#c4050e2c2?vop=1&amp;pid=55a6274c1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解方程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31_1#c4050e2c2?vop=1&amp;pid=55a6274c1&amp;color=0,0,0&amp;tib=255,255,255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32_1#964b50e00?vop=1&amp;pid=c4050e2c2&amp;color=0,0,0&amp;vtp=1&amp;bbb=1"/>
              <p:cNvSpPr/>
              <p:nvPr/>
            </p:nvSpPr>
            <p:spPr>
              <a:xfrm>
                <a:off x="2383155" y="1610360"/>
                <a:ext cx="904684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32_1#964b50e00?vop=1&amp;pid=c4050e2c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3155" y="1610360"/>
                <a:ext cx="9046845" cy="6985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33_1#964b50e00?vop=1&amp;pid=c4050e2c2&amp;color=0,0,0&amp;vtp=1&amp;bbb=1"/>
              <p:cNvSpPr/>
              <p:nvPr/>
            </p:nvSpPr>
            <p:spPr>
              <a:xfrm>
                <a:off x="896112" y="2297078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33_1#964b50e00?vop=1&amp;pid=c4050e2c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7078"/>
                <a:ext cx="10533888" cy="2171700"/>
              </a:xfrm>
              <a:prstGeom prst="rect">
                <a:avLst/>
              </a:prstGeom>
              <a:blipFill rotWithShape="1">
                <a:blip r:embed="rId3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34_1#fabc64352?vop=1&amp;pid=c4050e2c2&amp;color=0,0,0&amp;vtp=1&amp;bt=1&amp;bbb=1"/>
              <p:cNvSpPr/>
              <p:nvPr/>
            </p:nvSpPr>
            <p:spPr>
              <a:xfrm>
                <a:off x="1769110" y="899795"/>
                <a:ext cx="966089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34_1#fabc64352?vop=1&amp;pid=c4050e2c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9110" y="899795"/>
                <a:ext cx="966089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5_1#fabc64352?vop=1&amp;pid=c4050e2c2&amp;color=0,0,0&amp;vtp=1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35_1#fabc64352?vop=1&amp;pid=c4050e2c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6_1#37fe35a09?vop=1&amp;pid=55a6274c1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小红买两套丛书一共花了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92元。其中“发明家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”丛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书有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3本，“科学家”丛书有多少本？（教材P79第3题变式）</a:t>
            </a:r>
            <a:endParaRPr lang="en-US" altLang="zh-CN" sz="3200" dirty="0"/>
          </a:p>
        </p:txBody>
      </p:sp>
      <p:pic>
        <p:nvPicPr>
          <p:cNvPr id="3" name="QO_4_BD.36_1#37fe35a09?vop=1&amp;pid=55a6274c1&amp;color=0,0,0&amp;tib=255,255,255&amp;iip=9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36_2#37fe35a09?vop=1&amp;pid=55a6274c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48" y="2489200"/>
            <a:ext cx="5175504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37_1#37fe35a09?vop=1&amp;pid=55a6274c1&amp;color=0,0,0&amp;vtp=1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解：设“科学家”丛书有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本。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：“科学家”丛书有4本。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37_1#37fe35a09?vop=1&amp;pid=55a6274c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1589</Words>
  <Application>WPS 演示</Application>
  <PresentationFormat>宽屏</PresentationFormat>
  <Paragraphs>125</Paragraphs>
  <Slides>15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微软雅黑</vt:lpstr>
      <vt:lpstr>Times New Roman</vt:lpstr>
      <vt:lpstr>Times New Roman</vt:lpstr>
      <vt:lpstr>宋体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2025-06-23T04:15:00Z</dcterms:created>
  <dcterms:modified xsi:type="dcterms:W3CDTF">2025-06-26T06:35:14Z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9CA5819F64B044C4B22F498780D2F09E_12</vt:lpwstr>
  </property>
  <property fmtid="{D5CDD505-2E9C-101B-9397-08002B2CF9AE}" pid="3" name="KSOProductBuildVer">
    <vt:lpwstr>2052-12.1.0.21541</vt:lpwstr>
  </property>
</Properties>
</file>