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3481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b9ec990009638d8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O_4_BD.24_2#a532d8d1b?colgroup=4,3,3,3,3,3,3&amp;vop=1&amp;pid=724b66980&amp;color=0,0,0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520388"/>
              </p:ext>
            </p:extLst>
          </p:nvPr>
        </p:nvGraphicFramePr>
        <p:xfrm>
          <a:off x="896112" y="900000"/>
          <a:ext cx="10515600" cy="2497582"/>
        </p:xfrm>
        <a:graphic>
          <a:graphicData uri="http://schemas.openxmlformats.org/drawingml/2006/table">
            <a:tbl>
              <a:tblPr/>
              <a:tblGrid>
                <a:gridCol w="1901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3560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78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面包品种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提子面</a:t>
                      </a:r>
                    </a:p>
                    <a:p>
                      <a:pPr marL="0" lvl="0" indent="0" algn="ctr" latinLnBrk="1" hangingPunct="0">
                        <a:lnSpc>
                          <a:spcPts val="54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芒果面</a:t>
                      </a:r>
                    </a:p>
                    <a:p>
                      <a:pPr marL="0" lvl="0" indent="0" algn="ctr" latinLnBrk="1" hangingPunct="0">
                        <a:lnSpc>
                          <a:spcPts val="54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香蒜面</a:t>
                      </a:r>
                    </a:p>
                    <a:p>
                      <a:pPr marL="0" lvl="0" indent="0" algn="ctr" latinLnBrk="1" hangingPunct="0">
                        <a:lnSpc>
                          <a:spcPts val="54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牛奶面</a:t>
                      </a:r>
                    </a:p>
                    <a:p>
                      <a:pPr marL="0" lvl="0" indent="0" algn="ctr" latinLnBrk="1" hangingPunct="0">
                        <a:lnSpc>
                          <a:spcPts val="54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黄油面</a:t>
                      </a:r>
                    </a:p>
                    <a:p>
                      <a:pPr marL="0" lvl="0" indent="0" algn="ctr" latinLnBrk="1" hangingPunct="0">
                        <a:lnSpc>
                          <a:spcPts val="54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奶油面</a:t>
                      </a:r>
                    </a:p>
                    <a:p>
                      <a:pPr marL="0" lvl="0" indent="0" algn="ctr" latinLnBrk="1" hangingPunct="0">
                        <a:lnSpc>
                          <a:spcPts val="54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856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单价</a:t>
                      </a:r>
                    </a:p>
                    <a:p>
                      <a:pPr marL="0" lvl="0" indent="0" algn="ctr" latinLnBrk="1" hangingPunct="0">
                        <a:lnSpc>
                          <a:spcPts val="54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元/个）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7.5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6159325"/>
      </p:ext>
    </p:extLst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25_1#a532d8d1b?vop=1&amp;pid=724b66980&amp;color=0,0,0&amp;bt=1&amp;bbb=1&amp;hb=1"/>
              <p:cNvSpPr/>
              <p:nvPr/>
            </p:nvSpPr>
            <p:spPr>
              <a:xfrm>
                <a:off x="896112" y="900000"/>
                <a:ext cx="10533888" cy="3683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如果开始的4个面包的单价都大于或等于7.5元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则后来的结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账金额还是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元；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如果开始的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4个面包中有单价小于7.5元的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则后来的结账金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额是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元或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元。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：小明后来的结账金额是</a:t>
                </a:r>
                <a14:m>
                  <m:oMath xmlns:m="http://schemas.openxmlformats.org/officeDocument/2006/math"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spc="-5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元或</a:t>
                </a:r>
                <a14:m>
                  <m:oMath xmlns:m="http://schemas.openxmlformats.org/officeDocument/2006/math"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5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元或</a:t>
                </a:r>
                <a14:m>
                  <m:oMath xmlns:m="http://schemas.openxmlformats.org/officeDocument/2006/math"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pc="-5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元。</a:t>
                </a:r>
                <a:endParaRPr lang="en-US" altLang="zh-CN" sz="3200" spc="-50" dirty="0"/>
              </a:p>
            </p:txBody>
          </p:sp>
        </mc:Choice>
        <mc:Fallback>
          <p:sp>
            <p:nvSpPr>
              <p:cNvPr id="2" name="QO_4_AN.25_1#a532d8d1b?vop=1&amp;pid=724b66980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3683000"/>
              </a:xfrm>
              <a:prstGeom prst="rect">
                <a:avLst/>
              </a:prstGeom>
              <a:blipFill>
                <a:blip r:embed="rId3"/>
                <a:stretch>
                  <a:fillRect l="-2315" r="-5729" b="-34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24b66980.fixed?pid=974eef2cd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</a:t>
            </a:r>
            <a:r>
              <a:rPr lang="en-US" altLang="zh-CN" sz="4400" b="1" i="0" dirty="0">
                <a:solidFill>
                  <a:srgbClr val="ED7D3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简易方程</a:t>
            </a:r>
            <a:endParaRPr lang="en-US" altLang="zh-CN" sz="4400" dirty="0"/>
          </a:p>
        </p:txBody>
      </p:sp>
      <p:sp>
        <p:nvSpPr>
          <p:cNvPr id="3" name="C_3_BD#724b66980.fixed?pid=974eef2cd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第3课时</a:t>
            </a:r>
            <a:r>
              <a:rPr lang="en-US" altLang="zh-CN" sz="1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用字母表示数量关系（2）</a:t>
            </a:r>
            <a:endParaRPr lang="en-US" altLang="zh-CN" sz="1400" dirty="0"/>
          </a:p>
        </p:txBody>
      </p:sp>
      <p:sp>
        <p:nvSpPr>
          <p:cNvPr id="4" name="C_3#724b66980.fixed?pid=974eef2cd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bd47534f3?vop=1&amp;pid=724b66980&amp;color=0,0,0&amp;bt=1&amp;bbb=1"/>
          <p:cNvSpPr/>
          <p:nvPr/>
        </p:nvSpPr>
        <p:spPr>
          <a:xfrm>
            <a:off x="896112" y="900000"/>
            <a:ext cx="10533888" cy="67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用含有字母的式子表示数量关系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1_1#bd47534f3?vop=1&amp;pid=724b66980&amp;color=0,0,0&amp;tib=255,255,255&amp;ii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2927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2_1#81b747d0f?vop=1&amp;pid=bd47534f3&amp;color=0,0,0&amp;bbb=1"/>
              <p:cNvSpPr/>
              <p:nvPr/>
            </p:nvSpPr>
            <p:spPr>
              <a:xfrm>
                <a:off x="896112" y="1575161"/>
                <a:ext cx="10533888" cy="673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（1）18个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的和。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5_BD.2_1#81b747d0f?vop=1&amp;pid=bd47534f3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5161"/>
                <a:ext cx="10533888" cy="673100"/>
              </a:xfrm>
              <a:prstGeom prst="rect">
                <a:avLst/>
              </a:prstGeom>
              <a:blipFill>
                <a:blip r:embed="rId4"/>
                <a:stretch>
                  <a:fillRect l="-2315" t="-5405" b="-252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3_1#81b747d0f?vop=1&amp;pid=bd47534f3&amp;color=0,0,0&amp;bbb=1"/>
              <p:cNvSpPr/>
              <p:nvPr/>
            </p:nvSpPr>
            <p:spPr>
              <a:xfrm>
                <a:off x="896112" y="2241085"/>
                <a:ext cx="10533888" cy="647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AN.3_1#81b747d0f?vop=1&amp;pid=bd47534f3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41085"/>
                <a:ext cx="10533888" cy="6477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BD.4_1#65b413920?vop=1&amp;pid=bd47534f3&amp;color=0,0,0&amp;bbb=1"/>
              <p:cNvSpPr/>
              <p:nvPr/>
            </p:nvSpPr>
            <p:spPr>
              <a:xfrm>
                <a:off x="896112" y="2881990"/>
                <a:ext cx="10533888" cy="673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（2）35减去3个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相加的差。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O_5_BD.4_1#65b413920?vop=1&amp;pid=bd47534f3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881990"/>
                <a:ext cx="10533888" cy="673100"/>
              </a:xfrm>
              <a:prstGeom prst="rect">
                <a:avLst/>
              </a:prstGeom>
              <a:blipFill>
                <a:blip r:embed="rId6"/>
                <a:stretch>
                  <a:fillRect l="-2315" t="-6364" b="-2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5_AN.5_1#65b413920?vop=1&amp;pid=bd47534f3&amp;color=0,0,0&amp;bbb=1"/>
              <p:cNvSpPr/>
              <p:nvPr/>
            </p:nvSpPr>
            <p:spPr>
              <a:xfrm>
                <a:off x="896112" y="3547914"/>
                <a:ext cx="10533888" cy="647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O_5_AN.5_1#65b413920?vop=1&amp;pid=bd47534f3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547914"/>
                <a:ext cx="10533888" cy="6477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O_5_BD.6_1#7e1a19787?vop=1&amp;pid=bd47534f3&amp;color=0,0,0&amp;bbb=1"/>
              <p:cNvSpPr/>
              <p:nvPr/>
            </p:nvSpPr>
            <p:spPr>
              <a:xfrm>
                <a:off x="896112" y="4188819"/>
                <a:ext cx="10533888" cy="673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与35的和是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的多少倍？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8" name="QO_5_BD.6_1#7e1a19787?vop=1&amp;pid=bd47534f3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188819"/>
                <a:ext cx="10533888" cy="673100"/>
              </a:xfrm>
              <a:prstGeom prst="rect">
                <a:avLst/>
              </a:prstGeom>
              <a:blipFill>
                <a:blip r:embed="rId8"/>
                <a:stretch>
                  <a:fillRect l="-2315" t="-5405" b="-252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O_5_AN.7_1#7e1a19787?vop=1&amp;pid=bd47534f3&amp;color=0,0,0&amp;bbb=1"/>
              <p:cNvSpPr/>
              <p:nvPr/>
            </p:nvSpPr>
            <p:spPr>
              <a:xfrm>
                <a:off x="896112" y="4854743"/>
                <a:ext cx="10533888" cy="647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O_5_AN.7_1#7e1a19787?vop=1&amp;pid=bd47534f3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854743"/>
                <a:ext cx="10533888" cy="64770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8_1#c543eaabe?vop=1&amp;pid=724b66980&amp;color=0,0,0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五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（1）班全体同学参加植树活动，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分成了两组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第一组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人负责搬运树苗，第二组被分成了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个小组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每个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小组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4人，负责植树。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8_1#c543eaabe?vop=1&amp;pid=724b66980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>
                <a:blip r:embed="rId3"/>
                <a:stretch>
                  <a:fillRect l="-2315" r="-2546" b="-690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4_BD.8_1#c543eaabe?vop=1&amp;pid=724b66980&amp;color=0,0,0&amp;tib=255,255,255&amp;iip=2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8_2#c543eaabe?vop=1&amp;pid=724b66980&amp;color=0,0,0&amp;bbb=1"/>
              <p:cNvSpPr/>
              <p:nvPr/>
            </p:nvSpPr>
            <p:spPr>
              <a:xfrm>
                <a:off x="896112" y="3157137"/>
                <a:ext cx="10533888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BD.8_2#c543eaabe?vop=1&amp;pid=724b66980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7137"/>
                <a:ext cx="10533888" cy="2209800"/>
              </a:xfrm>
              <a:prstGeom prst="rect">
                <a:avLst/>
              </a:prstGeom>
              <a:blipFill>
                <a:blip r:embed="rId5"/>
                <a:stretch>
                  <a:fillRect b="-580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9_1#c543eaabe.blank?vop=1&amp;pid=724b66980&amp;color=0,0,0&amp;vpa=1&amp;bbb=1"/>
          <p:cNvSpPr/>
          <p:nvPr/>
        </p:nvSpPr>
        <p:spPr>
          <a:xfrm>
            <a:off x="2410587" y="3124117"/>
            <a:ext cx="3967163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第二组一共有多少人</a:t>
            </a:r>
            <a:endParaRPr lang="en-US" altLang="zh-CN" sz="3200" dirty="0"/>
          </a:p>
        </p:txBody>
      </p:sp>
      <p:sp>
        <p:nvSpPr>
          <p:cNvPr id="6" name="QB_4_AN.10_1#c543eaabe.blank?vop=1&amp;pid=724b66980&amp;color=0,0,0&amp;vpa=2&amp;bbb=1"/>
          <p:cNvSpPr/>
          <p:nvPr/>
        </p:nvSpPr>
        <p:spPr>
          <a:xfrm>
            <a:off x="2942018" y="3860717"/>
            <a:ext cx="4578350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五（1）班一共有多少人</a:t>
            </a:r>
            <a:endParaRPr lang="en-US" altLang="zh-CN" sz="3200" dirty="0"/>
          </a:p>
        </p:txBody>
      </p:sp>
      <p:sp>
        <p:nvSpPr>
          <p:cNvPr id="7" name="QB_4_AN.11_1#c543eaabe.blank?vop=1&amp;pid=724b66980&amp;color=0,0,0&amp;vpa=3&amp;bbb=1"/>
          <p:cNvSpPr/>
          <p:nvPr/>
        </p:nvSpPr>
        <p:spPr>
          <a:xfrm>
            <a:off x="2942018" y="4597317"/>
            <a:ext cx="4783138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第二组比第一组多多少人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2_1#50d93e6da?vop=1&amp;pid=724b66980&amp;color=0,0,0&amp;bt=1&amp;bbb=1"/>
          <p:cNvSpPr/>
          <p:nvPr/>
        </p:nvSpPr>
        <p:spPr>
          <a:xfrm>
            <a:off x="896112" y="929273"/>
            <a:ext cx="10533888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看图回答问题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12_1#50d93e6da?vop=1&amp;pid=724b66980&amp;color=0,0,0&amp;tib=255,255,255&amp;iip=3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12_2#50d93e6da?vop=1&amp;pid=724b66980&amp;color=0,0,0&amp;tib=255,255,25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1408" y="1617803"/>
            <a:ext cx="8101584" cy="163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5_BD.13_1#4a260a134?vop=1&amp;pid=50d93e6da&amp;color=0,0,0&amp;bbb=1"/>
          <p:cNvSpPr/>
          <p:nvPr/>
        </p:nvSpPr>
        <p:spPr>
          <a:xfrm>
            <a:off x="896112" y="3383103"/>
            <a:ext cx="10533888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（1）用含有字母的式子表示昆明到大理的路程。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AN.14_1#4a260a134?vop=1&amp;pid=50d93e6da&amp;color=0,0,0&amp;bbb=1"/>
              <p:cNvSpPr/>
              <p:nvPr/>
            </p:nvSpPr>
            <p:spPr>
              <a:xfrm>
                <a:off x="896112" y="4006702"/>
                <a:ext cx="10533888" cy="596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5_AN.14_1#4a260a134?vop=1&amp;pid=50d93e6da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006702"/>
                <a:ext cx="10533888" cy="5969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O_5_BD.15_1#06a415d4f?vop=1&amp;pid=50d93e6da&amp;color=0,0,0&amp;bbb=1"/>
          <p:cNvSpPr/>
          <p:nvPr/>
        </p:nvSpPr>
        <p:spPr>
          <a:xfrm>
            <a:off x="896112" y="4554804"/>
            <a:ext cx="10533888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（2）用含有字母的式子表示昆明到丽江的路程。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O_5_AN.16_1#06a415d4f?vop=1&amp;pid=50d93e6da&amp;color=0,0,0&amp;bbb=1"/>
              <p:cNvSpPr/>
              <p:nvPr/>
            </p:nvSpPr>
            <p:spPr>
              <a:xfrm>
                <a:off x="896112" y="5178403"/>
                <a:ext cx="10533888" cy="596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𝟏𝟕𝟔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O_5_AN.16_1#06a415d4f?vop=1&amp;pid=50d93e6da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5178403"/>
                <a:ext cx="10533888" cy="5969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17_1#404518636?vop=1&amp;pid=50d93e6da&amp;color=0,0,0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（3）若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𝟖𝟓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昆明到大理和昆明到丽江的路程分别是多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少千米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5_BD.17_1#404518636?vop=1&amp;pid=50d93e6da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>
                <a:blip r:embed="rId3"/>
                <a:stretch>
                  <a:fillRect l="-2315" r="-1678" b="-87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18_1#404518636?vop=1&amp;pid=50d93e6da&amp;color=0,0,0&amp;bbb=1&amp;hb=1"/>
              <p:cNvSpPr/>
              <p:nvPr/>
            </p:nvSpPr>
            <p:spPr>
              <a:xfrm>
                <a:off x="896112" y="2429681"/>
                <a:ext cx="10533888" cy="2895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𝟖𝟓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𝟑𝟒𝟎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𝟏𝟕𝟔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𝟏𝟕𝟔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𝟓𝟏𝟔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：昆明到大理的路程是340千米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昆明到丽江的路程是</a:t>
                </a: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516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千米。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18_1#404518636?vop=1&amp;pid=50d93e6da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2895600"/>
              </a:xfrm>
              <a:prstGeom prst="rect">
                <a:avLst/>
              </a:prstGeom>
              <a:blipFill>
                <a:blip r:embed="rId4"/>
                <a:stretch>
                  <a:fillRect l="-2315" t="-211" b="-52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9_1#70096d416?vop=1&amp;pid=724b66980&amp;color=0,0,0&amp;bt=1&amp;bbb=1&amp;h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新考向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数学文化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韦达在欧洲被尊称为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代数学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之父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”，他最早系统地引入代数符号，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推进了方程论的发展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请应用代数的知识解决问题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：粮油公司第一次运来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车面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粉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，每车5吨；第二次运来3车面粉，每车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吨。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19_1#70096d416?vop=1&amp;pid=724b66980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>
                <a:blip r:embed="rId3"/>
                <a:stretch>
                  <a:fillRect l="-2315" r="-5093" b="-51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19_1#70096d416?vop=1&amp;pid=724b66980&amp;color=0,0,0&amp;tib=255,255,255&amp;iip=4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5_BD.20_1#282d50603?vop=1&amp;pid=70096d416&amp;color=0,0,0&amp;bbb=1"/>
          <p:cNvSpPr/>
          <p:nvPr/>
        </p:nvSpPr>
        <p:spPr>
          <a:xfrm>
            <a:off x="896112" y="3832684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（1）两次一共运来多少吨面粉？（请用含有字母的式子表示）</a:t>
            </a:r>
            <a:endParaRPr lang="en-US" altLang="zh-CN" sz="3200" spc="-1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21_1#282d50603?vop=1&amp;pid=70096d416&amp;color=0,0,0&amp;bbb=1"/>
              <p:cNvSpPr/>
              <p:nvPr/>
            </p:nvSpPr>
            <p:spPr>
              <a:xfrm>
                <a:off x="896112" y="4541183"/>
                <a:ext cx="10533888" cy="698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AN.21_1#282d50603?vop=1&amp;pid=70096d416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541183"/>
                <a:ext cx="10533888" cy="6985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22_1#9ba255135?vop=1&amp;pid=70096d416&amp;color=0,0,0&amp;bt=1&amp;bbb=1"/>
              <p:cNvSpPr/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时，两次一共运来多少吨面粉？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5_BD.22_1#9ba255135?vop=1&amp;pid=70096d416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blipFill>
                <a:blip r:embed="rId3"/>
                <a:stretch>
                  <a:fillRect l="-2315" t="-847" b="-220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23_1#9ba255135?vop=1&amp;pid=70096d416&amp;color=0,0,0&amp;bbb=1"/>
              <p:cNvSpPr/>
              <p:nvPr/>
            </p:nvSpPr>
            <p:spPr>
              <a:xfrm>
                <a:off x="896112" y="1603927"/>
                <a:ext cx="10533888" cy="2171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时，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：两次一共运来42吨面粉。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23_1#9ba255135?vop=1&amp;pid=70096d416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2171700"/>
              </a:xfrm>
              <a:prstGeom prst="rect">
                <a:avLst/>
              </a:prstGeom>
              <a:blipFill>
                <a:blip r:embed="rId4"/>
                <a:stretch>
                  <a:fillRect l="-2315" b="-75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24_1#a532d8d1b?vop=1&amp;pid=724b66980&amp;color=0,0,0&amp;bt=1&amp;bbb=1&amp;hb=1"/>
              <p:cNvSpPr/>
              <p:nvPr/>
            </p:nvSpPr>
            <p:spPr>
              <a:xfrm>
                <a:off x="896112" y="900000"/>
                <a:ext cx="10533888" cy="4419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下面是某面包店的价目表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。小明原本拿了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个面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包去结账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，结账时收银员告诉小明，店内有优惠活动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优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惠方式为每买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5个面包，其中1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个价格最低的面包就免费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因此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，小明又去拿了一个，他挑选了香蒜面包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如果小明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原本的结账金额为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元，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那么小明后来的结账金额是多少元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？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用含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的式子表示）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24_1#a532d8d1b?vop=1&amp;pid=724b66980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4419600"/>
              </a:xfrm>
              <a:prstGeom prst="rect">
                <a:avLst/>
              </a:prstGeom>
              <a:blipFill>
                <a:blip r:embed="rId3"/>
                <a:stretch>
                  <a:fillRect l="-2315" r="-5556" b="-28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24_1#a532d8d1b?vop=1&amp;pid=724b66980&amp;color=0,0,0&amp;tib=255,255,255&amp;iip=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357</Words>
  <Application>Microsoft Office PowerPoint</Application>
  <PresentationFormat>宽屏</PresentationFormat>
  <Paragraphs>83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KaiTi</vt:lpstr>
      <vt:lpstr>等线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2025-06-23T02:04:17Z</dcterms:created>
  <dcterms:modified xsi:type="dcterms:W3CDTF">2025-06-23T02:10:37Z</dcterms:modified>
  <cp:category/>
  <cp:contentStatus/>
</cp:coreProperties>
</file>