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15640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e0ee0d4000948c4db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3_BD.9_1#3765e1f85?htil=2&amp;vop=1&amp;pid=c7657e541&amp;color=0,0,0&amp;tib=255,255,255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27833" y="909144"/>
            <a:ext cx="5175504" cy="2295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3_BD.9_2#3765e1f85?htil=2&amp;vop=1&amp;pid=c7657e541&amp;color=0,0,0&amp;bt=1&amp;bbb=1&amp;hb=1&amp;hs=1"/>
          <p:cNvSpPr/>
          <p:nvPr/>
        </p:nvSpPr>
        <p:spPr>
          <a:xfrm>
            <a:off x="896112" y="900000"/>
            <a:ext cx="5276088" cy="25400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运动会圆满落幕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校足球</a:t>
            </a:r>
          </a:p>
          <a:p>
            <a:pPr latinLnBrk="1">
              <a:lnSpc>
                <a:spcPts val="50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队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18人荣获一等奖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计划合</a:t>
            </a:r>
          </a:p>
          <a:p>
            <a:pPr latinLnBrk="1">
              <a:lnSpc>
                <a:spcPts val="50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影留念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。根据价目表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如果</a:t>
            </a:r>
          </a:p>
          <a:p>
            <a:pPr latinLnBrk="1">
              <a:lnSpc>
                <a:spcPts val="50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每人一张合影照片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平均每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3_AN.10_1#3765e1f85?vop=1&amp;pid=c7657e541&amp;color=0,0,0&amp;bbb=1"/>
              <p:cNvSpPr/>
              <p:nvPr/>
            </p:nvSpPr>
            <p:spPr>
              <a:xfrm>
                <a:off x="896112" y="4046327"/>
                <a:ext cx="10533888" cy="1905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（元）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（元）</a:t>
                </a:r>
                <a:endParaRPr lang="en-US" altLang="zh-CN" sz="1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≈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（元）</a:t>
                </a:r>
                <a:endParaRPr lang="en-US" altLang="zh-CN" sz="1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：平均每人需花2.1元钱。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3_AN.10_1#3765e1f85?vop=1&amp;pid=c7657e541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046327"/>
                <a:ext cx="10533888" cy="1905000"/>
              </a:xfrm>
              <a:prstGeom prst="rect">
                <a:avLst/>
              </a:prstGeom>
              <a:blipFill>
                <a:blip r:embed="rId4"/>
                <a:stretch>
                  <a:fillRect l="-2315" t="-3846" b="-929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O_3_BD.9_2#3765e1f85?htil=2&amp;vop=1&amp;pid=c7657e541&amp;color=0,0,0&amp;bt=1&amp;bbb=1&amp;hb=1&amp;hs=1"/>
          <p:cNvSpPr/>
          <p:nvPr/>
        </p:nvSpPr>
        <p:spPr>
          <a:xfrm>
            <a:off x="899991" y="3422729"/>
            <a:ext cx="10536017" cy="609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人需花多少钱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？（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精确到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0.1元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c7657e541.fixed?pid=7a58c90e8&amp;color=237,125,49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</a:t>
            </a:r>
            <a:r>
              <a:rPr lang="en-US" altLang="zh-CN" sz="4400" b="1" i="0" dirty="0">
                <a:solidFill>
                  <a:srgbClr val="ED7D3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小数除法</a:t>
            </a:r>
            <a:endParaRPr lang="en-US" altLang="zh-CN" sz="4400" dirty="0"/>
          </a:p>
        </p:txBody>
      </p:sp>
      <p:sp>
        <p:nvSpPr>
          <p:cNvPr id="3" name="C_2_BD#c7657e541.fixed?pid=7a58c90e8&amp;color=0,0,0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阶段综合复习四</a:t>
            </a:r>
            <a:endParaRPr lang="en-US" altLang="zh-CN" sz="1400" dirty="0"/>
          </a:p>
        </p:txBody>
      </p:sp>
      <p:sp>
        <p:nvSpPr>
          <p:cNvPr id="4" name="C_2#c7657e541.fixed?pid=7a58c90e8&amp;color=255,255,255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  <a:ln/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59627b615?pid=c7657e541&amp;color=0,0,0&amp;bt=1&amp;bbb=1&amp;hb=1"/>
          <p:cNvSpPr/>
          <p:nvPr/>
        </p:nvSpPr>
        <p:spPr>
          <a:xfrm>
            <a:off x="896112" y="900000"/>
            <a:ext cx="10533888" cy="36830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3200" b="1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全品小学一年一度的春季运动会开始了</a:t>
            </a:r>
            <a:r>
              <a:rPr lang="en-US" altLang="zh-CN" sz="3200" b="1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！</a:t>
            </a:r>
            <a:r>
              <a:rPr lang="en-US" altLang="zh-CN" sz="3200" b="1" i="0" spc="-5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这里有激动人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pc="-5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心的跳绳比赛</a:t>
            </a:r>
            <a:r>
              <a:rPr lang="en-US" altLang="zh-CN" sz="3200" b="1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，耐力与速度并存的长跑对决</a:t>
            </a:r>
            <a:r>
              <a:rPr lang="en-US" altLang="zh-CN" sz="3200" b="1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3200" b="1" i="0" spc="-5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为备赛刻苦训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pc="-5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练的晨跑故事</a:t>
            </a:r>
            <a:r>
              <a:rPr lang="en-US" altLang="zh-CN" sz="3200" b="1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3200" b="1" i="0" spc="-5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还有团队协作的器材筹备和赛后温馨的合影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pc="-5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留念</a:t>
            </a:r>
            <a:r>
              <a:rPr lang="en-US" altLang="zh-CN" sz="3200" b="1" i="0" spc="-5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r>
              <a:rPr lang="en-US" altLang="zh-CN" sz="3200" b="1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在这场盛会中，数学问题无处不在。同学们</a:t>
            </a:r>
            <a:r>
              <a:rPr lang="en-US" altLang="zh-CN" sz="3200" b="1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3200" b="1" i="0" spc="-5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快来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pc="-5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用数学的眼光观察运动会</a:t>
            </a:r>
            <a:r>
              <a:rPr lang="en-US" altLang="zh-CN" sz="3200" b="1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，解决这些有趣的挑战吧！</a:t>
            </a:r>
            <a:endParaRPr lang="en-US" altLang="zh-CN" sz="3200" spc="-5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BD.1_1#7487f5b4e?vop=1&amp;pid=c7657e541&amp;color=0,0,0&amp;bt=1&amp;bbb=1&amp;hb=1"/>
              <p:cNvSpPr/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在运动会首个项目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——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𝟑𝟎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秒单摇跳比赛中，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东东以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149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下的成绩打破学校最高历史纪录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，荣获男子组冠军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他平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均每秒跳多少下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？（得数保留整数）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3_BD.1_1#7487f5b4e?vop=1&amp;pid=c7657e541&amp;color=0,0,0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blipFill>
                <a:blip r:embed="rId3"/>
                <a:stretch>
                  <a:fillRect l="-2315" r="-289" b="-580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3_AN.2_1#7487f5b4e?vop=1&amp;pid=c7657e541&amp;color=0,0,0&amp;bbb=1"/>
              <p:cNvSpPr/>
              <p:nvPr/>
            </p:nvSpPr>
            <p:spPr>
              <a:xfrm>
                <a:off x="896112" y="3166281"/>
                <a:ext cx="10533888" cy="1473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𝟏𝟒𝟗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≈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（下）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：他平均每秒跳5下。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3_AN.2_1#7487f5b4e?vop=1&amp;pid=c7657e541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66281"/>
                <a:ext cx="10533888" cy="1473200"/>
              </a:xfrm>
              <a:prstGeom prst="rect">
                <a:avLst/>
              </a:prstGeom>
              <a:blipFill>
                <a:blip r:embed="rId4"/>
                <a:stretch>
                  <a:fillRect l="-2315" b="-1033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3_BD.3_1#14588ec76?htil=1&amp;vop=1&amp;pid=c7657e541&amp;color=0,0,0&amp;tib=255,255,255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89255" y="909144"/>
            <a:ext cx="4270248" cy="2770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3_BD.3_2#14588ec76?htil=1&amp;vop=1&amp;pid=c7657e541&amp;color=0,0,0&amp;bt=1&amp;bbb=1&amp;hb=1&amp;hs=1"/>
          <p:cNvSpPr/>
          <p:nvPr/>
        </p:nvSpPr>
        <p:spPr>
          <a:xfrm>
            <a:off x="896112" y="900000"/>
            <a:ext cx="6181344" cy="294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紧接着，在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2.5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千米长跑的赛场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，王芳以13.5分钟完成比赛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比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张丽快了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2.5分钟。张丽平均跑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千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米需要多少分钟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3_AN.4_1#14588ec76?htil=1&amp;vop=1&amp;pid=c7657e541&amp;color=0,0,0&amp;bbb=1&amp;hs=1"/>
              <p:cNvSpPr/>
              <p:nvPr/>
            </p:nvSpPr>
            <p:spPr>
              <a:xfrm>
                <a:off x="899991" y="3887133"/>
                <a:ext cx="10536017" cy="1473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（分）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：张丽平均跑1千米需要6.4分钟。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3_AN.4_1#14588ec76?htil=1&amp;vop=1&amp;pid=c7657e541&amp;color=0,0,0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991" y="3887133"/>
                <a:ext cx="10536017" cy="1473200"/>
              </a:xfrm>
              <a:prstGeom prst="rect">
                <a:avLst/>
              </a:prstGeom>
              <a:blipFill>
                <a:blip r:embed="rId4"/>
                <a:stretch>
                  <a:fillRect l="-2373" b="-1037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BD.5_1#8da5cedd7?vop=1&amp;pid=c7657e541&amp;color=0,0,0&amp;bt=1&amp;bbb=1&amp;hb=1"/>
              <p:cNvSpPr/>
              <p:nvPr/>
            </p:nvSpPr>
            <p:spPr>
              <a:xfrm>
                <a:off x="896112" y="900000"/>
                <a:ext cx="10533888" cy="4419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3.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此次运动会学校设置了一个特殊的接力项目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——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长跑接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力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。每人按照自己的擅长来选择跑的距离和棒次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轩轩选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择跑第四棒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。他一共要跑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𝐤𝐦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他先按平均每小时</a:t>
                </a: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𝐤𝐦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的速度跑了30分钟，如果他用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15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分钟跑完剩下的路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程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。那么轩轩后面的速度比前面是快了还是慢了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？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平均每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小时相差多少千米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？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3_BD.5_1#8da5cedd7?vop=1&amp;pid=c7657e541&amp;color=0,0,0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4419600"/>
              </a:xfrm>
              <a:prstGeom prst="rect">
                <a:avLst/>
              </a:prstGeom>
              <a:blipFill>
                <a:blip r:embed="rId3"/>
                <a:stretch>
                  <a:fillRect l="-2315" r="-405" b="-289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AN.6_1#8da5cedd7?vop=1&amp;pid=c7657e541&amp;color=0,0,0&amp;bt=1&amp;bbb=1&amp;hb=1"/>
              <p:cNvSpPr/>
              <p:nvPr/>
            </p:nvSpPr>
            <p:spPr>
              <a:xfrm>
                <a:off x="896112" y="900000"/>
                <a:ext cx="10533888" cy="294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30分钟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小时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15分钟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小时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3200" b="1" i="0" smtClean="0">
                  <a:solidFill>
                    <a:srgbClr val="FF0000"/>
                  </a:solidFill>
                  <a:latin typeface="SimSun" pitchFamily="34" charset="0"/>
                  <a:ea typeface="SimSun" pitchFamily="34" charset="-122"/>
                  <a:cs typeface="SimSun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𝟗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（千米/时）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&lt;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（千米/时）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：轩轩后面的速度比前面快了，平均每小时相差0.5千米。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3_AN.6_1#8da5cedd7?vop=1&amp;pid=c7657e541&amp;color=0,0,0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946400"/>
              </a:xfrm>
              <a:prstGeom prst="rect">
                <a:avLst/>
              </a:prstGeom>
              <a:blipFill>
                <a:blip r:embed="rId3"/>
                <a:stretch>
                  <a:fillRect l="-2315" r="-4167" b="-517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BD.7_1#18b098abf?vop=1&amp;pid=c7657e541&amp;color=0,0,0&amp;bt=1&amp;bbb=1&amp;hb=1"/>
              <p:cNvSpPr/>
              <p:nvPr/>
            </p:nvSpPr>
            <p:spPr>
              <a:xfrm>
                <a:off x="896112" y="900000"/>
                <a:ext cx="10533888" cy="1828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4.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此次运动会的跳绳项目由李老师负责。赛前他买来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8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根</a:t>
                </a:r>
              </a:p>
              <a:p>
                <a:pPr latinLnBrk="1">
                  <a:lnSpc>
                    <a:spcPts val="4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长的绳子做跳绳，每根跳绳长1.8米，不可拼接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同学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们讨论能做多少根跳绳的结果如下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3_BD.7_1#18b098abf?vop=1&amp;pid=c7657e541&amp;color=0,0,0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1828800"/>
              </a:xfrm>
              <a:prstGeom prst="rect">
                <a:avLst/>
              </a:prstGeom>
              <a:blipFill>
                <a:blip r:embed="rId3"/>
                <a:stretch>
                  <a:fillRect l="-2315" t="-5000" r="-1505" b="-8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9" name="QO_3_BD.7_2#18b098abf?colgroup=25&amp;vop=1&amp;pid=c7657e541&amp;color=0,0,0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38200820"/>
                  </p:ext>
                </p:extLst>
              </p:nvPr>
            </p:nvGraphicFramePr>
            <p:xfrm>
              <a:off x="896112" y="2863927"/>
              <a:ext cx="10533888" cy="1839341"/>
            </p:xfrm>
            <a:graphic>
              <a:graphicData uri="http://schemas.openxmlformats.org/drawingml/2006/table">
                <a:tbl>
                  <a:tblPr/>
                  <a:tblGrid>
                    <a:gridCol w="1053388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1839341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8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全全的想法：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𝟏𝟎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×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𝟖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=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𝟖𝟎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(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𝐦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3200" b="1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𝟖𝟎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÷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𝟏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.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𝟖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≈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𝟒𝟒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</a:t>
                          </a:r>
                          <a:r>
                            <a:rPr lang="en-US" altLang="zh-CN" sz="32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根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）</a:t>
                          </a:r>
                          <a:r>
                            <a:rPr lang="en-US" altLang="zh-CN" sz="3200" b="1" i="0" spc="-100" smtClean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8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品品的想法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：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𝟏𝟎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÷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𝟏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.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𝟖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≈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𝟓</m:t>
                              </m:r>
                            </m:oMath>
                          </a14:m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（根）</a:t>
                          </a:r>
                          <a:r>
                            <a:rPr lang="en-US" altLang="zh-CN" sz="3200" b="1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𝟓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×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𝟖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=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𝟒𝟎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</a:t>
                          </a:r>
                          <a:r>
                            <a:rPr lang="en-US" altLang="zh-CN" sz="32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根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）</a:t>
                          </a:r>
                          <a:r>
                            <a:rPr lang="en-US" altLang="zh-CN" sz="3200" b="1" i="0" spc="-100" smtClean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6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月月的想法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：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𝟏𝟎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÷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𝟏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.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𝟖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≈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𝟔</m:t>
                              </m:r>
                            </m:oMath>
                          </a14:m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（根）</a:t>
                          </a:r>
                          <a:r>
                            <a:rPr lang="en-US" altLang="zh-CN" sz="3200" b="1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𝟔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×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𝟖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=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𝟒𝟖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（根）</a:t>
                          </a:r>
                          <a:r>
                            <a:rPr lang="en-US" altLang="zh-CN" sz="3200" b="1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endParaRPr lang="en-US" altLang="zh-CN" sz="1200" spc="-1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9" name="QO_3_BD.7_2#18b098abf?colgroup=25&amp;vop=1&amp;pid=c7657e541&amp;color=0,0,0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38200820"/>
                  </p:ext>
                </p:extLst>
              </p:nvPr>
            </p:nvGraphicFramePr>
            <p:xfrm>
              <a:off x="896112" y="2863927"/>
              <a:ext cx="10533888" cy="1839341"/>
            </p:xfrm>
            <a:graphic>
              <a:graphicData uri="http://schemas.openxmlformats.org/drawingml/2006/table">
                <a:tbl>
                  <a:tblPr/>
                  <a:tblGrid>
                    <a:gridCol w="1053388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183934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58" t="-2310" r="-116" b="-924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QO_3_BD.7_3#18b098abf?vop=1&amp;pid=c7657e541&amp;color=0,0,0&amp;bbb=1&amp;hb=1"/>
          <p:cNvSpPr/>
          <p:nvPr/>
        </p:nvSpPr>
        <p:spPr>
          <a:xfrm>
            <a:off x="896112" y="4832427"/>
            <a:ext cx="10533888" cy="1219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你同意谁的想法？请说明理由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要把做好的这些跳绳分装</a:t>
            </a:r>
          </a:p>
          <a:p>
            <a:pPr latinLnBrk="1">
              <a:lnSpc>
                <a:spcPts val="4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到袋子里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，每袋装3根，需要准备几个袋子？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AN.8_1#18b098abf?vop=1&amp;pid=c7657e541&amp;color=0,0,0&amp;bt=1&amp;bbb=1&amp;hb=1"/>
              <p:cNvSpPr/>
              <p:nvPr/>
            </p:nvSpPr>
            <p:spPr>
              <a:xfrm>
                <a:off x="896112" y="896112"/>
                <a:ext cx="10533888" cy="5156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同意品品的想法。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理由叙述合理即可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，如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：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全全忽略了跳绳不能拼接这一条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件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，直接将所有绳子的总长度除以每根跳绳的长度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所以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错误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。1根10米的绳子最多可以做5根跳绳，这里应用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“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去尾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法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”解决，所以品品的想法正确，月月的想法错误。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𝟒𝟎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≈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（个）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：需要准备14个袋子。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3_AN.8_1#18b098abf?vop=1&amp;pid=c7657e541&amp;color=0,0,0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5156200"/>
              </a:xfrm>
              <a:prstGeom prst="rect">
                <a:avLst/>
              </a:prstGeom>
              <a:blipFill>
                <a:blip r:embed="rId3"/>
                <a:stretch>
                  <a:fillRect l="-2315" r="-1215" b="-29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429</Words>
  <Application>Microsoft Office PowerPoint</Application>
  <PresentationFormat>宽屏</PresentationFormat>
  <Paragraphs>63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KaiTi</vt:lpstr>
      <vt:lpstr>等线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2025-06-23T02:32:13Z</dcterms:created>
  <dcterms:modified xsi:type="dcterms:W3CDTF">2025-06-23T02:39:39Z</dcterms:modified>
  <cp:category/>
  <cp:contentStatus/>
</cp:coreProperties>
</file>