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jpeg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4_BD.9_2#c02fb9187?vop=1&amp;pid=dc35afc0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179" y="1175145"/>
            <a:ext cx="5129784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10_1#c02fb9187?vop=1&amp;pid=dc35afc08&amp;color=0,0,0&amp;vtp=1&amp;bbb=1&amp;hb=1"/>
              <p:cNvSpPr/>
              <p:nvPr/>
            </p:nvSpPr>
            <p:spPr>
              <a:xfrm>
                <a:off x="1014857" y="389847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1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3.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平方千米）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7.65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平方千米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公顷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10_1#c02fb9187?vop=1&amp;pid=dc35afc0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857" y="389847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O_4_BD.5_1#86bd1e3ca?vop=1&amp;pid=dc35afc08&amp;color=0,0,0&amp;vtp=1&amp;bt=1&amp;bbb=1"/>
          <p:cNvSpPr/>
          <p:nvPr/>
        </p:nvSpPr>
        <p:spPr>
          <a:xfrm>
            <a:off x="828675" y="-168910"/>
            <a:ext cx="10534015" cy="24841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2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22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ae523cbf?pid=77257bb4c&amp;color=0,0,0&amp;vtp=1&amp;bt=1&amp;bbb=1&amp;hb=1"/>
          <p:cNvSpPr/>
          <p:nvPr/>
        </p:nvSpPr>
        <p:spPr>
          <a:xfrm>
            <a:off x="896112" y="896112"/>
            <a:ext cx="10533888" cy="152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活动三：调查下面的木本植物的相关资料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。（小组合作查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黑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阅资料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3200" dirty="0"/>
          </a:p>
        </p:txBody>
      </p:sp>
      <p:graphicFrame>
        <p:nvGraphicFramePr>
          <p:cNvPr id="12" name="QB_4_BD.11_1#bdd3e5579?colgroup=4,3,4,6,5&amp;vop=1&amp;pid=cae523cbf&amp;color=0,0,0&amp;vtp=1&amp;bbb=1&amp;hb=1"/>
          <p:cNvGraphicFramePr>
            <a:graphicFrameLocks noGrp="1"/>
          </p:cNvGraphicFramePr>
          <p:nvPr/>
        </p:nvGraphicFramePr>
        <p:xfrm>
          <a:off x="896112" y="2489200"/>
          <a:ext cx="10497312" cy="3397504"/>
        </p:xfrm>
        <a:graphic>
          <a:graphicData uri="http://schemas.openxmlformats.org/drawingml/2006/table">
            <a:tbl>
              <a:tblPr/>
              <a:tblGrid>
                <a:gridCol w="1975104"/>
                <a:gridCol w="1517904"/>
                <a:gridCol w="1984248"/>
                <a:gridCol w="2779776"/>
                <a:gridCol w="2240280"/>
              </a:tblGrid>
              <a:tr h="13314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最佳观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赏期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生长环境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603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400"/>
                        </a:lnSpc>
                      </a:pPr>
                      <a:r>
                        <a:rPr lang="en-US" altLang="zh-CN" sz="975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QB_4_BD.11_2#bdd3e5579.table_image?iti=1&amp;tii=1&amp;vop=1&amp;pid=cae523cb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7612" y="3874262"/>
            <a:ext cx="832104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BD.11_3#bdd3e5579.table_image?iti=1&amp;tii=2&amp;vop=1&amp;pid=cae523cbf&amp;color=0,0,0&amp;vtp=1&amp;bbb=1"/>
          <p:cNvSpPr/>
          <p:nvPr/>
        </p:nvSpPr>
        <p:spPr>
          <a:xfrm>
            <a:off x="1429639" y="5199126"/>
            <a:ext cx="908050" cy="9865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银杏</a:t>
            </a:r>
            <a:endParaRPr lang="en-US" altLang="zh-CN" sz="3200" dirty="0"/>
          </a:p>
        </p:txBody>
      </p:sp>
      <p:sp>
        <p:nvSpPr>
          <p:cNvPr id="6" name="QB_4_AN.12_1#bdd3e5579.blank?vop=1&amp;pid=cae523cbf&amp;color=0,0,0&amp;vpa=1&amp;vtp=1&amp;bbb=1"/>
          <p:cNvSpPr/>
          <p:nvPr/>
        </p:nvSpPr>
        <p:spPr>
          <a:xfrm>
            <a:off x="2960679" y="4528121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秋季</a:t>
            </a:r>
            <a:endParaRPr lang="en-US" altLang="zh-CN" sz="3200" dirty="0"/>
          </a:p>
        </p:txBody>
      </p:sp>
      <p:sp>
        <p:nvSpPr>
          <p:cNvPr id="7" name="QB_4_AN.13_1#bdd3e5579.blank?vop=1&amp;pid=cae523cbf&amp;color=0,0,0&amp;vpa=2&amp;vtp=1&amp;bbb=1&amp;hb=1"/>
          <p:cNvSpPr/>
          <p:nvPr/>
        </p:nvSpPr>
        <p:spPr>
          <a:xfrm>
            <a:off x="4461120" y="4216020"/>
            <a:ext cx="1857248" cy="1270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适宜温暖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的气候</a:t>
            </a:r>
            <a:endParaRPr lang="en-US" altLang="zh-CN" sz="3200" dirty="0"/>
          </a:p>
        </p:txBody>
      </p:sp>
      <p:sp>
        <p:nvSpPr>
          <p:cNvPr id="8" name="QB_4_AN.14_1#bdd3e5579.blank?vop=1&amp;pid=cae523cbf&amp;color=0,0,0&amp;vpa=3&amp;vtp=1&amp;bbb=1&amp;hb=1"/>
          <p:cNvSpPr/>
          <p:nvPr/>
        </p:nvSpPr>
        <p:spPr>
          <a:xfrm>
            <a:off x="6445368" y="3898519"/>
            <a:ext cx="2652776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有较高的药用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价值，是活化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石植物</a:t>
            </a:r>
            <a:endParaRPr lang="en-US" altLang="zh-CN" sz="3200" dirty="0"/>
          </a:p>
        </p:txBody>
      </p:sp>
      <p:sp>
        <p:nvSpPr>
          <p:cNvPr id="9" name="QB_4_AN.15_1#bdd3e5579.blank?vop=1&amp;pid=cae523cbf&amp;color=0,0,0&amp;vpa=4&amp;vtp=1&amp;bbb=1&amp;hb=1"/>
          <p:cNvSpPr/>
          <p:nvPr/>
        </p:nvSpPr>
        <p:spPr>
          <a:xfrm>
            <a:off x="9225144" y="3898519"/>
            <a:ext cx="2113280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生长周期缓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慢，种植要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求较高</a:t>
            </a:r>
            <a:endParaRPr lang="en-US" altLang="zh-CN" sz="3200" dirty="0"/>
          </a:p>
        </p:txBody>
      </p:sp>
      <p:sp>
        <p:nvSpPr>
          <p:cNvPr id="3" name="QB_4_AN.12_1#bdd3e5579.blank?vop=1&amp;pid=cae523cbf&amp;color=0,0,0&amp;vpa=1&amp;vtp=1&amp;bbb=1"/>
          <p:cNvSpPr/>
          <p:nvPr/>
        </p:nvSpPr>
        <p:spPr>
          <a:xfrm>
            <a:off x="2960679" y="1727771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zh-CN" altLang="en-US" sz="32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4_BD.16_1#bdd3e5579?colgroup=4,3,4,6,5&amp;vop=1&amp;pid=cae523cbf&amp;color=0,0,0&amp;mp=1&amp;vtp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95985" y="895985"/>
          <a:ext cx="10497185" cy="5638800"/>
        </p:xfrm>
        <a:graphic>
          <a:graphicData uri="http://schemas.openxmlformats.org/drawingml/2006/table">
            <a:tbl>
              <a:tblPr/>
              <a:tblGrid>
                <a:gridCol w="1974850"/>
                <a:gridCol w="1518285"/>
                <a:gridCol w="1984375"/>
                <a:gridCol w="2779395"/>
                <a:gridCol w="2240280"/>
              </a:tblGrid>
              <a:tr h="12446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最佳观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赏期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生长环境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42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300"/>
                        </a:lnSpc>
                      </a:pPr>
                      <a:r>
                        <a:rPr lang="en-US" altLang="zh-CN" sz="97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B_4_BD.16_2#bdd3e5579.table_image?iti=2&amp;tii=3&amp;vop=1&amp;pid=cae523cbf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884" y="2281174"/>
            <a:ext cx="105156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16_3#bdd3e5579.table_image?iti=2&amp;tii=4&amp;vop=1&amp;pid=cae523cbf&amp;color=0,0,0&amp;mp=1&amp;vtp=1&amp;bbb=1"/>
          <p:cNvSpPr/>
          <p:nvPr/>
        </p:nvSpPr>
        <p:spPr>
          <a:xfrm>
            <a:off x="1021651" y="3596894"/>
            <a:ext cx="1724025" cy="9865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法国梧桐</a:t>
            </a:r>
            <a:endParaRPr lang="en-US" altLang="zh-CN" sz="3200" dirty="0"/>
          </a:p>
        </p:txBody>
      </p:sp>
      <p:sp>
        <p:nvSpPr>
          <p:cNvPr id="5" name="QB_4_AN.17_1#bdd3e5579.blank?vop=1&amp;pid=cae523cbf&amp;color=0,0,0&amp;mp=1&amp;vpa=5&amp;vtp=1&amp;bbb=1"/>
          <p:cNvSpPr/>
          <p:nvPr/>
        </p:nvSpPr>
        <p:spPr>
          <a:xfrm>
            <a:off x="3038030" y="2930461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</a:t>
            </a:r>
            <a:endParaRPr lang="en-US" altLang="zh-CN" sz="3200" dirty="0"/>
          </a:p>
        </p:txBody>
      </p:sp>
      <p:sp>
        <p:nvSpPr>
          <p:cNvPr id="6" name="QB_4_AN.18_1#bdd3e5579.blank?vop=1&amp;pid=cae523cbf&amp;color=0,0,0&amp;mp=1&amp;vpa=6&amp;vtp=1&amp;bbb=1&amp;hb=1"/>
          <p:cNvSpPr/>
          <p:nvPr/>
        </p:nvSpPr>
        <p:spPr>
          <a:xfrm>
            <a:off x="4461120" y="2300859"/>
            <a:ext cx="1857248" cy="19019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适宜温暖湿润的气候</a:t>
            </a:r>
            <a:endParaRPr lang="en-US" altLang="zh-CN" sz="3200" dirty="0"/>
          </a:p>
        </p:txBody>
      </p:sp>
      <p:sp>
        <p:nvSpPr>
          <p:cNvPr id="7" name="QB_4_AN.19_1#bdd3e5579.blank?vop=1&amp;pid=cae523cbf&amp;color=0,0,0&amp;mp=1&amp;vpa=7&amp;vtp=1&amp;bbb=1&amp;hb=1"/>
          <p:cNvSpPr/>
          <p:nvPr/>
        </p:nvSpPr>
        <p:spPr>
          <a:xfrm>
            <a:off x="6445368" y="2618359"/>
            <a:ext cx="2652776" cy="1270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耐寒性较强，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适应性强</a:t>
            </a:r>
            <a:endParaRPr lang="en-US" altLang="zh-CN" sz="3200" dirty="0"/>
          </a:p>
        </p:txBody>
      </p:sp>
      <p:sp>
        <p:nvSpPr>
          <p:cNvPr id="8" name="QB_4_AN.20_1#bdd3e5579.blank?vop=1&amp;pid=cae523cbf&amp;color=0,0,0&amp;mp=1&amp;vpa=8&amp;vtp=1&amp;bbb=1"/>
          <p:cNvSpPr/>
          <p:nvPr/>
        </p:nvSpPr>
        <p:spPr>
          <a:xfrm>
            <a:off x="9477946" y="2930461"/>
            <a:ext cx="15192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不耐阴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4_BD.21_1#bdd3e5579?colgroup=4,3,4,6,5&amp;vop=1&amp;pid=cae523cbf&amp;color=0,0,0&amp;mp=1&amp;vtp=1&amp;bt=1&amp;bbb=1&amp;hb=1"/>
          <p:cNvGraphicFramePr>
            <a:graphicFrameLocks noGrp="1"/>
          </p:cNvGraphicFramePr>
          <p:nvPr/>
        </p:nvGraphicFramePr>
        <p:xfrm>
          <a:off x="896112" y="896112"/>
          <a:ext cx="10497312" cy="3918712"/>
        </p:xfrm>
        <a:graphic>
          <a:graphicData uri="http://schemas.openxmlformats.org/drawingml/2006/table">
            <a:tbl>
              <a:tblPr/>
              <a:tblGrid>
                <a:gridCol w="1975104"/>
                <a:gridCol w="1517904"/>
                <a:gridCol w="1984248"/>
                <a:gridCol w="2779776"/>
                <a:gridCol w="2240280"/>
              </a:tblGrid>
              <a:tr h="13314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最佳观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赏期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生长环境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72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800"/>
                        </a:lnSpc>
                      </a:pPr>
                      <a:r>
                        <a:rPr lang="en-US" altLang="zh-CN" sz="935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B_4_BD.21_2#bdd3e5579.table_image?iti=3&amp;tii=5&amp;vop=1&amp;pid=cae523cbf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884" y="2578354"/>
            <a:ext cx="1051560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21_3#bdd3e5579.table_image?iti=3&amp;tii=6&amp;vop=1&amp;pid=cae523cbf&amp;color=0,0,0&amp;mp=1&amp;vtp=1&amp;bbb=1"/>
          <p:cNvSpPr/>
          <p:nvPr/>
        </p:nvSpPr>
        <p:spPr>
          <a:xfrm>
            <a:off x="1429639" y="3830066"/>
            <a:ext cx="908050" cy="9865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国槐</a:t>
            </a:r>
            <a:endParaRPr lang="en-US" altLang="zh-CN" sz="3200" dirty="0"/>
          </a:p>
        </p:txBody>
      </p:sp>
      <p:sp>
        <p:nvSpPr>
          <p:cNvPr id="5" name="QB_4_AN.22_1#bdd3e5579.blank?vop=1&amp;pid=cae523cbf&amp;color=0,0,0&amp;mp=1&amp;vpa=9&amp;vtp=1&amp;bbb=1"/>
          <p:cNvSpPr/>
          <p:nvPr/>
        </p:nvSpPr>
        <p:spPr>
          <a:xfrm>
            <a:off x="3038030" y="3195638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</a:t>
            </a:r>
            <a:endParaRPr lang="en-US" altLang="zh-CN" sz="3200" dirty="0"/>
          </a:p>
        </p:txBody>
      </p:sp>
      <p:sp>
        <p:nvSpPr>
          <p:cNvPr id="6" name="QB_4_AN.23_1#bdd3e5579.blank?vop=1&amp;pid=cae523cbf&amp;color=0,0,0&amp;mp=1&amp;vpa=10&amp;vtp=1&amp;bbb=1&amp;hb=1"/>
          <p:cNvSpPr/>
          <p:nvPr/>
        </p:nvSpPr>
        <p:spPr>
          <a:xfrm>
            <a:off x="4461120" y="2883535"/>
            <a:ext cx="1857248" cy="1270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适宜干冷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的气候</a:t>
            </a:r>
            <a:endParaRPr lang="en-US" altLang="zh-CN" sz="3200" dirty="0"/>
          </a:p>
        </p:txBody>
      </p:sp>
      <p:sp>
        <p:nvSpPr>
          <p:cNvPr id="7" name="QB_4_AN.24_1#bdd3e5579.blank?vop=1&amp;pid=cae523cbf&amp;color=0,0,0&amp;mp=1&amp;vpa=11&amp;vtp=1&amp;bbb=1&amp;hb=1"/>
          <p:cNvSpPr/>
          <p:nvPr/>
        </p:nvSpPr>
        <p:spPr>
          <a:xfrm>
            <a:off x="6445368" y="2566035"/>
            <a:ext cx="2652776" cy="19019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生长速度快，耐阴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耐寒、花可以入药</a:t>
            </a:r>
            <a:endParaRPr lang="en-US" altLang="zh-CN" sz="3200" dirty="0"/>
          </a:p>
        </p:txBody>
      </p:sp>
      <p:sp>
        <p:nvSpPr>
          <p:cNvPr id="8" name="QB_4_AN.25_1#bdd3e5579.blank?vop=1&amp;pid=cae523cbf&amp;color=0,0,0&amp;mp=1&amp;vpa=12&amp;vtp=1&amp;bbb=1"/>
          <p:cNvSpPr/>
          <p:nvPr/>
        </p:nvSpPr>
        <p:spPr>
          <a:xfrm>
            <a:off x="9274746" y="3195638"/>
            <a:ext cx="1927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不耐积水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4_BD.26_1#bdd3e5579?colgroup=4,3,4,6,5&amp;vop=1&amp;pid=cae523cbf&amp;color=0,0,0&amp;mp=1&amp;vtp=1&amp;bt=1&amp;bbb=1&amp;hb=1"/>
          <p:cNvGraphicFramePr>
            <a:graphicFrameLocks noGrp="1"/>
          </p:cNvGraphicFramePr>
          <p:nvPr/>
        </p:nvGraphicFramePr>
        <p:xfrm>
          <a:off x="896112" y="896112"/>
          <a:ext cx="10497312" cy="5244084"/>
        </p:xfrm>
        <a:graphic>
          <a:graphicData uri="http://schemas.openxmlformats.org/drawingml/2006/table">
            <a:tbl>
              <a:tblPr/>
              <a:tblGrid>
                <a:gridCol w="1975104"/>
                <a:gridCol w="1517904"/>
                <a:gridCol w="1984248"/>
                <a:gridCol w="2779776"/>
                <a:gridCol w="2240280"/>
              </a:tblGrid>
              <a:tr h="13314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最佳观</a:t>
                      </a:r>
                      <a:endParaRPr lang="en-US" altLang="zh-CN" sz="32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赏期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生长环境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缺点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3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400"/>
                        </a:lnSpc>
                      </a:pPr>
                      <a:r>
                        <a:rPr lang="en-US" altLang="zh-CN" sz="86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3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300"/>
                        </a:lnSpc>
                      </a:pPr>
                      <a:r>
                        <a:rPr lang="en-US" altLang="zh-CN" sz="91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QB_4_BD.26_2#bdd3e5579.table_image?iti=4&amp;tii=7&amp;vop=1&amp;pid=cae523cbf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9596" y="2340610"/>
            <a:ext cx="1088136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26_3#bdd3e5579.table_image?iti=4&amp;tii=8&amp;vop=1&amp;pid=cae523cbf&amp;color=0,0,0&amp;mp=1&amp;vtp=1&amp;bbb=1"/>
          <p:cNvSpPr/>
          <p:nvPr/>
        </p:nvSpPr>
        <p:spPr>
          <a:xfrm>
            <a:off x="1429639" y="3436874"/>
            <a:ext cx="908050" cy="9865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合欢</a:t>
            </a:r>
            <a:endParaRPr lang="en-US" altLang="zh-CN" sz="3200" dirty="0"/>
          </a:p>
        </p:txBody>
      </p:sp>
      <p:pic>
        <p:nvPicPr>
          <p:cNvPr id="5" name="QB_4_BD.26_4#bdd3e5579.table_image?iti=5&amp;tii=9&amp;vop=1&amp;pid=cae523cbf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744" y="4246626"/>
            <a:ext cx="100584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BD.26_5#bdd3e5579.table_image?iti=5&amp;tii=10&amp;vop=1&amp;pid=cae523cbf&amp;color=0,0,0&amp;mp=1&amp;vtp=1&amp;bbb=1"/>
          <p:cNvSpPr/>
          <p:nvPr/>
        </p:nvSpPr>
        <p:spPr>
          <a:xfrm>
            <a:off x="1429639" y="5443474"/>
            <a:ext cx="908050" cy="9865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玉兰</a:t>
            </a:r>
            <a:endParaRPr lang="en-US" altLang="zh-CN" sz="3200" dirty="0"/>
          </a:p>
        </p:txBody>
      </p:sp>
      <p:sp>
        <p:nvSpPr>
          <p:cNvPr id="7" name="QB_4_AN.27_1#bdd3e5579.blank?vop=1&amp;pid=cae523cbf&amp;color=0,0,0&amp;mp=1&amp;vpa=13&amp;vtp=1&amp;bbb=1"/>
          <p:cNvSpPr/>
          <p:nvPr/>
        </p:nvSpPr>
        <p:spPr>
          <a:xfrm>
            <a:off x="3038030" y="2880170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</a:t>
            </a:r>
            <a:endParaRPr lang="en-US" altLang="zh-CN" sz="3200" dirty="0"/>
          </a:p>
        </p:txBody>
      </p:sp>
      <p:sp>
        <p:nvSpPr>
          <p:cNvPr id="8" name="QB_4_AN.28_1#bdd3e5579.blank?vop=1&amp;pid=cae523cbf&amp;color=0,0,0&amp;mp=1&amp;vpa=14&amp;vtp=1&amp;bbb=1&amp;hb=1"/>
          <p:cNvSpPr/>
          <p:nvPr/>
        </p:nvSpPr>
        <p:spPr>
          <a:xfrm>
            <a:off x="4461120" y="2250567"/>
            <a:ext cx="1857248" cy="19019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适宜温暖湿润的气候</a:t>
            </a:r>
            <a:endParaRPr lang="en-US" altLang="zh-CN" sz="3200" dirty="0"/>
          </a:p>
        </p:txBody>
      </p:sp>
      <p:sp>
        <p:nvSpPr>
          <p:cNvPr id="9" name="QB_4_AN.29_1#bdd3e5579.blank?vop=1&amp;pid=cae523cbf&amp;color=0,0,0&amp;mp=1&amp;vpa=15&amp;vtp=1&amp;bbb=1&amp;hb=1"/>
          <p:cNvSpPr/>
          <p:nvPr/>
        </p:nvSpPr>
        <p:spPr>
          <a:xfrm>
            <a:off x="6445368" y="2250567"/>
            <a:ext cx="2652776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生长迅速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、耐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寒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、耐旱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、耐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土壤瘠薄</a:t>
            </a:r>
            <a:endParaRPr lang="en-US" altLang="zh-CN" sz="3200" dirty="0"/>
          </a:p>
        </p:txBody>
      </p:sp>
      <p:sp>
        <p:nvSpPr>
          <p:cNvPr id="10" name="QB_4_AN.30_1#bdd3e5579.blank?vop=1&amp;pid=cae523cbf&amp;color=0,0,0&amp;mp=1&amp;vpa=16&amp;vtp=1&amp;bbb=1"/>
          <p:cNvSpPr/>
          <p:nvPr/>
        </p:nvSpPr>
        <p:spPr>
          <a:xfrm>
            <a:off x="9274746" y="2880170"/>
            <a:ext cx="1927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不耐水涝</a:t>
            </a:r>
            <a:endParaRPr lang="en-US" altLang="zh-CN" sz="3200" dirty="0"/>
          </a:p>
        </p:txBody>
      </p:sp>
      <p:sp>
        <p:nvSpPr>
          <p:cNvPr id="11" name="QB_4_AN.31_1#bdd3e5579.blank?vop=1&amp;pid=cae523cbf&amp;color=0,0,0&amp;mp=1&amp;vpa=17&amp;vtp=1&amp;bbb=1"/>
          <p:cNvSpPr/>
          <p:nvPr/>
        </p:nvSpPr>
        <p:spPr>
          <a:xfrm>
            <a:off x="3038030" y="4836478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春季</a:t>
            </a:r>
            <a:endParaRPr lang="en-US" altLang="zh-CN" sz="3200" dirty="0"/>
          </a:p>
        </p:txBody>
      </p:sp>
      <p:sp>
        <p:nvSpPr>
          <p:cNvPr id="12" name="QB_4_AN.32_1#bdd3e5579.blank?vop=1&amp;pid=cae523cbf&amp;color=0,0,0&amp;mp=1&amp;vpa=18&amp;vtp=1&amp;bbb=1&amp;hb=1"/>
          <p:cNvSpPr/>
          <p:nvPr/>
        </p:nvSpPr>
        <p:spPr>
          <a:xfrm>
            <a:off x="4461120" y="4206874"/>
            <a:ext cx="1857248" cy="19019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适宜温暖湿润的气候</a:t>
            </a:r>
            <a:endParaRPr lang="en-US" altLang="zh-CN" sz="3200" dirty="0"/>
          </a:p>
        </p:txBody>
      </p:sp>
      <p:sp>
        <p:nvSpPr>
          <p:cNvPr id="13" name="QB_4_AN.33_1#bdd3e5579.blank?vop=1&amp;pid=cae523cbf&amp;color=0,0,0&amp;mp=1&amp;vpa=19&amp;vtp=1&amp;bbb=1&amp;hb=1"/>
          <p:cNvSpPr/>
          <p:nvPr/>
        </p:nvSpPr>
        <p:spPr>
          <a:xfrm>
            <a:off x="6445368" y="4524375"/>
            <a:ext cx="2652776" cy="126796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种子可以榨油，花可以入药</a:t>
            </a:r>
            <a:endParaRPr lang="en-US" altLang="zh-CN" sz="3200" dirty="0"/>
          </a:p>
        </p:txBody>
      </p:sp>
      <p:sp>
        <p:nvSpPr>
          <p:cNvPr id="14" name="QB_4_AN.34_1#bdd3e5579.blank?vop=1&amp;pid=cae523cbf&amp;color=0,0,0&amp;mp=1&amp;vpa=20&amp;vtp=1&amp;bbb=1"/>
          <p:cNvSpPr/>
          <p:nvPr/>
        </p:nvSpPr>
        <p:spPr>
          <a:xfrm>
            <a:off x="9274746" y="4836478"/>
            <a:ext cx="1927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生长缓慢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2d424df8?pid=77257bb4c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活动四：小小公园设计师。</a:t>
            </a:r>
            <a:endParaRPr lang="en-US" altLang="zh-CN" sz="3200" dirty="0"/>
          </a:p>
        </p:txBody>
      </p:sp>
      <p:sp>
        <p:nvSpPr>
          <p:cNvPr id="3" name="QO_4_BD.35_1#24df06fcf?vop=1&amp;pid=62d424df8&amp;color=0,0,0&amp;vtp=1&amp;bbb=1&amp;h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结合下面的要求，设计你心目中的公园。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.公园面积为20公顷，根据你设计的公园形状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，标出相关的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4" name="QO_4_BD.35_3#24df06fcf?htil=1&amp;vop=1&amp;pid=62d424df8&amp;color=0,0,0&amp;vtp=1&amp;bt=1&amp;bbb=1&amp;hb=1&amp;hs=1"/>
          <p:cNvSpPr/>
          <p:nvPr/>
        </p:nvSpPr>
        <p:spPr>
          <a:xfrm>
            <a:off x="895985" y="3725545"/>
            <a:ext cx="10535285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2.根据自己的喜好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，在公园中用不同的颜色划分出不同的区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域，并用不同的古诗词给不同的区域命名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。如：竹林小路命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名为“曲径通幽处”。</a:t>
            </a:r>
            <a:endParaRPr lang="en-US" altLang="zh-CN" sz="3200" dirty="0"/>
          </a:p>
        </p:txBody>
      </p:sp>
      <p:sp>
        <p:nvSpPr>
          <p:cNvPr id="5" name="QO_4_AN.36_1#24df06fcf?vop=1&amp;pid=62d424df8&amp;color=0,0,0&amp;vtp=1&amp;hs=1"/>
          <p:cNvSpPr/>
          <p:nvPr/>
        </p:nvSpPr>
        <p:spPr>
          <a:xfrm>
            <a:off x="5893435" y="895985"/>
            <a:ext cx="2750185" cy="731520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7257bb4c.fixed?pid=39d69eaf2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附录项目化学习</a:t>
            </a:r>
            <a:endParaRPr lang="en-US" altLang="zh-CN" sz="4400" dirty="0"/>
          </a:p>
        </p:txBody>
      </p:sp>
      <p:sp>
        <p:nvSpPr>
          <p:cNvPr id="3" name="C_2_BD#77257bb4c.fixed?pid=39d69eaf2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城市规划——公园设计</a:t>
            </a:r>
            <a:endParaRPr lang="en-US" altLang="zh-CN" sz="1400" dirty="0"/>
          </a:p>
        </p:txBody>
      </p:sp>
      <p:sp>
        <p:nvSpPr>
          <p:cNvPr id="4" name="C_2#77257bb4c.fixed?pid=39d69eaf2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P_3_BD#ab1fdac47?colgroup=25&amp;pid=77257bb4c&amp;color=0,0,0&amp;vtp=1&amp;bt=1&amp;bbb=1"/>
          <p:cNvGraphicFramePr>
            <a:graphicFrameLocks noGrp="1"/>
          </p:cNvGraphicFramePr>
          <p:nvPr/>
        </p:nvGraphicFramePr>
        <p:xfrm>
          <a:off x="896112" y="896112"/>
          <a:ext cx="10515600" cy="1931797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1931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ts val="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62550" algn="l"/>
                        </a:tabLst>
                        <a:defRPr/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分组及指导</a:t>
                      </a:r>
                      <a:endParaRPr lang="en-US" altLang="zh-CN" sz="1200" dirty="0"/>
                    </a:p>
                    <a:p>
                      <a:pPr marL="0" marR="0" lvl="0" indent="0" algn="l" defTabSz="914400" rtl="0" eaLnBrk="1" fontAlgn="auto" latinLnBrk="1" hangingPunct="0">
                        <a:lnSpc>
                          <a:spcPts val="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62550" algn="l"/>
                        </a:tabLst>
                        <a:defRPr/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班级：____</a:t>
                      </a:r>
                      <a:r>
                        <a:rPr lang="en-US" altLang="zh-CN" sz="3200" b="1" i="0" spc="-103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	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小组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：____</a:t>
                      </a:r>
                      <a:endParaRPr lang="en-US" altLang="zh-CN" sz="1200" dirty="0"/>
                    </a:p>
                    <a:p>
                      <a:pPr marL="0" marR="0" lvl="0" indent="0" algn="l" defTabSz="914400" rtl="0" eaLnBrk="1" fontAlgn="auto" latinLnBrk="1" hangingPunct="0">
                        <a:lnSpc>
                          <a:spcPts val="4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62550" algn="l"/>
                        </a:tabLst>
                        <a:defRPr/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班长：____</a:t>
                      </a:r>
                      <a:r>
                        <a:rPr lang="en-US" altLang="zh-CN" sz="3200" b="1" i="0" spc="-103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	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辅导员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15db612b?pid=77257bb4c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活动一：阅读有关城市公园的材料。</a:t>
            </a:r>
            <a:endParaRPr lang="en-US" altLang="zh-CN" sz="3200" dirty="0"/>
          </a:p>
        </p:txBody>
      </p:sp>
      <p:pic>
        <p:nvPicPr>
          <p:cNvPr id="3" name="P_4_BD#10866a7e6?pid=a15db612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168" y="1676146"/>
            <a:ext cx="9656064" cy="44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1606849ad?vop=1&amp;pid=a15db612b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北京人均公园绿地面积约是深圳的多少倍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？（得数精确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到百分位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_1#1606849ad?vop=1&amp;pid=a15db612b&amp;color=0,0,0&amp;vtp=1&amp;bbb=1"/>
              <p:cNvSpPr/>
              <p:nvPr/>
            </p:nvSpPr>
            <p:spPr>
              <a:xfrm>
                <a:off x="896112" y="2429681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：北京人均公园绿地面积约是深圳的1.34倍。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2_1#1606849ad?vop=1&amp;pid=a15db612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47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_1#f68aab419?vop=1&amp;pid=a15db612b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阅读完上面的材料，你有什么感想？</a:t>
            </a:r>
            <a:endParaRPr lang="en-US" altLang="zh-CN" sz="3200" dirty="0"/>
          </a:p>
        </p:txBody>
      </p:sp>
      <p:sp>
        <p:nvSpPr>
          <p:cNvPr id="3" name="QO_4_AN.4_1#f68aab419?vop=1&amp;pid=a15db612b&amp;color=0,0,0&amp;vtp=1&amp;bbb=1"/>
          <p:cNvSpPr/>
          <p:nvPr/>
        </p:nvSpPr>
        <p:spPr>
          <a:xfrm>
            <a:off x="896112" y="160392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人们越来越重视环境，重视公园的建设。（合理即可）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c35afc08?pid=77257bb4c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活动二：了解各式各样的公园。</a:t>
            </a:r>
            <a:endParaRPr lang="en-US" altLang="zh-CN" sz="3200" dirty="0"/>
          </a:p>
        </p:txBody>
      </p:sp>
      <p:sp>
        <p:nvSpPr>
          <p:cNvPr id="3" name="P_4_BD#f56f44cc6?pid=dc35afc08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如图是某城市3个公园的平面图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，分别计算出各公园的面积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大约是多少公顷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_1#86bd1e3ca?vop=1&amp;pid=dc35afc08&amp;color=0,0,0&amp;vtp=1&amp;bt=1&amp;bbb=1"/>
          <p:cNvSpPr/>
          <p:nvPr/>
        </p:nvSpPr>
        <p:spPr>
          <a:xfrm>
            <a:off x="896112" y="896112"/>
            <a:ext cx="10533888" cy="279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2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22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4_BD.5_1#86bd1e3ca?vop=1&amp;pid=dc35afc08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9200" y="962851"/>
            <a:ext cx="4288536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5_2#86bd1e3ca?vop=1&amp;pid=dc35afc08&amp;color=0,0,0&amp;vtp=1&amp;bbb=1"/>
              <p:cNvSpPr/>
              <p:nvPr/>
            </p:nvSpPr>
            <p:spPr>
              <a:xfrm>
                <a:off x="896112" y="343173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𝟓𝟏𝟖𝟓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（平方千米）</a:t>
                </a:r>
                <a:endParaRPr lang="en-US" altLang="zh-CN" sz="3200" b="1" i="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</p:txBody>
          </p:sp>
        </mc:Choice>
        <mc:Fallback>
          <p:sp>
            <p:nvSpPr>
              <p:cNvPr id="4" name="QO_4_BD.5_2#86bd1e3ca?vop=1&amp;pid=dc35afc0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31731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6_1#86bd1e3ca?vop=1&amp;pid=dc35afc08&amp;color=0,0,0&amp;vtp=1&amp;bbb=1"/>
              <p:cNvSpPr/>
              <p:nvPr/>
            </p:nvSpPr>
            <p:spPr>
              <a:xfrm>
                <a:off x="896112" y="414023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0.5185平方千米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公顷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4_AN.6_1#86bd1e3ca?vop=1&amp;pid=dc35afc0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40230"/>
                <a:ext cx="10533888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4_BD.7_2#07ba2c349?vop=1&amp;pid=dc35afc0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1714" y="1287223"/>
            <a:ext cx="4288536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8_1#07ba2c349?vop=1&amp;pid=dc35afc08&amp;color=0,0,0&amp;vtp=1&amp;bbb=1"/>
              <p:cNvSpPr/>
              <p:nvPr/>
            </p:nvSpPr>
            <p:spPr>
              <a:xfrm>
                <a:off x="1104392" y="4523945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1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2.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11725000（平方米）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11725000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公顷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8_1#07ba2c349?vop=1&amp;pid=dc35afc0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392" y="4523945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O_4_BD.5_1#86bd1e3ca?vop=1&amp;pid=dc35afc08&amp;color=0,0,0&amp;vtp=1&amp;bt=1&amp;bbb=1"/>
          <p:cNvSpPr/>
          <p:nvPr/>
        </p:nvSpPr>
        <p:spPr>
          <a:xfrm>
            <a:off x="895985" y="895985"/>
            <a:ext cx="10534015" cy="155257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22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22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ags/tag1.xml><?xml version="1.0" encoding="utf-8"?>
<p:tagLst xmlns:p="http://schemas.openxmlformats.org/presentationml/2006/main">
  <p:tag name="TABLE_ENDDRAG_ORIGIN_RECT" val="826*360"/>
  <p:tag name="TABLE_ENDDRAG_RECT" val="70*70*826*360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1196</Words>
  <Application>WPS 演示</Application>
  <PresentationFormat>宽屏</PresentationFormat>
  <Paragraphs>174</Paragraphs>
  <Slides>16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微软雅黑</vt:lpstr>
      <vt:lpstr>Times New Roman</vt:lpstr>
      <vt:lpstr>Times New Roman</vt:lpstr>
      <vt:lpstr>宋体</vt:lpstr>
      <vt:lpstr>黑体</vt:lpstr>
      <vt:lpstr>Cambria Math</vt:lpstr>
      <vt:lpstr>楷体</vt:lpstr>
      <vt:lpstr>Calibri</vt:lpstr>
      <vt:lpstr>Arial Unicode MS</vt:lpstr>
      <vt:lpstr>等线</vt:lpstr>
      <vt:lpstr>MS Mincho</vt:lpstr>
      <vt:lpstr>Segoe Print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6</cp:revision>
  <dcterms:created xsi:type="dcterms:W3CDTF">2025-06-23T04:05:00Z</dcterms:created>
  <dcterms:modified xsi:type="dcterms:W3CDTF">2025-06-26T07:33:11Z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8C298BC157D04F95915E4B5C8D052568_12</vt:lpwstr>
  </property>
  <property fmtid="{D5CDD505-2E9C-101B-9397-08002B2CF9AE}" pid="3" name="KSOProductBuildVer">
    <vt:lpwstr>2052-12.1.0.21541</vt:lpwstr>
  </property>
</Properties>
</file>