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7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7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fc153927.fixed?pid=7a58c90e8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2_BD#6fc153927.fixed?sp=1&amp;pid=7a58c90e8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一个数除以小数（1）</a:t>
            </a:r>
            <a:endParaRPr lang="en-US" altLang="zh-CN" sz="1400" dirty="0"/>
          </a:p>
        </p:txBody>
      </p:sp>
      <p:sp>
        <p:nvSpPr>
          <p:cNvPr id="4" name="C_2#6fc153927.fixed?pid=7a58c90e8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510d72e59?vop=1&amp;pid=6fc153927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1_1#510d72e59?vop=1&amp;pid=6fc153927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2_1#95842daae?vop=1&amp;pid=510d72e59&amp;color=0,0,0&amp;vtp=1&amp;bbb=1"/>
              <p:cNvSpPr/>
              <p:nvPr/>
            </p:nvSpPr>
            <p:spPr>
              <a:xfrm>
                <a:off x="896112" y="1610199"/>
                <a:ext cx="11134725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325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“×”或“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325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里填上合适的数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4_BD.2_1#95842daae?vop=1&amp;pid=510d72e5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1134725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65" r="1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4_BD.2_1#95842daae?vop=1&amp;pid=510d72e59&amp;color=0,0,0&amp;tib=255,255,255&amp;iip=2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4450" y="1612485"/>
            <a:ext cx="740664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O_4_BD.2_1#95842daae?vop=1&amp;pid=510d72e59&amp;color=0,0,0&amp;tib=255,255,255&amp;iip=3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0970" y="1612485"/>
            <a:ext cx="1069848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O_4_BD.2_2#95842daae?vop=1&amp;pid=510d72e59&amp;color=0,0,0&amp;tib=255,255,255&amp;vip=1#4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3240" y="2389886"/>
            <a:ext cx="619963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O_4_WB.3_1#95842daae.white_block?vop=1&amp;pid=510d72e59&amp;color=0,0,0&amp;vpa=1&amp;vtp=1"/>
          <p:cNvSpPr/>
          <p:nvPr/>
        </p:nvSpPr>
        <p:spPr>
          <a:xfrm>
            <a:off x="4764024" y="2618486"/>
            <a:ext cx="283464" cy="26517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O_4_WB.4_1#95842daae.white_block?vop=1&amp;pid=510d72e59&amp;color=0,0,0&amp;vpa=2&amp;vtp=1"/>
          <p:cNvSpPr/>
          <p:nvPr/>
        </p:nvSpPr>
        <p:spPr>
          <a:xfrm>
            <a:off x="5468112" y="2517902"/>
            <a:ext cx="804672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QO_4_WB.5_1#95842daae.white_block?vop=1&amp;pid=510d72e59&amp;color=0,0,0&amp;vpa=3&amp;vtp=1"/>
          <p:cNvSpPr/>
          <p:nvPr/>
        </p:nvSpPr>
        <p:spPr>
          <a:xfrm>
            <a:off x="5769864" y="4831334"/>
            <a:ext cx="283464" cy="32004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QO_4_WB.6_1#95842daae.white_block?vop=1&amp;pid=510d72e59&amp;color=0,0,0&amp;vpa=4&amp;vtp=1"/>
          <p:cNvSpPr/>
          <p:nvPr/>
        </p:nvSpPr>
        <p:spPr>
          <a:xfrm>
            <a:off x="6528816" y="4776470"/>
            <a:ext cx="758952" cy="4114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7_1#ca1a382be?sp=1&amp;vop=1&amp;pid=510d72e59&amp;color=0,0,0&amp;vtp=1&amp;bt=1&amp;bbb=1"/>
              <p:cNvSpPr/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（2）在（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）里填上合适的数。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4_BD.7_1#ca1a382be?sp=1&amp;vop=1&amp;pid=510d72e59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4_BD.7_2#ca1a382be?sp=1&amp;vop=1&amp;pid=510d72e59&amp;color=0,0,0&amp;vtp=1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4_BD.7_2#ca1a382be?sp=1&amp;vop=1&amp;pid=510d72e5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7_3#ca1a382be?sp=1&amp;vop=1&amp;pid=510d72e59&amp;color=0,0,0&amp;vtp=1&amp;bbb=1"/>
              <p:cNvSpPr/>
              <p:nvPr/>
            </p:nvSpPr>
            <p:spPr>
              <a:xfrm>
                <a:off x="896112" y="3966381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BD.7_3#ca1a382be?sp=1&amp;vop=1&amp;pid=510d72e5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966381"/>
                <a:ext cx="10533888" cy="723900"/>
              </a:xfrm>
              <a:prstGeom prst="rect">
                <a:avLst/>
              </a:prstGeom>
              <a:blipFill rotWithShape="1">
                <a:blip r:embed="rId3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8_1#ca1a382be.bracket?vop=1&amp;pid=510d72e59&amp;color=0,0,0&amp;vpa=5&amp;vtp=1&amp;bbb=1"/>
          <p:cNvSpPr/>
          <p:nvPr/>
        </p:nvSpPr>
        <p:spPr>
          <a:xfrm>
            <a:off x="3471418" y="1641680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78</a:t>
            </a:r>
            <a:endParaRPr lang="en-US" altLang="zh-CN" sz="3200" dirty="0"/>
          </a:p>
        </p:txBody>
      </p:sp>
      <p:sp>
        <p:nvSpPr>
          <p:cNvPr id="6" name="QB_4_AN.9_1#ca1a382be.bracket?vop=1&amp;pid=510d72e59&amp;color=0,0,0&amp;vpa=6&amp;vtp=1&amp;bbb=1"/>
          <p:cNvSpPr/>
          <p:nvPr/>
        </p:nvSpPr>
        <p:spPr>
          <a:xfrm>
            <a:off x="3471418" y="2434761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478</a:t>
            </a:r>
            <a:endParaRPr lang="en-US" altLang="zh-CN" sz="3200" dirty="0"/>
          </a:p>
        </p:txBody>
      </p:sp>
      <p:sp>
        <p:nvSpPr>
          <p:cNvPr id="7" name="QB_4_AN.10_1#ca1a382be.bracket?vop=1&amp;pid=510d72e59&amp;color=0,0,0&amp;vpa=7&amp;vtp=1&amp;bbb=1"/>
          <p:cNvSpPr/>
          <p:nvPr/>
        </p:nvSpPr>
        <p:spPr>
          <a:xfrm>
            <a:off x="3319526" y="3171361"/>
            <a:ext cx="11080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1500</a:t>
            </a:r>
            <a:endParaRPr lang="en-US" altLang="zh-CN" sz="3200" dirty="0"/>
          </a:p>
        </p:txBody>
      </p:sp>
      <p:sp>
        <p:nvSpPr>
          <p:cNvPr id="8" name="QB_4_AN.11_1#ca1a382be.bracket?vop=1&amp;pid=510d72e59&amp;color=0,0,0&amp;vpa=8&amp;vtp=1&amp;bbb=1"/>
          <p:cNvSpPr/>
          <p:nvPr/>
        </p:nvSpPr>
        <p:spPr>
          <a:xfrm>
            <a:off x="3714305" y="3966381"/>
            <a:ext cx="11080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9720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2_1#3c9273ee6?vop=1&amp;pid=6fc153927&amp;color=0,0,0&amp;vtp=1&amp;bt=1&amp;bb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952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95290" algn="l"/>
                  </a:tabLst>
                  <a:defRPr/>
                </a:pP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95290" algn="l"/>
                  </a:tabLst>
                  <a:defRPr/>
                </a:pP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4952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12_1#3c9273ee6?vop=1&amp;pid=6fc15392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-66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12_1#3c9273ee6?vop=1&amp;pid=6fc153927&amp;color=0,0,0&amp;tib=255,255,255&amp;iip=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3_AN.13_1#3c9273ee6.bracket?vop=1&amp;pid=6fc153927&amp;color=0,0,0&amp;vpa=9&amp;vtp=1&amp;bbb=1"/>
          <p:cNvSpPr/>
          <p:nvPr/>
        </p:nvSpPr>
        <p:spPr>
          <a:xfrm>
            <a:off x="3714305" y="1637792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27</a:t>
            </a:r>
            <a:endParaRPr lang="en-US" altLang="zh-CN" sz="3200" dirty="0"/>
          </a:p>
        </p:txBody>
      </p:sp>
      <p:sp>
        <p:nvSpPr>
          <p:cNvPr id="7" name="QB_3_AN.14_1#3c9273ee6.bracket?vop=1&amp;pid=6fc153927&amp;color=0,0,0&amp;vpa=10&amp;vtp=1"/>
          <p:cNvSpPr/>
          <p:nvPr/>
        </p:nvSpPr>
        <p:spPr>
          <a:xfrm>
            <a:off x="8966708" y="1637792"/>
            <a:ext cx="498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</a:t>
            </a:r>
            <a:endParaRPr lang="en-US" altLang="zh-CN" sz="3200" dirty="0"/>
          </a:p>
        </p:txBody>
      </p:sp>
      <p:sp>
        <p:nvSpPr>
          <p:cNvPr id="8" name="QB_3_AN.15_1#3c9273ee6.bracket?vop=1&amp;pid=6fc153927&amp;color=0,0,0&amp;vpa=11&amp;vtp=1&amp;bbb=1"/>
          <p:cNvSpPr/>
          <p:nvPr/>
        </p:nvSpPr>
        <p:spPr>
          <a:xfrm>
            <a:off x="3471418" y="3843782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13</a:t>
            </a:r>
            <a:endParaRPr lang="en-US" altLang="zh-CN" sz="3200" dirty="0"/>
          </a:p>
        </p:txBody>
      </p:sp>
      <p:sp>
        <p:nvSpPr>
          <p:cNvPr id="9" name="QB_3_AN.16_1#3c9273ee6.bracket?vop=1&amp;pid=6fc153927&amp;color=0,0,0&amp;vpa=12&amp;vtp=1&amp;bbb=1"/>
          <p:cNvSpPr/>
          <p:nvPr/>
        </p:nvSpPr>
        <p:spPr>
          <a:xfrm>
            <a:off x="8915908" y="384378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7_1#4d16923f6?vop=1&amp;pid=6fc153927&amp;color=0,0,0&amp;vtp=1&amp;bt=1&amp;bbb=1&amp;hb=1"/>
          <p:cNvSpPr/>
          <p:nvPr/>
        </p:nvSpPr>
        <p:spPr>
          <a:xfrm>
            <a:off x="896112" y="896112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根据第一列的数填其他各列里的数。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教材P31第7题变式）</a:t>
            </a:r>
            <a:endParaRPr lang="en-US" altLang="zh-CN" sz="3200" dirty="0"/>
          </a:p>
        </p:txBody>
      </p:sp>
      <p:pic>
        <p:nvPicPr>
          <p:cNvPr id="3" name="QB_3_BD.17_1#4d16923f6?vop=1&amp;pid=6fc153927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7" name="QB_3_BD.17_2#4d16923f6?colgroup=5,2,3,3,3,4&amp;vop=1&amp;pid=6fc153927&amp;color=0,0,0&amp;vtp=1&amp;bbb=1"/>
          <p:cNvGraphicFramePr>
            <a:graphicFrameLocks noGrp="1"/>
          </p:cNvGraphicFramePr>
          <p:nvPr/>
        </p:nvGraphicFramePr>
        <p:xfrm>
          <a:off x="896112" y="2489200"/>
          <a:ext cx="10488168" cy="2092452"/>
        </p:xfrm>
        <a:graphic>
          <a:graphicData uri="http://schemas.openxmlformats.org/drawingml/2006/table">
            <a:tbl>
              <a:tblPr/>
              <a:tblGrid>
                <a:gridCol w="2432304"/>
                <a:gridCol w="1353312"/>
                <a:gridCol w="1719072"/>
                <a:gridCol w="1527048"/>
                <a:gridCol w="1527048"/>
                <a:gridCol w="1929384"/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被除数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486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4860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4.86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0.486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除数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0.27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0.027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B_3_AN.18_1#4d16923f6.blank?vop=1&amp;pid=6fc153927&amp;color=0,0,0&amp;vpa=13&amp;vtp=1&amp;bbb=1"/>
          <p:cNvSpPr/>
          <p:nvPr/>
        </p:nvSpPr>
        <p:spPr>
          <a:xfrm>
            <a:off x="6622986" y="2512377"/>
            <a:ext cx="1006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48.6</a:t>
            </a:r>
            <a:endParaRPr lang="en-US" altLang="zh-CN" sz="3200" dirty="0"/>
          </a:p>
        </p:txBody>
      </p:sp>
      <p:sp>
        <p:nvSpPr>
          <p:cNvPr id="6" name="QB_3_AN.19_1#4d16923f6.blank?vop=1&amp;pid=6fc153927&amp;color=0,0,0&amp;vpa=14&amp;vtp=1&amp;bbb=1"/>
          <p:cNvSpPr/>
          <p:nvPr/>
        </p:nvSpPr>
        <p:spPr>
          <a:xfrm>
            <a:off x="5050727" y="3209861"/>
            <a:ext cx="9048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270</a:t>
            </a:r>
            <a:endParaRPr lang="en-US" altLang="zh-CN" sz="3200" dirty="0"/>
          </a:p>
        </p:txBody>
      </p:sp>
      <p:sp>
        <p:nvSpPr>
          <p:cNvPr id="4" name="QB_3_AN.20_1#4d16923f6.blank?vop=1&amp;pid=6fc153927&amp;color=0,0,0&amp;vpa=15&amp;vtp=1&amp;bbb=1"/>
          <p:cNvSpPr/>
          <p:nvPr/>
        </p:nvSpPr>
        <p:spPr>
          <a:xfrm>
            <a:off x="6775386" y="3907346"/>
            <a:ext cx="701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</a:t>
            </a:r>
            <a:endParaRPr lang="en-US" altLang="zh-CN" sz="3200" dirty="0"/>
          </a:p>
        </p:txBody>
      </p:sp>
      <p:sp>
        <p:nvSpPr>
          <p:cNvPr id="8" name="QB_3_AN.21_1#4d16923f6.blank?vop=1&amp;pid=6fc153927&amp;color=0,0,0&amp;vpa=16&amp;vtp=1&amp;bbb=1"/>
          <p:cNvSpPr/>
          <p:nvPr/>
        </p:nvSpPr>
        <p:spPr>
          <a:xfrm>
            <a:off x="10030651" y="3907346"/>
            <a:ext cx="7016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4" grpId="0" animBg="1" build="p"/>
      <p:bldP spid="8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2_1#42639f4a9?vop=1&amp;pid=6fc153927&amp;color=0,0,0&amp;vtp=1&amp;bt=1&amp;bbb=1&amp;hb=1"/>
          <p:cNvSpPr/>
          <p:nvPr/>
        </p:nvSpPr>
        <p:spPr>
          <a:xfrm>
            <a:off x="896112" y="896109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，又称白米、稻米，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是中国人的主食之一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某超市有两款大米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，价格如下，哪种大米的单价贵一些？</a:t>
            </a:r>
            <a:endParaRPr lang="en-US" altLang="zh-CN" sz="3200" dirty="0"/>
          </a:p>
        </p:txBody>
      </p:sp>
      <p:pic>
        <p:nvPicPr>
          <p:cNvPr id="3" name="QO_3_BD.22_1#42639f4a9?vop=1&amp;pid=6fc153927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5712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8" name="QO_3_BD.22_2#42639f4a9?colgroup=25&amp;vop=1&amp;pid=6fc153927&amp;color=0,0,0&amp;vtp=1&amp;bbb=1"/>
          <p:cNvGraphicFramePr>
            <a:graphicFrameLocks noGrp="1"/>
          </p:cNvGraphicFramePr>
          <p:nvPr/>
        </p:nvGraphicFramePr>
        <p:xfrm>
          <a:off x="896112" y="2140585"/>
          <a:ext cx="3258820" cy="1891665"/>
        </p:xfrm>
        <a:graphic>
          <a:graphicData uri="http://schemas.openxmlformats.org/drawingml/2006/table">
            <a:tbl>
              <a:tblPr/>
              <a:tblGrid>
                <a:gridCol w="3258820"/>
              </a:tblGrid>
              <a:tr h="189166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A品牌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质量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：3.5千克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价格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：24.5元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QO_3_BD.22_3#42639f4a9?colgroup=25&amp;vop=1&amp;pid=6fc153927&amp;color=0,0,0&amp;vtp=1&amp;bbb=1"/>
          <p:cNvGraphicFramePr>
            <a:graphicFrameLocks noGrp="1"/>
          </p:cNvGraphicFramePr>
          <p:nvPr/>
        </p:nvGraphicFramePr>
        <p:xfrm>
          <a:off x="896112" y="4292600"/>
          <a:ext cx="3258185" cy="1891665"/>
        </p:xfrm>
        <a:graphic>
          <a:graphicData uri="http://schemas.openxmlformats.org/drawingml/2006/table">
            <a:tbl>
              <a:tblPr/>
              <a:tblGrid>
                <a:gridCol w="3258185"/>
              </a:tblGrid>
              <a:tr h="189166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B品牌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质量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：4.6千克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价格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：29.9元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3_1#42639f4a9?vop=1&amp;pid=6fc153927&amp;color=0,0,0&amp;vtp=1&amp;bt=1&amp;bbb=1"/>
              <p:cNvSpPr/>
              <p:nvPr/>
            </p:nvSpPr>
            <p:spPr>
              <a:xfrm>
                <a:off x="5542280" y="2617470"/>
                <a:ext cx="5163185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（元/千克）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（元/千克）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：A品牌大米的单价贵一些。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3_1#42639f4a9?vop=1&amp;pid=6fc15392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280" y="2617470"/>
                <a:ext cx="5163185" cy="2895600"/>
              </a:xfrm>
              <a:prstGeom prst="rect">
                <a:avLst/>
              </a:prstGeom>
              <a:blipFill rotWithShape="1">
                <a:blip r:embed="rId2"/>
                <a:stretch>
                  <a:fillRect r="-85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4_1#6d8a57430?vop=1&amp;pid=6fc153927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王老师带一些学生参加艺术人才大赛时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共花费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127.5元，午餐费217.5元，如果车费平均每人8.5元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么午餐费平均每人多少钱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24_1#6d8a57430?vop=1&amp;pid=6fc153927&amp;color=0,0,0&amp;tib=255,255,255&amp;iip=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5_1#6d8a57430?vop=1&amp;pid=6fc153927&amp;color=0,0,0&amp;vtp=1&amp;bbb=1"/>
              <p:cNvSpPr/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：午餐费平均每人14.5元钱。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5_1#6d8a57430?vop=1&amp;pid=6fc15392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26_1#6ec5aba4d?vop=1&amp;pid=6fc153927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一个不为0的数除以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等于把这个数扩大到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原来的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2倍”，这句话对吗？请把理由写出来。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26_1#6ec5aba4d?vop=1&amp;pid=6fc15392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26_1#6ec5aba4d?vop=1&amp;pid=6fc153927&amp;color=0,0,0&amp;tib=255,255,255&amp;iip=8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7_1#6ec5aba4d?vop=1&amp;pid=6fc153927&amp;color=0,0,0&amp;vtp=1&amp;bbb=1"/>
              <p:cNvSpPr/>
              <p:nvPr/>
            </p:nvSpPr>
            <p:spPr>
              <a:xfrm>
                <a:off x="896112" y="2423253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这句话对。</a:t>
                </a:r>
                <a:endParaRPr lang="en-US" altLang="zh-CN" sz="3200" dirty="0"/>
              </a:p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假设这个数是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2.5。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        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所以“一个不为0的数除以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32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:r>
                  <a:rPr lang="en-US" altLang="zh-CN" sz="3200" b="1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等于把这个数扩大到原来的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2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  <a:sym typeface="+mn-ea"/>
                  </a:rPr>
                  <a:t>倍”这句话对。（理由合理即可）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endParaRPr lang="en-US" altLang="zh-CN" sz="3200" dirty="0"/>
              </a:p>
            </p:txBody>
          </p:sp>
        </mc:Choice>
        <mc:Fallback>
          <p:sp>
            <p:nvSpPr>
              <p:cNvPr id="4" name="QO_3_AN.27_1#6ec5aba4d?vop=1&amp;pid=6fc15392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3619500"/>
              </a:xfrm>
              <a:prstGeom prst="rect">
                <a:avLst/>
              </a:prstGeom>
              <a:blipFill rotWithShape="1">
                <a:blip r:embed="rId3"/>
                <a:stretch>
                  <a:fillRect l="-1" t="-3" r="-151" b="-20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WPS 演示</Application>
  <PresentationFormat>宽屏</PresentationFormat>
  <Paragraphs>120</Paragraphs>
  <Slides>10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2025-06-23T04:21:00Z</dcterms:created>
  <dcterms:modified xsi:type="dcterms:W3CDTF">2025-06-26T03:24:39Z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C18576B099B74802AD0DDFDA921574D9_12</vt:lpwstr>
  </property>
  <property fmtid="{D5CDD505-2E9C-101B-9397-08002B2CF9AE}" pid="3" name="KSOProductBuildVer">
    <vt:lpwstr>2052-12.1.0.21541</vt:lpwstr>
  </property>
</Properties>
</file>