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7fde5d0009e7238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5_1#cd2654719?vop=1&amp;pid=532cf8de7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妈妈参加的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“行走捐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公益活动的最低捐助步数为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8900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步。这天上午妈妈走了6300步，是下午行走步数的2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倍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妈妈这天完成最低捐助步数了吗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4_BD.55_1#cd2654719?vop=1&amp;pid=532cf8de7&amp;color=0,0,0&amp;tib=255,255,255&amp;iip=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56_1#cd2654719?vop=1&amp;pid=532cf8de7&amp;color=0,0,0&amp;bt=1&amp;bbb=1"/>
              <p:cNvSpPr/>
              <p:nvPr/>
            </p:nvSpPr>
            <p:spPr>
              <a:xfrm>
                <a:off x="896112" y="900000"/>
                <a:ext cx="10533888" cy="434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解：设妈妈下午走了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步。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𝟗𝟒𝟓𝟎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（步）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𝟗𝟒𝟓𝟎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𝟖𝟗𝟎𝟎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：妈妈这天完成最低捐助步数了。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56_1#cd2654719?vop=1&amp;pid=532cf8de7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34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7_1#48e8e5203?vop=1&amp;pid=532cf8de7&amp;color=0,0,0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一列火车长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，以2400米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/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分的速度通过一座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的大桥。从车头上桥到车尾离开桥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一共需要多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少分钟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57_1#48e8e5203?vop=1&amp;pid=532cf8de7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5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7_1#48e8e5203?vop=1&amp;pid=532cf8de7&amp;color=0,0,0&amp;tib=255,255,255&amp;iip=6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413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58_1#48e8e5203?vop=1&amp;pid=532cf8de7&amp;color=0,0,0&amp;bbb=1"/>
              <p:cNvSpPr/>
              <p:nvPr/>
            </p:nvSpPr>
            <p:spPr>
              <a:xfrm>
                <a:off x="896112" y="3144437"/>
                <a:ext cx="10533888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解：设一共需要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分钟。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：一共需要0.75分钟。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58_1#48e8e5203?vop=1&amp;pid=532cf8de7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4437"/>
                <a:ext cx="10533888" cy="2844800"/>
              </a:xfrm>
              <a:prstGeom prst="rect">
                <a:avLst/>
              </a:prstGeom>
              <a:blipFill rotWithShape="1">
                <a:blip r:embed="rId3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32cf8de7.fixed?pid=670c415a0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532cf8de7.fixed?pid=670c415a0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列方程解决实际问题（1）</a:t>
            </a:r>
            <a:endParaRPr lang="en-US" altLang="zh-CN" sz="1400" dirty="0"/>
          </a:p>
        </p:txBody>
      </p:sp>
      <p:sp>
        <p:nvSpPr>
          <p:cNvPr id="4" name="C_3#532cf8de7.fixed?pid=670c415a0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5_1#0df7c64a1?vop=1&amp;pid=532cf8de7&amp;color=0,0,0&amp;bt=1&amp;bbb=1"/>
          <p:cNvSpPr/>
          <p:nvPr/>
        </p:nvSpPr>
        <p:spPr>
          <a:xfrm>
            <a:off x="896112" y="900000"/>
            <a:ext cx="109362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根据题意写出数量关系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，并列出方程。（不求解）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35_1#0df7c64a1?vop=1&amp;pid=532cf8de7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36_1#c4977c588?sp=1&amp;vop=1&amp;pid=0df7c64a1&amp;color=0,0,0&amp;bbb=1&amp;hb=1"/>
              <p:cNvSpPr/>
              <p:nvPr/>
            </p:nvSpPr>
            <p:spPr>
              <a:xfrm>
                <a:off x="896112" y="1607483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（1）尼罗河全长约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𝟔𝟔𝟓𝟎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，比长江长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长江约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长多少千米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：设长江约长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数量关系：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方程：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36_1#c4977c588?sp=1&amp;vop=1&amp;pid=0df7c64a1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10533888" cy="36830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7_1#c4977c588.blank?vop=1&amp;pid=0df7c64a1&amp;color=0,0,0&amp;vpa=9&amp;bbb=1"/>
              <p:cNvSpPr/>
              <p:nvPr/>
            </p:nvSpPr>
            <p:spPr>
              <a:xfrm>
                <a:off x="2940812" y="3912694"/>
                <a:ext cx="62055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长江长度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超出长度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尼罗河长度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5_AN.37_1#c4977c588.blank?vop=1&amp;pid=0df7c64a1&amp;color=0,0,0&amp;vpa=9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0812" y="3912694"/>
                <a:ext cx="6205538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2" t="-90" r="7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38_1#c4977c588.blank?vop=1&amp;pid=0df7c64a1&amp;color=0,0,0&amp;vpa=10&amp;bbb=1"/>
              <p:cNvSpPr/>
              <p:nvPr/>
            </p:nvSpPr>
            <p:spPr>
              <a:xfrm>
                <a:off x="2169287" y="4663835"/>
                <a:ext cx="31543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𝟔𝟔𝟓𝟎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38_1#c4977c588.blank?vop=1&amp;pid=0df7c64a1&amp;color=0,0,0&amp;vpa=1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9287" y="4663835"/>
                <a:ext cx="3154363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4" t="-78" r="1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39_1#4a8fe2363?sp=1&amp;vop=1&amp;pid=0df7c64a1&amp;color=0,0,0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（2）妈妈买了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苹果，一共花了22.4元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每千克苹果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多少元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：设每千克苹果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数量关系：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39_1#4a8fe2363?sp=1&amp;vop=1&amp;pid=0df7c64a1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39_2#4a8fe2363?sp=1&amp;vop=1&amp;pid=0df7c64a1&amp;color=0,0,0&amp;bbb=1"/>
          <p:cNvSpPr/>
          <p:nvPr/>
        </p:nvSpPr>
        <p:spPr>
          <a:xfrm>
            <a:off x="896112" y="38901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方程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40_1#4a8fe2363.blank?vop=1&amp;pid=0df7c64a1&amp;color=0,0,0&amp;vpa=11&amp;bbb=1"/>
              <p:cNvSpPr/>
              <p:nvPr/>
            </p:nvSpPr>
            <p:spPr>
              <a:xfrm>
                <a:off x="2890013" y="3208606"/>
                <a:ext cx="590232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苹果质量×苹果单价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苹果总价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N.40_1#4a8fe2363.blank?vop=1&amp;pid=0df7c64a1&amp;color=0,0,0&amp;vpa=1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0013" y="3208606"/>
                <a:ext cx="5902325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" t="-115" r="2" b="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41_1#4a8fe2363.blank?vop=1&amp;pid=0df7c64a1&amp;color=0,0,0&amp;vpa=12&amp;bbb=1"/>
              <p:cNvSpPr/>
              <p:nvPr/>
            </p:nvSpPr>
            <p:spPr>
              <a:xfrm>
                <a:off x="2143887" y="3976956"/>
                <a:ext cx="2398586" cy="520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1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2.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5_AN.41_1#4a8fe2363.blank?vop=1&amp;pid=0df7c64a1&amp;color=0,0,0&amp;vpa=12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887" y="3976956"/>
                <a:ext cx="2398586" cy="520700"/>
              </a:xfrm>
              <a:prstGeom prst="rect">
                <a:avLst/>
              </a:prstGeom>
              <a:blipFill rotWithShape="1">
                <a:blip r:embed="rId3"/>
                <a:stretch>
                  <a:fillRect l="-5" t="-113" r="13" b="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2_1#d32788402?vop=1&amp;pid=532cf8de7&amp;color=0,0,0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42_1#d32788402?vop=1&amp;pid=532cf8de7&amp;color=0,0,0&amp;tib=255,255,255&amp;iip=2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43879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43_1#b4b71635d?vop=1&amp;pid=d32788402&amp;color=0,0,0&amp;bbb=1"/>
              <p:cNvSpPr/>
              <p:nvPr/>
            </p:nvSpPr>
            <p:spPr>
              <a:xfrm>
                <a:off x="2778125" y="1583055"/>
                <a:ext cx="8651875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43_1#b4b71635d?vop=1&amp;pid=d3278840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8125" y="1583055"/>
                <a:ext cx="8651875" cy="6731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44_1#b4b71635d?vop=1&amp;pid=d32788402&amp;color=0,0,0&amp;bbb=1"/>
              <p:cNvSpPr/>
              <p:nvPr/>
            </p:nvSpPr>
            <p:spPr>
              <a:xfrm>
                <a:off x="896112" y="2241149"/>
                <a:ext cx="10533888" cy="142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16.7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44_1#b4b71635d?vop=1&amp;pid=d3278840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41149"/>
                <a:ext cx="10533888" cy="1422400"/>
              </a:xfrm>
              <a:prstGeom prst="rect">
                <a:avLst/>
              </a:prstGeom>
              <a:blipFill rotWithShape="1">
                <a:blip r:embed="rId3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BD.45_1#eec9ad126?vop=1&amp;pid=d32788402&amp;color=0,0,0&amp;bbb=1"/>
              <p:cNvSpPr/>
              <p:nvPr/>
            </p:nvSpPr>
            <p:spPr>
              <a:xfrm>
                <a:off x="2908935" y="3714115"/>
                <a:ext cx="8521065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BD.45_1#eec9ad126?vop=1&amp;pid=d3278840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8935" y="3714115"/>
                <a:ext cx="8521065" cy="6731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46_1#eec9ad126?vop=1&amp;pid=d32788402&amp;color=0,0,0&amp;bbb=1"/>
              <p:cNvSpPr/>
              <p:nvPr/>
            </p:nvSpPr>
            <p:spPr>
              <a:xfrm>
                <a:off x="896112" y="4372717"/>
                <a:ext cx="10533888" cy="140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O_5_AN.46_1#eec9ad126?vop=1&amp;pid=d3278840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72717"/>
                <a:ext cx="10533888" cy="1409700"/>
              </a:xfrm>
              <a:prstGeom prst="rect">
                <a:avLst/>
              </a:prstGeom>
              <a:blipFill rotWithShape="1">
                <a:blip r:embed="rId5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7_1#0371d58a3?vop=1&amp;pid=d32788402&amp;color=0,0,0&amp;bt=1&amp;bbb=1"/>
              <p:cNvSpPr/>
              <p:nvPr/>
            </p:nvSpPr>
            <p:spPr>
              <a:xfrm>
                <a:off x="2891790" y="899795"/>
                <a:ext cx="853821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47_1#0371d58a3?vop=1&amp;pid=d32788402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1790" y="899795"/>
                <a:ext cx="853821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48_1#0371d58a3?vop=1&amp;pid=d32788402&amp;color=0,0,0&amp;bbb=1"/>
              <p:cNvSpPr/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48_1#0371d58a3?vop=1&amp;pid=d3278840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blipFill rotWithShape="1">
                <a:blip r:embed="rId2"/>
                <a:stretch>
                  <a:fillRect l="-1" t="-4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49_1#2577133d5?vop=1&amp;pid=d32788402&amp;color=0,0,0&amp;bbb=1"/>
              <p:cNvSpPr/>
              <p:nvPr/>
            </p:nvSpPr>
            <p:spPr>
              <a:xfrm>
                <a:off x="3141345" y="3091180"/>
                <a:ext cx="828865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49_1#2577133d5?vop=1&amp;pid=d3278840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1345" y="3091180"/>
                <a:ext cx="8288655" cy="698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50_1#2577133d5?vop=1&amp;pid=d32788402&amp;color=0,0,0&amp;bbb=1"/>
              <p:cNvSpPr/>
              <p:nvPr/>
            </p:nvSpPr>
            <p:spPr>
              <a:xfrm>
                <a:off x="896112" y="3778039"/>
                <a:ext cx="10533888" cy="1460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50_1#2577133d5?vop=1&amp;pid=d3278840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78039"/>
                <a:ext cx="10533888" cy="1460500"/>
              </a:xfrm>
              <a:prstGeom prst="rect">
                <a:avLst/>
              </a:prstGeom>
              <a:blipFill rotWithShape="1">
                <a:blip r:embed="rId4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1_1#11116209f?vop=1&amp;pid=532cf8de7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大同市图书馆设计构思源于云冈石窟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占地面积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8733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平方米。地上四层，建筑高度24米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比地下一层的层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18米，求地下一层的层高。</a:t>
            </a:r>
            <a:endParaRPr lang="en-US" altLang="zh-CN" sz="3200" dirty="0"/>
          </a:p>
        </p:txBody>
      </p:sp>
      <p:pic>
        <p:nvPicPr>
          <p:cNvPr id="3" name="QO_4_BD.51_1#11116209f?vop=1&amp;pid=532cf8de7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413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52_1#11116209f?vop=1&amp;pid=532cf8de7&amp;color=0,0,0&amp;bbb=1"/>
              <p:cNvSpPr/>
              <p:nvPr/>
            </p:nvSpPr>
            <p:spPr>
              <a:xfrm>
                <a:off x="896112" y="3144437"/>
                <a:ext cx="10533888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解：设地下一层的层高是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：地下一层的层高是6米。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52_1#11116209f?vop=1&amp;pid=532cf8de7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4437"/>
                <a:ext cx="10533888" cy="2844800"/>
              </a:xfrm>
              <a:prstGeom prst="rect">
                <a:avLst/>
              </a:prstGeom>
              <a:blipFill rotWithShape="1">
                <a:blip r:embed="rId2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3_1#725fc5c91?vop=1&amp;pid=532cf8de7&amp;color=0,0,0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邮票常常体现一个国家或地区的历史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、科技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、文化、风土人情、自然风貌等特色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这也让邮票除了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邮政价值外还有收藏价值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。花花原来有一些邮票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后来又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收集了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37枚，送给朋友18枚后，还剩32枚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花花原来有邮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票多少枚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4_BD.53_1#725fc5c91?vop=1&amp;pid=532cf8de7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54_1#725fc5c91?vop=1&amp;pid=532cf8de7&amp;color=0,0,0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解：设花花原来有邮票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枚。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：花花原来有邮票13枚。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54_1#725fc5c91?vop=1&amp;pid=532cf8de7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1503</Words>
  <Application>WPS 演示</Application>
  <PresentationFormat>宽屏</PresentationFormat>
  <Paragraphs>91</Paragraphs>
  <Slides>13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微软雅黑</vt:lpstr>
      <vt:lpstr>Times New Roman</vt:lpstr>
      <vt:lpstr>Times New Roman</vt:lpstr>
      <vt:lpstr>宋体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2025-06-23T02:04:00Z</dcterms:created>
  <dcterms:modified xsi:type="dcterms:W3CDTF">2025-06-26T06:07:23Z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0AAEB2EC93E6421596E15D6A89D5CFDE_12</vt:lpwstr>
  </property>
  <property fmtid="{D5CDD505-2E9C-101B-9397-08002B2CF9AE}" pid="3" name="KSOProductBuildVer">
    <vt:lpwstr>2052-12.1.0.21541</vt:lpwstr>
  </property>
</Properties>
</file>