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8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5_1#199337d3e?vop=1&amp;pid=ae5c8e016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算一算。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26_1#9d0ee83a1?vop=1&amp;pid=199337d3e&amp;color=0,0,0&amp;vtp=1&amp;bbb=1"/>
              <p:cNvSpPr/>
              <p:nvPr/>
            </p:nvSpPr>
            <p:spPr>
              <a:xfrm>
                <a:off x="896112" y="1603927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（1）计算下面图形的面积。（单位：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BD.26_1#9d0ee83a1?vop=1&amp;pid=199337d3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76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27_1#307410b08?vop=1&amp;pid=9d0ee83a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2896" y="2380820"/>
            <a:ext cx="2569464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28_1#307410b08?vop=1&amp;pid=9d0ee83a1&amp;color=0,0,0&amp;vtp=1&amp;bbb=1"/>
              <p:cNvSpPr/>
              <p:nvPr/>
            </p:nvSpPr>
            <p:spPr>
              <a:xfrm>
                <a:off x="896112" y="5085920"/>
                <a:ext cx="10533888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28_1#307410b08?vop=1&amp;pid=9d0ee83a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5085920"/>
                <a:ext cx="10533888" cy="736600"/>
              </a:xfrm>
              <a:prstGeom prst="rect">
                <a:avLst/>
              </a:prstGeom>
              <a:blipFill rotWithShape="1">
                <a:blip r:embed="rId3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9_1#050dc8f93?vop=1&amp;pid=9d0ee83a1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3944" y="900000"/>
            <a:ext cx="4096512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0_1#050dc8f93?vop=1&amp;pid=9d0ee83a1&amp;color=0,0,0&amp;vtp=1&amp;bbb=1"/>
              <p:cNvSpPr/>
              <p:nvPr/>
            </p:nvSpPr>
            <p:spPr>
              <a:xfrm>
                <a:off x="896112" y="3350084"/>
                <a:ext cx="10533888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30_1#050dc8f93?vop=1&amp;pid=9d0ee83a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350084"/>
                <a:ext cx="10533888" cy="736600"/>
              </a:xfrm>
              <a:prstGeom prst="rect">
                <a:avLst/>
              </a:prstGeom>
              <a:blipFill rotWithShape="1">
                <a:blip r:embed="rId2"/>
                <a:stretch>
                  <a:fillRect l="-1" t="-62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31_1#d8fd3816b?vop=1&amp;pid=199337d3e&amp;color=0,0,0&amp;vtp=1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（2）求涂色部分的面积。（单位：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31_1#d8fd3816b?vop=1&amp;pid=199337d3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5_BD.32_1#de34d848a?vop=1&amp;pid=d8fd3816b&amp;color=0,0,0&amp;vtp=1"/>
          <p:cNvSpPr/>
          <p:nvPr/>
        </p:nvSpPr>
        <p:spPr>
          <a:xfrm>
            <a:off x="896112" y="1542874"/>
            <a:ext cx="10533888" cy="7315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3200" dirty="0"/>
          </a:p>
        </p:txBody>
      </p:sp>
      <p:pic>
        <p:nvPicPr>
          <p:cNvPr id="4" name="QO_5_BD.32_2#de34d848a?vop=1&amp;pid=d8fd3816b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2406474"/>
            <a:ext cx="3163824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33_1#de34d848a?vop=1&amp;pid=d8fd3816b&amp;color=0,0,0&amp;vtp=1&amp;bbb=1"/>
              <p:cNvSpPr/>
              <p:nvPr/>
            </p:nvSpPr>
            <p:spPr>
              <a:xfrm>
                <a:off x="896112" y="4781374"/>
                <a:ext cx="10533888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33_1#de34d848a?vop=1&amp;pid=d8fd3816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81374"/>
                <a:ext cx="10533888" cy="736600"/>
              </a:xfrm>
              <a:prstGeom prst="rect">
                <a:avLst/>
              </a:prstGeom>
              <a:blipFill rotWithShape="1">
                <a:blip r:embed="rId3"/>
                <a:stretch>
                  <a:fillRect l="-1" t="-62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4_1#a7dcc4a41?vop=1&amp;pid=d8fd3816b&amp;color=0,0,0&amp;vtp=1&amp;bt=1"/>
          <p:cNvSpPr/>
          <p:nvPr/>
        </p:nvSpPr>
        <p:spPr>
          <a:xfrm>
            <a:off x="896112" y="900000"/>
            <a:ext cx="10533888" cy="61449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ct val="126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3200" dirty="0"/>
          </a:p>
        </p:txBody>
      </p:sp>
      <p:pic>
        <p:nvPicPr>
          <p:cNvPr id="3" name="QO_5_BD.34_2#a7dcc4a41?vop=1&amp;pid=d8fd3816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1644728"/>
            <a:ext cx="2898648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35_1#a7dcc4a41?vop=1&amp;pid=d8fd3816b&amp;color=0,0,0&amp;vtp=1&amp;bbb=1"/>
              <p:cNvSpPr/>
              <p:nvPr/>
            </p:nvSpPr>
            <p:spPr>
              <a:xfrm>
                <a:off x="896112" y="4146628"/>
                <a:ext cx="10533888" cy="190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35_1#a7dcc4a41?vop=1&amp;pid=d8fd3816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46628"/>
                <a:ext cx="10533888" cy="1905000"/>
              </a:xfrm>
              <a:prstGeom prst="rect">
                <a:avLst/>
              </a:prstGeom>
              <a:blipFill rotWithShape="1">
                <a:blip r:embed="rId2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6_1#cfe7dc3ef?vop=1&amp;pid=d8fd3816b&amp;color=0,0,0&amp;vtp=1&amp;bt=1"/>
          <p:cNvSpPr/>
          <p:nvPr/>
        </p:nvSpPr>
        <p:spPr>
          <a:xfrm>
            <a:off x="896112" y="900000"/>
            <a:ext cx="10533888" cy="7315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3200" dirty="0"/>
          </a:p>
        </p:txBody>
      </p:sp>
      <p:pic>
        <p:nvPicPr>
          <p:cNvPr id="3" name="QO_5_BD.36_2#cfe7dc3ef?vop=1&amp;pid=d8fd3816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7574" y="1759028"/>
            <a:ext cx="3460983" cy="257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37_1#cfe7dc3ef?vop=1&amp;pid=d8fd3816b&amp;color=0,0,0&amp;vtp=1&amp;bbb=1"/>
              <p:cNvSpPr/>
              <p:nvPr/>
            </p:nvSpPr>
            <p:spPr>
              <a:xfrm>
                <a:off x="896112" y="4465742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𝐜𝐦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𝐜𝐦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37_1#cfe7dc3ef?vop=1&amp;pid=d8fd3816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465742"/>
                <a:ext cx="10533888" cy="1447800"/>
              </a:xfrm>
              <a:prstGeom prst="rect">
                <a:avLst/>
              </a:prstGeom>
              <a:blipFill rotWithShape="1">
                <a:blip r:embed="rId2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8_1#4801aa113?vop=1&amp;pid=ae5c8e016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按要求做题。（每个小方格的边长都表示1厘米）</a:t>
            </a:r>
            <a:endParaRPr lang="en-US" altLang="zh-CN" sz="3200" dirty="0"/>
          </a:p>
        </p:txBody>
      </p:sp>
      <p:pic>
        <p:nvPicPr>
          <p:cNvPr id="3" name="QO_3_BD.38_2#4801aa113?vop=1&amp;pid=ae5c8e01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8836" y="1669874"/>
            <a:ext cx="3846729" cy="259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39_1#44aa40855?vop=1&amp;pid=4801aa113&amp;color=0,0,0&amp;vtp=1&amp;bbb=1&amp;hb=1"/>
              <p:cNvSpPr/>
              <p:nvPr/>
            </p:nvSpPr>
            <p:spPr>
              <a:xfrm>
                <a:off x="896112" y="4389034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（1）如果点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4_BD.39_1#44aa40855?vop=1&amp;pid=4801aa11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389034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40_1#44aa40855.blank?vop=1&amp;pid=4801aa113&amp;color=0,0,0&amp;vpa=14&amp;vtp=1"/>
          <p:cNvSpPr/>
          <p:nvPr/>
        </p:nvSpPr>
        <p:spPr>
          <a:xfrm>
            <a:off x="9996742" y="4356014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6" name="QB_4_AN.41_1#44aa40855.blank?vop=1&amp;pid=4801aa113&amp;color=0,0,0&amp;vpa=15&amp;vtp=1"/>
          <p:cNvSpPr/>
          <p:nvPr/>
        </p:nvSpPr>
        <p:spPr>
          <a:xfrm>
            <a:off x="913574" y="5092614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7" name="QB_4_AN.42_1#44aa40855.blank?vop=1&amp;pid=4801aa113&amp;color=0,0,0&amp;vpa=16&amp;vtp=1"/>
          <p:cNvSpPr/>
          <p:nvPr/>
        </p:nvSpPr>
        <p:spPr>
          <a:xfrm>
            <a:off x="5042662" y="5092614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8" name="QB_4_AN.43_1#44aa40855.blank?vop=1&amp;pid=4801aa113&amp;color=0,0,0&amp;vpa=17&amp;vtp=1"/>
          <p:cNvSpPr/>
          <p:nvPr/>
        </p:nvSpPr>
        <p:spPr>
          <a:xfrm>
            <a:off x="6060249" y="5092614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44_1#a62a9eb87?vop=1&amp;pid=4801aa113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（2）以点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为端点画一条线段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将这个三角形分为面积相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等的两部分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44_1#a62a9eb87?vop=1&amp;pid=4801aa11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AN.45_1#a62a9eb87?vop=1&amp;pid=4801aa113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2495628"/>
            <a:ext cx="4325112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46_1#f9c7d783d?vop=1&amp;pid=4801aa113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（3）在图中再找一个点，使它和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三个点能构成平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行四边形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这个点可以是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画一画。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46_1#f9c7d783d?vop=1&amp;pid=4801aa11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47_1#f9c7d783d.blank?vop=1&amp;pid=4801aa113&amp;color=0,0,0&amp;vpa=18&amp;vtp=1&amp;bbb=1"/>
          <p:cNvSpPr/>
          <p:nvPr/>
        </p:nvSpPr>
        <p:spPr>
          <a:xfrm>
            <a:off x="5809424" y="1603580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4" name="QB_4_AN.48_1#f9c7d783d.blank?vop=1&amp;pid=4801aa113&amp;color=0,0,0&amp;vpa=19&amp;vtp=1"/>
          <p:cNvSpPr/>
          <p:nvPr/>
        </p:nvSpPr>
        <p:spPr>
          <a:xfrm>
            <a:off x="7030213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5" name="QB_4_AS.49_1#f9c7d783d?vop=1&amp;pid=4801aa113&amp;color=0,0,0&amp;vtp=1&amp;bbb=1"/>
          <p:cNvSpPr/>
          <p:nvPr/>
        </p:nvSpPr>
        <p:spPr>
          <a:xfrm>
            <a:off x="896112" y="24296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（答案不唯一）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0_1#b1bdf2b06?vop=1&amp;pid=ae5c8e016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直角三角形通过剪切可以拼成一个与该直角三角形面积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相等的长方形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。方法如图：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3200" dirty="0"/>
          </a:p>
        </p:txBody>
      </p:sp>
      <p:pic>
        <p:nvPicPr>
          <p:cNvPr id="3" name="QO_3_BD.50_2#b1bdf2b06?vop=1&amp;pid=ae5c8e01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5104" y="2495628"/>
            <a:ext cx="8385048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3_BD.50_3#b1bdf2b06?vop=1&amp;pid=ae5c8e016&amp;color=0,0,0&amp;vtp=1&amp;bbb=1"/>
          <p:cNvSpPr/>
          <p:nvPr/>
        </p:nvSpPr>
        <p:spPr>
          <a:xfrm>
            <a:off x="896112" y="4527628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请你用上面图示的方法，解答下列问题。</a:t>
            </a:r>
            <a:endParaRPr lang="en-US" altLang="zh-CN" sz="3200" dirty="0"/>
          </a:p>
        </p:txBody>
      </p:sp>
      <p:sp>
        <p:nvSpPr>
          <p:cNvPr id="5" name="QB_4_AS.49_1#f9c7d783d?vop=1&amp;pid=4801aa113&amp;color=0,0,0&amp;vtp=1&amp;bbb=1"/>
          <p:cNvSpPr/>
          <p:nvPr/>
        </p:nvSpPr>
        <p:spPr>
          <a:xfrm>
            <a:off x="5859145" y="1649095"/>
            <a:ext cx="286004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zh-CN" altLang="en-US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方式</a:t>
            </a: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1_1#766273edf?sp=1&amp;vop=1&amp;pid=b1bdf2b06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（1）对任意三角形，设计一种方案，将它分成若干块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拼成一个与原三角形面积相等的长方形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51_2#766273edf?htil=2&amp;vop=1&amp;pid=b1bdf2b0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8528" y="2495628"/>
            <a:ext cx="3090672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AN.52_1#766273edf?htil=2&amp;vop=1&amp;pid=b1bdf2b06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1344" y="2550492"/>
            <a:ext cx="5230368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e5c8e016.fixed?pid=d856f9f57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总复习</a:t>
            </a:r>
            <a:endParaRPr lang="en-US" altLang="zh-CN" sz="4400" dirty="0"/>
          </a:p>
        </p:txBody>
      </p:sp>
      <p:sp>
        <p:nvSpPr>
          <p:cNvPr id="3" name="C_2_BD#ae5c8e016.fixed?pid=d856f9f57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位置    多边形的面积</a:t>
            </a:r>
            <a:endParaRPr lang="en-US" altLang="zh-CN" sz="1400" dirty="0"/>
          </a:p>
        </p:txBody>
      </p:sp>
      <p:sp>
        <p:nvSpPr>
          <p:cNvPr id="4" name="C_2#ae5c8e016.fixed?pid=d856f9f57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3_1#682511f18?sp=1&amp;vop=1&amp;pid=b1bdf2b06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（2）对任意四边形，设计一种方案，将它分成若干块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拼成一个与原四边形面积相等的长方形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53_2#682511f18?htil=3&amp;vop=1&amp;pid=b1bdf2b0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8840" y="2916252"/>
            <a:ext cx="2679192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AN.54_1#682511f18?htil=3&amp;vop=1&amp;pid=b1bdf2b06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1344" y="2495628"/>
            <a:ext cx="5230368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55_1#c216276c4?htil=4&amp;vop=1&amp;pid=ae5c8e016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0554" y="909145"/>
            <a:ext cx="3249230" cy="271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55_2#c216276c4?htil=4&amp;vop=1&amp;pid=ae5c8e016&amp;color=0,0,0&amp;vtp=1&amp;bt=1&amp;bbb=1&amp;hb=1&amp;hs=1"/>
          <p:cNvSpPr/>
          <p:nvPr/>
        </p:nvSpPr>
        <p:spPr>
          <a:xfrm>
            <a:off x="896112" y="900000"/>
            <a:ext cx="6254496" cy="317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瞻园是南京现存历史最久的明代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古典园林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，是“江南四大名园”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之一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浩浩在游览时特别注意到了八边形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窗户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其上面还安装了刻花玻璃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极大增添了美感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他把窗户按一定</a:t>
            </a:r>
            <a:endParaRPr lang="en-US" altLang="zh-CN" sz="3200" dirty="0"/>
          </a:p>
        </p:txBody>
      </p:sp>
      <p:sp>
        <p:nvSpPr>
          <p:cNvPr id="4" name="QO_3_BD.55_2#c216276c4?htil=4&amp;vop=1&amp;pid=ae5c8e016&amp;color=0,0,0&amp;vtp=1&amp;bt=1&amp;bbb=1&amp;hb=1&amp;hs=1"/>
          <p:cNvSpPr/>
          <p:nvPr/>
        </p:nvSpPr>
        <p:spPr>
          <a:xfrm>
            <a:off x="899991" y="4131482"/>
            <a:ext cx="10536017" cy="190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比例画在下面的方格纸上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）。你知道这个八边形窗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户上安装的刻花玻璃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（涂色部分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的面积是多少平方分米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？写出你的计算过程。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56_1#c216276c4?vop=1&amp;pid=ae5c8e016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78（平方分米）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：这个八边形窗户上安装的刻花玻璃（涂色部分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的面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积是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78平方分米。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3_AN.56_1#c216276c4?vop=1&amp;pid=ae5c8e01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887afaf73?vop=1&amp;pid=ae5c8e016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填一填。</a:t>
            </a:r>
            <a:endParaRPr lang="en-US" altLang="zh-CN" sz="3200" dirty="0"/>
          </a:p>
        </p:txBody>
      </p:sp>
      <p:sp>
        <p:nvSpPr>
          <p:cNvPr id="3" name="QB_4_BD.2_1#702dda26b?sp=1&amp;vop=1&amp;pid=887afaf73&amp;color=0,0,0&amp;vtp=1&amp;bbb=1&amp;hb=1"/>
          <p:cNvSpPr/>
          <p:nvPr/>
        </p:nvSpPr>
        <p:spPr>
          <a:xfrm>
            <a:off x="896112" y="1603927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（1）已知梯形上底是2.3厘米，下底是4.7厘米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如图剪拼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成一个平行四边形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平行四边形的底是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若平行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四边形的面积是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15.75平方厘米，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则梯形的高是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厘米。</a:t>
            </a:r>
            <a:endParaRPr lang="en-US" altLang="zh-CN" sz="3200" dirty="0"/>
          </a:p>
        </p:txBody>
      </p:sp>
      <p:pic>
        <p:nvPicPr>
          <p:cNvPr id="4" name="QB_4_BD.2_2#702dda26b?vop=1&amp;pid=887afaf7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3008" y="3930474"/>
            <a:ext cx="5340096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4_AN.3_1#702dda26b.bracket?vop=1&amp;pid=887afaf73&amp;color=0,0,0&amp;vpa=1&amp;vtp=1"/>
          <p:cNvSpPr/>
          <p:nvPr/>
        </p:nvSpPr>
        <p:spPr>
          <a:xfrm>
            <a:off x="7989063" y="2345607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6" name="QB_4_AN.4_1#702dda26b.bracket?vop=1&amp;pid=887afaf73&amp;color=0,0,0&amp;vpa=2&amp;vtp=1&amp;bbb=1"/>
          <p:cNvSpPr/>
          <p:nvPr/>
        </p:nvSpPr>
        <p:spPr>
          <a:xfrm>
            <a:off x="9260649" y="3082207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4.5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5_1#f7701c34c?vop=1&amp;pid=887afaf73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一块三角形土地与一块平行四边形土地的面积相等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高也相等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，三角形土地的底是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那么平行四边形土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地的底是(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5_1#f7701c34c?vop=1&amp;pid=887afaf7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6_1#f7701c34c.bracket?vop=1&amp;pid=887afaf73&amp;color=0,0,0&amp;vpa=3&amp;vtp=1&amp;bbb=1"/>
          <p:cNvSpPr/>
          <p:nvPr/>
        </p:nvSpPr>
        <p:spPr>
          <a:xfrm>
            <a:off x="2634424" y="2378280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18.4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7_1#c0afdf33b?vop=1&amp;pid=887afaf73&amp;color=0,0,0&amp;vtp=1&amp;bbb=1&amp;hb=1"/>
              <p:cNvSpPr/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（3）从一个上底是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，下底是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形中剪去一个最大的平行四边形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剩下部分的面积是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4_BD.7_1#c0afdf33b?vop=1&amp;pid=887afaf7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1" t="-8" r="-579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8_1#c0afdf33b.bracket?vop=1&amp;pid=887afaf73&amp;color=0,0,0&amp;vpa=4&amp;vtp=1&amp;bbb=1"/>
          <p:cNvSpPr/>
          <p:nvPr/>
        </p:nvSpPr>
        <p:spPr>
          <a:xfrm>
            <a:off x="10436988" y="3907961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9_1#3feb8d17a?vop=1&amp;pid=887afaf73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（4）小强在教室的位置用数对表示是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小红的是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，如果小丽和小强在同一列，和小红在同一行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小丽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的位置用数对表示是（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9_1#3feb8d17a?vop=1&amp;pid=887afaf7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10_1#3feb8d17a.blank?vop=1&amp;pid=887afaf73&amp;color=0,0,0&amp;vpa=5&amp;vtp=1"/>
          <p:cNvSpPr/>
          <p:nvPr/>
        </p:nvSpPr>
        <p:spPr>
          <a:xfrm>
            <a:off x="4993449" y="234506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4" name="QB_4_AN.11_1#3feb8d17a.blank?vop=1&amp;pid=887afaf73&amp;color=0,0,0&amp;vpa=6&amp;vtp=1"/>
          <p:cNvSpPr/>
          <p:nvPr/>
        </p:nvSpPr>
        <p:spPr>
          <a:xfrm>
            <a:off x="6011037" y="234506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12_1#659db59d6?vop=1&amp;pid=887afaf73&amp;color=0,0,0&amp;vtp=1&amp;bbb=1&amp;hb=1"/>
              <p:cNvSpPr/>
              <p:nvPr/>
            </p:nvSpPr>
            <p:spPr>
              <a:xfrm>
                <a:off x="896112" y="3153581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（5）五（1）班的同学进行队列表演，每行人数相等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列人数也相等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。小华站在最后一列的最后一个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用数对表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站在他前面与他相邻的同学用数对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来表示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小华所在的那一行共有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人。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B_4_BD.12_1#659db59d6?vop=1&amp;pid=887afaf7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3581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6" r="-3322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13_1#659db59d6.blank?vop=1&amp;pid=887afaf73&amp;color=0,0,0&amp;vpa=7&amp;vtp=1"/>
          <p:cNvSpPr/>
          <p:nvPr/>
        </p:nvSpPr>
        <p:spPr>
          <a:xfrm>
            <a:off x="9639554" y="459865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7" name="QB_4_AN.14_1#659db59d6.blank?vop=1&amp;pid=887afaf73&amp;color=0,0,0&amp;vpa=8&amp;vtp=1"/>
          <p:cNvSpPr/>
          <p:nvPr/>
        </p:nvSpPr>
        <p:spPr>
          <a:xfrm>
            <a:off x="10657142" y="459865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8" name="QB_4_AN.15_1#659db59d6.bracket?vop=1&amp;pid=887afaf73&amp;color=0,0,0&amp;vpa=9&amp;vtp=1"/>
          <p:cNvSpPr/>
          <p:nvPr/>
        </p:nvSpPr>
        <p:spPr>
          <a:xfrm>
            <a:off x="6765099" y="5373351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  <p:bldP spid="8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6_1#40965b949?sp=1&amp;vop=1&amp;pid=887afaf73&amp;color=0,0,0&amp;vtp=1&amp;bt=1&amp;bbb=1&amp;hb=1"/>
              <p:cNvSpPr/>
              <p:nvPr/>
            </p:nvSpPr>
            <p:spPr>
              <a:xfrm>
                <a:off x="896112" y="900000"/>
                <a:ext cx="10533888" cy="1498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（6）图中每个小方格的面积为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，涂色部分的面积约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16_1#40965b949?sp=1&amp;vop=1&amp;pid=887afaf7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986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17_1#40965b949.bracket?vop=1&amp;pid=887afaf73&amp;color=0,0,0&amp;vpa=10&amp;vtp=1&amp;bbb=1"/>
          <p:cNvSpPr/>
          <p:nvPr/>
        </p:nvSpPr>
        <p:spPr>
          <a:xfrm>
            <a:off x="1461262" y="1650507"/>
            <a:ext cx="701675" cy="749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28</a:t>
            </a:r>
            <a:endParaRPr lang="en-US" altLang="zh-CN" sz="3200" dirty="0"/>
          </a:p>
        </p:txBody>
      </p:sp>
      <p:pic>
        <p:nvPicPr>
          <p:cNvPr id="4" name="QB_4_BD.16_2#40965b949?vop=1&amp;pid=887afaf73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48" y="2533727"/>
            <a:ext cx="5175504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4_AN.17_1#40965b949.bracket?vop=1&amp;pid=887afaf73&amp;color=0,0,0&amp;vpa=10&amp;vtp=1&amp;bbb=1"/>
          <p:cNvSpPr/>
          <p:nvPr/>
        </p:nvSpPr>
        <p:spPr>
          <a:xfrm>
            <a:off x="1710182" y="2752867"/>
            <a:ext cx="701675" cy="7493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900"/>
              </a:lnSpc>
            </a:pP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（合理即可）</a:t>
            </a:r>
            <a:endParaRPr lang="zh-CN" altLang="en-US" sz="32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8_1#b1b278fa5?vop=1&amp;pid=ae5c8e016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选择题。</a:t>
            </a:r>
            <a:endParaRPr lang="en-US" altLang="zh-CN" sz="3200" dirty="0"/>
          </a:p>
        </p:txBody>
      </p:sp>
      <p:pic>
        <p:nvPicPr>
          <p:cNvPr id="3" name="QC_4_BD.19_1#e70366bfc?htil=1&amp;vop=1&amp;pid=b1b278fa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7471" y="1613071"/>
            <a:ext cx="2962656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9_2#e70366bfc?htil=1&amp;sp=1&amp;vop=1&amp;pid=b1b278fa5&amp;color=0,0,0&amp;vtp=1&amp;bbb=1&amp;hb=1"/>
              <p:cNvSpPr/>
              <p:nvPr/>
            </p:nvSpPr>
            <p:spPr>
              <a:xfrm>
                <a:off x="896112" y="1603927"/>
                <a:ext cx="7434072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（1）小聪、小明、小南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小北四位同学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的座位如图所示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已知小聪的座位在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小聪的座位在图中的点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4_BD.19_2#e70366bfc?htil=1&amp;sp=1&amp;vop=1&amp;pid=b1b278fa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7434072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2" t="-19" r="3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20_1#e70366bfc.bracket?vop=1&amp;pid=b1b278fa5&amp;color=0,0,0&amp;vpa=11&amp;vtp=1"/>
          <p:cNvSpPr/>
          <p:nvPr/>
        </p:nvSpPr>
        <p:spPr>
          <a:xfrm>
            <a:off x="7075742" y="3082207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19_3#e70366bfc.choices?htil=1&amp;vop=1&amp;pid=b1b278fa5&amp;color=0,0,0&amp;vtp=1&amp;bbb=1"/>
              <p:cNvSpPr/>
              <p:nvPr/>
            </p:nvSpPr>
            <p:spPr>
              <a:xfrm>
                <a:off x="896112" y="4601127"/>
                <a:ext cx="7434072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1896110" algn="l"/>
                    <a:tab pos="3805555" algn="l"/>
                    <a:tab pos="567690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𝑯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𝑴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𝑲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𝑾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C_4_BD.19_3#e70366bfc.choices?htil=1&amp;vop=1&amp;pid=b1b278fa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01127"/>
                <a:ext cx="7434072" cy="723900"/>
              </a:xfrm>
              <a:prstGeom prst="rect">
                <a:avLst/>
              </a:prstGeom>
              <a:blipFill rotWithShape="1">
                <a:blip r:embed="rId3"/>
                <a:stretch>
                  <a:fillRect l="-2" t="-76" r="3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21_1#706ab12e7?vop=1&amp;pid=b1b278fa5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（2）小东测量了一个平行四边形的两组底和高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但他只记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了数据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这个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平行四边形的面积是(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4_BD.21_1#706ab12e7?vop=1&amp;pid=b1b278fa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2_1#706ab12e7.bracket?vop=1&amp;pid=b1b278fa5&amp;color=0,0,0&amp;vpa=12&amp;vtp=1"/>
          <p:cNvSpPr/>
          <p:nvPr/>
        </p:nvSpPr>
        <p:spPr>
          <a:xfrm>
            <a:off x="4877562" y="2361706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4" name="QC_4_BD.21_2#706ab12e7.choices?vop=1&amp;pid=b1b278fa5&amp;color=0,0,0&amp;vtp=1&amp;bbb=1"/>
          <p:cNvSpPr/>
          <p:nvPr/>
        </p:nvSpPr>
        <p:spPr>
          <a:xfrm>
            <a:off x="896112" y="3116594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450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405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360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288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3_1#3e179c9c4?sp=1&amp;vop=1&amp;pid=b1b278fa5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（3）将一个梯形分成三部分（如图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这三部分面积的大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小关系正确的是(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pic>
        <p:nvPicPr>
          <p:cNvPr id="3" name="QC_4_BD.23_2#3e179c9c4?vop=1&amp;pid=b1b278fa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104" y="2495628"/>
            <a:ext cx="6099048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4_1#3e179c9c4.bracket?vop=1&amp;pid=b1b278fa5&amp;color=0,0,0&amp;vpa=13&amp;vtp=1"/>
          <p:cNvSpPr/>
          <p:nvPr/>
        </p:nvSpPr>
        <p:spPr>
          <a:xfrm>
            <a:off x="4061587" y="16416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p:sp>
        <p:nvSpPr>
          <p:cNvPr id="5" name="QC_4_BD.23_3#3e179c9c4.choices?vop=1&amp;pid=b1b278fa5&amp;color=0,0,0&amp;vtp=1&amp;bbb=1"/>
          <p:cNvSpPr/>
          <p:nvPr/>
        </p:nvSpPr>
        <p:spPr>
          <a:xfrm>
            <a:off x="896112" y="4591128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部分的面积最大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②部分的面积最大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部分的面积最大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三部分面积一样大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1759</Words>
  <Application>WPS 演示</Application>
  <PresentationFormat>宽屏</PresentationFormat>
  <Paragraphs>158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楷体</vt:lpstr>
      <vt:lpstr>Cambria Math</vt:lpstr>
      <vt:lpstr>Calibri</vt:lpstr>
      <vt:lpstr>Arial Unicode MS</vt:lpstr>
      <vt:lpstr>等线</vt:lpstr>
      <vt:lpstr>黑体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2025-06-23T04:38:00Z</dcterms:created>
  <dcterms:modified xsi:type="dcterms:W3CDTF">2025-06-26T07:21:09Z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E804AFC905F04BC78F92F7306A79E6E6_12</vt:lpwstr>
  </property>
  <property fmtid="{D5CDD505-2E9C-101B-9397-08002B2CF9AE}" pid="3" name="KSOProductBuildVer">
    <vt:lpwstr>2052-12.1.0.21541</vt:lpwstr>
  </property>
</Properties>
</file>