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f0ee0d4000948c4e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5_1#da7431beb?vop=1&amp;pid=4f4905adb&amp;color=0,0,0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A、B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两地相距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乙两人同时骑自行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车从两地相对出发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，甲每小时行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小时后两人还相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距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，乙每小时行多少千米？（教材P80第10题变式）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15_1#da7431beb?vop=1&amp;pid=4f4905adb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5_1#da7431beb?vop=1&amp;pid=4f4905adb&amp;color=0,0,0&amp;tib=255,255,255&amp;iip=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4131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16_1#da7431beb?vop=1&amp;pid=4f4905adb&amp;color=0,0,0&amp;bbb=1"/>
              <p:cNvSpPr/>
              <p:nvPr/>
            </p:nvSpPr>
            <p:spPr>
              <a:xfrm>
                <a:off x="896112" y="3144437"/>
                <a:ext cx="10533888" cy="284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解：设乙每小时行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：乙每小时行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16_1#da7431beb?vop=1&amp;pid=4f4905ad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4437"/>
                <a:ext cx="10533888" cy="2844800"/>
              </a:xfrm>
              <a:prstGeom prst="rect">
                <a:avLst/>
              </a:prstGeom>
              <a:blipFill rotWithShape="1">
                <a:blip r:embed="rId3"/>
                <a:stretch>
                  <a:fillRect l="-1" t="-19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7_1#771678d6e?vop=1&amp;pid=4f4905adb&amp;color=0,0,0&amp;bt=1&amp;bbb=1&amp;hb=1"/>
          <p:cNvSpPr/>
          <p:nvPr/>
        </p:nvSpPr>
        <p:spPr>
          <a:xfrm>
            <a:off x="896112" y="924384"/>
            <a:ext cx="10533888" cy="254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一辆客车和一辆货车同时从黔江出发开往重庆，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小时后，客车离重庆还有65千米，货车离重庆还有95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已知客车每小时行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75千米，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货车每小时行多少千米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列方程解答）</a:t>
            </a:r>
            <a:endParaRPr lang="en-US" altLang="zh-CN" sz="3200" dirty="0"/>
          </a:p>
        </p:txBody>
      </p:sp>
      <p:pic>
        <p:nvPicPr>
          <p:cNvPr id="3" name="QO_4_BD.17_1#771678d6e?vop=1&amp;pid=4f4905adb&amp;color=0,0,0&amp;tib=255,255,255&amp;iip=6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18_1#771678d6e?vop=1&amp;pid=4f4905adb&amp;color=0,0,0&amp;bbb=1"/>
              <p:cNvSpPr/>
              <p:nvPr/>
            </p:nvSpPr>
            <p:spPr>
              <a:xfrm>
                <a:off x="896112" y="3524421"/>
                <a:ext cx="10533888" cy="2489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解：设货车每小时行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千米。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：货车每小时行65千米。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18_1#771678d6e?vop=1&amp;pid=4f4905ad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24421"/>
                <a:ext cx="10533888" cy="2489200"/>
              </a:xfrm>
              <a:prstGeom prst="rect">
                <a:avLst/>
              </a:prstGeom>
              <a:blipFill rotWithShape="1">
                <a:blip r:embed="rId2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4f4905adb.fixed?pid=85accae4f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3_BD#4f4905adb.fixed?sp=1&amp;pid=85accae4f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列方程解决实际问题（5）</a:t>
            </a:r>
            <a:endParaRPr lang="en-US" altLang="zh-CN" sz="1400" dirty="0"/>
          </a:p>
        </p:txBody>
      </p:sp>
      <p:sp>
        <p:nvSpPr>
          <p:cNvPr id="4" name="C_3#4f4905adb.fixed?pid=85accae4f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2c8b9630c?vop=1&amp;pid=4f4905adb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先根据图意写出等量关系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，再列方程解答。</a:t>
            </a:r>
            <a:endParaRPr lang="en-US" altLang="zh-CN" sz="3200" dirty="0"/>
          </a:p>
        </p:txBody>
      </p:sp>
      <p:pic>
        <p:nvPicPr>
          <p:cNvPr id="3" name="QO_4_BD.1_1#2c8b9630c?vop=1&amp;pid=4f4905adb&amp;color=0,0,0&amp;tib=255,255,255&amp;ii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1_2#2c8b9630c?vop=1&amp;pid=4f4905adb&amp;color=0,0,0&amp;bbb=1"/>
              <p:cNvSpPr/>
              <p:nvPr/>
            </p:nvSpPr>
            <p:spPr>
              <a:xfrm>
                <a:off x="896112" y="1607483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两人骑自行车同时出发，经过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分钟相遇。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BD.1_2#2c8b9630c?vop=1&amp;pid=4f4905ad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7483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41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4_BD.1_3#2c8b9630c?vop=1&amp;pid=4f4905adb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4112" y="2384376"/>
            <a:ext cx="7547035" cy="177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5_BD.2_1#01cb90bb3?vop=1&amp;pid=2c8b9630c&amp;color=0,0,0&amp;bbb=1&amp;hb=1"/>
          <p:cNvSpPr/>
          <p:nvPr/>
        </p:nvSpPr>
        <p:spPr>
          <a:xfrm>
            <a:off x="896112" y="4290736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等量关系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32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3_1#01cb90bb3.blank?vop=1&amp;pid=2c8b9630c&amp;color=0,0,0&amp;vpa=1&amp;bbb=1&amp;hb=1"/>
              <p:cNvSpPr/>
              <p:nvPr/>
            </p:nvSpPr>
            <p:spPr>
              <a:xfrm>
                <a:off x="896112" y="4252636"/>
                <a:ext cx="10533888" cy="141071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宋体" panose="02010600030101010101" pitchFamily="2" charset="-122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丽丽的速度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平平的速度）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时间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总路程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或丽丽的速度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×时间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平平的速度×时间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总路程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B_5_AN.3_1#01cb90bb3.blank?vop=1&amp;pid=2c8b9630c&amp;color=0,0,0&amp;vpa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252636"/>
                <a:ext cx="10533888" cy="1410716"/>
              </a:xfrm>
              <a:prstGeom prst="rect">
                <a:avLst/>
              </a:prstGeom>
              <a:blipFill rotWithShape="1">
                <a:blip r:embed="rId4"/>
                <a:stretch>
                  <a:fillRect l="-1" t="-3" b="-62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_1#2177708a4?vop=1&amp;pid=2c8b9630c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列方程解答：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5_1#2177708a4?vop=1&amp;pid=2c8b9630c&amp;color=0,0,0&amp;bbb=1"/>
              <p:cNvSpPr/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：经过10分钟相遇。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5_1#2177708a4?vop=1&amp;pid=2c8b9630c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6_1#bb4d434b2?vop=1&amp;pid=4f4905adb&amp;color=0,0,0&amp;bt=1&amp;bbb=1"/>
          <p:cNvSpPr/>
          <p:nvPr/>
        </p:nvSpPr>
        <p:spPr>
          <a:xfrm>
            <a:off x="896112" y="90000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解方程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6_1#bb4d434b2?vop=1&amp;pid=4f4905adb&amp;color=0,0,0&amp;tib=255,255,255&amp;iip=2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43879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7_1#df4ba8dd1?vop=1&amp;pid=bb4d434b2&amp;color=0,0,0&amp;bbb=1"/>
              <p:cNvSpPr/>
              <p:nvPr/>
            </p:nvSpPr>
            <p:spPr>
              <a:xfrm>
                <a:off x="896112" y="1582781"/>
                <a:ext cx="10533888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7_1#df4ba8dd1?vop=1&amp;pid=bb4d434b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82781"/>
                <a:ext cx="10533888" cy="673100"/>
              </a:xfrm>
              <a:prstGeom prst="rect">
                <a:avLst/>
              </a:prstGeom>
              <a:blipFill rotWithShape="1">
                <a:blip r:embed="rId2"/>
                <a:stretch>
                  <a:fillRect l="-1" t="-54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8_1#df4ba8dd1?vop=1&amp;pid=bb4d434b2&amp;color=0,0,0&amp;bbb=1"/>
              <p:cNvSpPr/>
              <p:nvPr/>
            </p:nvSpPr>
            <p:spPr>
              <a:xfrm>
                <a:off x="896112" y="2241149"/>
                <a:ext cx="10533888" cy="140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AN.8_1#df4ba8dd1?vop=1&amp;pid=bb4d434b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41149"/>
                <a:ext cx="10533888" cy="1409700"/>
              </a:xfrm>
              <a:prstGeom prst="rect">
                <a:avLst/>
              </a:prstGeom>
              <a:blipFill rotWithShape="1">
                <a:blip r:embed="rId3"/>
                <a:stretch>
                  <a:fillRect l="-1" t="-1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BD.9_1#ec3066ebf?vop=1&amp;pid=bb4d434b2&amp;color=0,0,0&amp;bbb=1"/>
              <p:cNvSpPr/>
              <p:nvPr/>
            </p:nvSpPr>
            <p:spPr>
              <a:xfrm>
                <a:off x="896112" y="3701649"/>
                <a:ext cx="10533888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BD.9_1#ec3066ebf?vop=1&amp;pid=bb4d434b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701649"/>
                <a:ext cx="10533888" cy="673100"/>
              </a:xfrm>
              <a:prstGeom prst="rect">
                <a:avLst/>
              </a:prstGeom>
              <a:blipFill rotWithShape="1">
                <a:blip r:embed="rId4"/>
                <a:stretch>
                  <a:fillRect l="-1" t="-35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AN.10_1#ec3066ebf?vop=1&amp;pid=bb4d434b2&amp;color=0,0,0&amp;bbb=1"/>
              <p:cNvSpPr/>
              <p:nvPr/>
            </p:nvSpPr>
            <p:spPr>
              <a:xfrm>
                <a:off x="896112" y="4360017"/>
                <a:ext cx="10533888" cy="140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O_5_AN.10_1#ec3066ebf?vop=1&amp;pid=bb4d434b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360017"/>
                <a:ext cx="10533888" cy="1409700"/>
              </a:xfrm>
              <a:prstGeom prst="rect">
                <a:avLst/>
              </a:prstGeom>
              <a:blipFill rotWithShape="1">
                <a:blip r:embed="rId5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1_1#63768a1dd?vop=1&amp;pid=4f4905adb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有一天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，淘气放学回家，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打开书包正准备做作业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发现将同桌笑笑的数学书带回了家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他赶紧给笑笑打电话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两人商量之后决定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，同时从家出发，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向着对方的方向走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淘气家距离笑笑家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1080米，几分钟后笑笑能拿到数学书？</a:t>
            </a:r>
            <a:endParaRPr lang="en-US" altLang="zh-CN" sz="3200" dirty="0"/>
          </a:p>
        </p:txBody>
      </p:sp>
      <p:pic>
        <p:nvPicPr>
          <p:cNvPr id="3" name="QO_4_BD.11_1#63768a1dd?vop=1&amp;pid=4f4905adb&amp;color=0,0,0&amp;tib=255,255,255&amp;iip=3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1_2#63768a1dd?vop=1&amp;pid=4f4905adb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0" y="3959684"/>
            <a:ext cx="7315200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12_1#63768a1dd?vop=1&amp;pid=4f4905adb&amp;color=0,0,0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分钟后笑笑能拿到数学书。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𝟏𝟎𝟖𝟎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：9分钟后笑笑能拿到数学书。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12_1#63768a1dd?vop=1&amp;pid=4f4905adb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3_1#7fb788f2b?vop=1&amp;pid=4f4905adb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、乙两车从相距567千米的两地同时出发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相向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而行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，经过4.2小时相遇。已知甲车平均每小时比乙车慢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，甲、乙两车平均每小时各行多少千米？（列方程解答）</a:t>
            </a:r>
            <a:endParaRPr lang="en-US" altLang="zh-CN" sz="3200" spc="-50" dirty="0"/>
          </a:p>
        </p:txBody>
      </p:sp>
      <p:pic>
        <p:nvPicPr>
          <p:cNvPr id="3" name="QO_4_BD.13_1#7fb788f2b?vop=1&amp;pid=4f4905adb&amp;color=0,0,0&amp;tib=255,255,255&amp;iip=4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623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14_1#7fb788f2b?vop=1&amp;pid=4f4905adb&amp;color=0,0,0&amp;bt=1&amp;bbb=1&amp;hb=1"/>
              <p:cNvSpPr/>
              <p:nvPr/>
            </p:nvSpPr>
            <p:spPr>
              <a:xfrm>
                <a:off x="896112" y="900000"/>
                <a:ext cx="10533888" cy="434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解：设甲车平均每小时行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千米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则乙车平均每小时行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千米。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：甲车平均每小时行60千米，乙车平均每小时行75千米。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14_1#7fb788f2b?vop=1&amp;pid=4f4905adb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3434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r="-1628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1342</Words>
  <Application>WPS 演示</Application>
  <PresentationFormat>宽屏</PresentationFormat>
  <Paragraphs>74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2025-06-23T02:04:00Z</dcterms:created>
  <dcterms:modified xsi:type="dcterms:W3CDTF">2025-06-26T06:39:11Z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26A27A5FA26E4368B2FCE42A3DC3DCEF_12</vt:lpwstr>
  </property>
  <property fmtid="{D5CDD505-2E9C-101B-9397-08002B2CF9AE}" pid="3" name="KSOProductBuildVer">
    <vt:lpwstr>2052-12.1.0.21541</vt:lpwstr>
  </property>
</Properties>
</file>