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819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b9ec990009638d8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8_1#5e32e5fc2?vop=1&amp;pid=74d26277c&amp;color=0,0,0&amp;vtp=1&amp;bt=1&amp;bbb=1&amp;h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人们发现某地某种蟋蟀每分钟鸣叫的次数和气温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之间有以下关系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：用蟋蟀1分钟鸣叫的次数除以7，再加上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结果等于该地当时的气温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（单位：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38_1#5e32e5fc2?vop=1&amp;pid=74d26277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>
                <a:blip r:embed="rId3"/>
                <a:stretch>
                  <a:fillRect l="-2315" r="-5093" b="-55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38_1#5e32e5fc2?vop=1&amp;pid=74d26277c&amp;color=0,0,0&amp;tib=255,255,255&amp;iip=1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39_1#f951330ef?vop=1&amp;pid=5e32e5fc2&amp;color=0,0,0&amp;vtp=1&amp;bbb=1&amp;hb=1"/>
              <p:cNvSpPr/>
              <p:nvPr/>
            </p:nvSpPr>
            <p:spPr>
              <a:xfrm>
                <a:off x="896112" y="3159853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（1）如果用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𝑻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表示该地当时的气温，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表示蟋蟀每分钟鸣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叫的次数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，请用含有字母的式子表示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𝑻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的关系。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BD.39_1#f951330ef?vop=1&amp;pid=5e32e5fc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9853"/>
                <a:ext cx="10533888" cy="1473200"/>
              </a:xfrm>
              <a:prstGeom prst="rect">
                <a:avLst/>
              </a:prstGeom>
              <a:blipFill>
                <a:blip r:embed="rId5"/>
                <a:stretch>
                  <a:fillRect l="-2315" b="-8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40_1#f951330ef?vop=1&amp;pid=5e32e5fc2&amp;color=0,0,0&amp;vtp=1&amp;bbb=1"/>
              <p:cNvSpPr/>
              <p:nvPr/>
            </p:nvSpPr>
            <p:spPr>
              <a:xfrm>
                <a:off x="896112" y="4696553"/>
                <a:ext cx="10533888" cy="698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𝑻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40_1#f951330ef?vop=1&amp;pid=5e32e5fc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96553"/>
                <a:ext cx="10533888" cy="6985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41_1#2a125bfc9?vop=1&amp;pid=5e32e5fc2&amp;color=0,0,0&amp;vtp=1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𝟐𝟎𝟑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时，该地当时的气温是多少摄氏度？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41_1#2a125bfc9?vop=1&amp;pid=5e32e5fc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>
                <a:blip r:embed="rId3"/>
                <a:stretch>
                  <a:fillRect l="-2315" t="-847" b="-220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42_1#2a125bfc9?vop=1&amp;pid=5e32e5fc2&amp;color=0,0,0&amp;vtp=1&amp;bbb=1"/>
              <p:cNvSpPr/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时，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：该地当时的气温是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42_1#2a125bfc9?vop=1&amp;pid=5e32e5fc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blipFill>
                <a:blip r:embed="rId4"/>
                <a:stretch>
                  <a:fillRect l="-2315" b="-64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4d26277c.fixed?pid=974eef2cd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3_BD#74d26277c.fixed?pid=974eef2cd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用字母表示运算律和公式</a:t>
            </a:r>
            <a:endParaRPr lang="en-US" altLang="zh-CN" sz="1400" dirty="0"/>
          </a:p>
        </p:txBody>
      </p:sp>
      <p:sp>
        <p:nvSpPr>
          <p:cNvPr id="4" name="C_3#74d26277c.fixed?pid=974eef2cd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a49c0be92?vop=1&amp;pid=74d26277c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把结果相等的两个式子连一连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_1#a49c0be92?vop=1&amp;pid=74d26277c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_2#a49c0be92?vop=1&amp;pid=74d26277c&amp;color=0,0,0&amp;tib=255,255,255&amp;vip=1#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7168" y="1676146"/>
            <a:ext cx="7360920" cy="404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WB.2_1#a49c0be92.white_block?vop=1&amp;pid=74d26277c&amp;color=0,0,0&amp;vpa=1&amp;vtp=1"/>
          <p:cNvSpPr/>
          <p:nvPr/>
        </p:nvSpPr>
        <p:spPr>
          <a:xfrm>
            <a:off x="3904488" y="1758442"/>
            <a:ext cx="4572000" cy="38404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_1#2338fb0fc?vop=1&amp;pid=74d26277c&amp;color=0,0,0&amp;vtp=1&amp;bt=1&amp;bbb=1"/>
          <p:cNvSpPr/>
          <p:nvPr/>
        </p:nvSpPr>
        <p:spPr>
          <a:xfrm>
            <a:off x="896112" y="896113"/>
            <a:ext cx="10533888" cy="62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3_1#2338fb0fc?vop=1&amp;pid=74d26277c&amp;color=0,0,0&amp;tib=255,255,255&amp;iip=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88150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4_1#b6e5d2fef?vop=1&amp;pid=2338fb0fc&amp;color=0,0,0&amp;vtp=1&amp;bbb=1&amp;hb=1"/>
              <p:cNvSpPr/>
              <p:nvPr/>
            </p:nvSpPr>
            <p:spPr>
              <a:xfrm>
                <a:off x="896112" y="1532856"/>
                <a:ext cx="10533888" cy="1943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（1）若正方形的边长为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米，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则正方形的周长是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米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面积是(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平方米，当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正方形的周长是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米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面积是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平方米。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4_1#b6e5d2fef?vop=1&amp;pid=2338fb0f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32856"/>
                <a:ext cx="10533888" cy="1943100"/>
              </a:xfrm>
              <a:prstGeom prst="rect">
                <a:avLst/>
              </a:prstGeom>
              <a:blipFill>
                <a:blip r:embed="rId4"/>
                <a:stretch>
                  <a:fillRect l="-2315" t="-2821" r="-2315" b="-90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5_1#b6e5d2fef.bracket?vop=1&amp;pid=2338fb0fc&amp;color=0,0,0&amp;vpa=2&amp;vtp=1&amp;bbb=1"/>
              <p:cNvSpPr/>
              <p:nvPr/>
            </p:nvSpPr>
            <p:spPr>
              <a:xfrm>
                <a:off x="9713088" y="1646237"/>
                <a:ext cx="701675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5_1#b6e5d2fef.bracket?vop=1&amp;pid=2338fb0fc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3088" y="1646237"/>
                <a:ext cx="701675" cy="508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6_1#b6e5d2fef.bracket?vop=1&amp;pid=2338fb0fc&amp;color=0,0,0&amp;vpa=3&amp;vtp=1&amp;bbb=1&amp;rh=37.8"/>
              <p:cNvSpPr/>
              <p:nvPr/>
            </p:nvSpPr>
            <p:spPr>
              <a:xfrm>
                <a:off x="2347087" y="2259965"/>
                <a:ext cx="653479" cy="48006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6_1#b6e5d2fef.bracket?vop=1&amp;pid=2338fb0fc&amp;color=0,0,0&amp;vpa=3&amp;vtp=1&amp;bbb=1&amp;rh=37.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7087" y="2259965"/>
                <a:ext cx="653479" cy="48006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7_1#b6e5d2fef.bracket?vop=1&amp;pid=2338fb0fc&amp;color=0,0,0&amp;vpa=4&amp;vtp=1&amp;bbb=1"/>
              <p:cNvSpPr/>
              <p:nvPr/>
            </p:nvSpPr>
            <p:spPr>
              <a:xfrm>
                <a:off x="10146856" y="2301684"/>
                <a:ext cx="69215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7_1#b6e5d2fef.bracket?vop=1&amp;pid=2338fb0fc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6856" y="2301684"/>
                <a:ext cx="692150" cy="508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8_1#b6e5d2fef.bracket?vop=1&amp;pid=2338fb0fc&amp;color=0,0,0&amp;vpa=5&amp;vtp=1&amp;bbb=1"/>
              <p:cNvSpPr/>
              <p:nvPr/>
            </p:nvSpPr>
            <p:spPr>
              <a:xfrm>
                <a:off x="3137663" y="2936557"/>
                <a:ext cx="69215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8_1#b6e5d2fef.bracket?vop=1&amp;pid=2338fb0fc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7663" y="2936557"/>
                <a:ext cx="692150" cy="508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BD.9_1#226f93ae5?sp=1&amp;vop=1&amp;pid=2338fb0fc&amp;color=0,0,0&amp;vtp=1&amp;bbb=1&amp;hb=1"/>
              <p:cNvSpPr/>
              <p:nvPr/>
            </p:nvSpPr>
            <p:spPr>
              <a:xfrm>
                <a:off x="896112" y="3526756"/>
                <a:ext cx="10533888" cy="2590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（2）小林计划做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道计算题，已经做了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分钟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平均每分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钟做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15道。这里的“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”表示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)，“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还剩下的题数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用字母表示为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B_5_BD.9_1#226f93ae5?sp=1&amp;vop=1&amp;pid=2338fb0f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26756"/>
                <a:ext cx="10533888" cy="2590800"/>
              </a:xfrm>
              <a:prstGeom prst="rect">
                <a:avLst/>
              </a:prstGeom>
              <a:blipFill>
                <a:blip r:embed="rId9"/>
                <a:stretch>
                  <a:fillRect l="-2315" t="-2353" b="-65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AN.10_1#226f93ae5.bracket?vop=1&amp;pid=2338fb0fc&amp;color=0,0,0&amp;vpa=6&amp;vtp=1&amp;bbb=1"/>
              <p:cNvSpPr/>
              <p:nvPr/>
            </p:nvSpPr>
            <p:spPr>
              <a:xfrm>
                <a:off x="964374" y="4922012"/>
                <a:ext cx="3935413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分钟做了多少道题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QB_5_AN.10_1#226f93ae5.bracket?vop=1&amp;pid=2338fb0fc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374" y="4922012"/>
                <a:ext cx="3935413" cy="508000"/>
              </a:xfrm>
              <a:prstGeom prst="rect">
                <a:avLst/>
              </a:prstGeom>
              <a:blipFill>
                <a:blip r:embed="rId10"/>
                <a:stretch>
                  <a:fillRect t="-30952" r="-2477" b="-3690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N.11_1#226f93ae5.bracket?vop=1&amp;pid=2338fb0fc&amp;color=0,0,0&amp;vpa=7&amp;vtp=1&amp;bbb=1"/>
              <p:cNvSpPr/>
              <p:nvPr/>
            </p:nvSpPr>
            <p:spPr>
              <a:xfrm>
                <a:off x="1059624" y="5581840"/>
                <a:ext cx="1804607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5_AN.11_1#226f93ae5.bracket?vop=1&amp;pid=2338fb0fc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624" y="5581840"/>
                <a:ext cx="1804607" cy="5080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2_1#40de0fda8?vop=1&amp;pid=74d26277c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根据运算律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（或运算的性质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里填上适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当的数或字母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2_1#40de0fda8?vop=1&amp;pid=74d26277c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2_1#40de0fda8?vop=1&amp;pid=74d26277c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9989" y="950976"/>
            <a:ext cx="822960" cy="621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BD.13_1#0afb157ba?vop=1&amp;pid=40de0fda8&amp;color=0,0,0&amp;vtp=1&amp;bbb=1"/>
          <p:cNvSpPr/>
          <p:nvPr/>
        </p:nvSpPr>
        <p:spPr>
          <a:xfrm>
            <a:off x="896112" y="2385060"/>
            <a:ext cx="10533888" cy="74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3300" b="1" i="0" kern="0" spc="-99900" smtClean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O_5_BD.13_1#0afb157ba?vop=1&amp;pid=40de0fda8&amp;color=0,0,0&amp;tib=255,255,255&amp;iip=5&amp;vip=8#9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1321" y="2481072"/>
            <a:ext cx="3511296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O_5_WB.14_1#0afb157ba.white_block?vop=1&amp;pid=40de0fda8&amp;color=0,0,0&amp;vpa=8&amp;vtp=1"/>
          <p:cNvSpPr/>
          <p:nvPr/>
        </p:nvSpPr>
        <p:spPr>
          <a:xfrm>
            <a:off x="1986185" y="2618232"/>
            <a:ext cx="649224" cy="4114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5_WB.15_1#0afb157ba.white_block?vop=1&amp;pid=40de0fda8&amp;color=0,0,0&amp;vpa=9&amp;vtp=1"/>
          <p:cNvSpPr/>
          <p:nvPr/>
        </p:nvSpPr>
        <p:spPr>
          <a:xfrm>
            <a:off x="3632105" y="2618232"/>
            <a:ext cx="621792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QO_5_BD.16_1#a39959646?vop=1&amp;pid=40de0fda8&amp;color=0,0,0&amp;vtp=1&amp;bbb=1"/>
          <p:cNvSpPr/>
          <p:nvPr/>
        </p:nvSpPr>
        <p:spPr>
          <a:xfrm>
            <a:off x="896112" y="3052699"/>
            <a:ext cx="10533888" cy="812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3600" b="1" i="0" kern="0" spc="-99900" smtClean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10" name="QO_5_BD.16_1#a39959646?vop=1&amp;pid=40de0fda8&amp;color=0,0,0&amp;tib=255,255,255&amp;iip=6&amp;vip=10#12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0178" y="3153283"/>
            <a:ext cx="5513832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1" name="QO_5_WB.17_1#a39959646.white_block?vop=1&amp;pid=40de0fda8&amp;color=0,0,0&amp;vpa=10&amp;vtp=1"/>
          <p:cNvSpPr/>
          <p:nvPr/>
        </p:nvSpPr>
        <p:spPr>
          <a:xfrm>
            <a:off x="3914426" y="3354451"/>
            <a:ext cx="640080" cy="39319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2" name="QO_5_WB.18_1#a39959646.white_block?vop=1&amp;pid=40de0fda8&amp;color=0,0,0&amp;vpa=11&amp;vtp=1"/>
          <p:cNvSpPr/>
          <p:nvPr/>
        </p:nvSpPr>
        <p:spPr>
          <a:xfrm>
            <a:off x="5203730" y="3354451"/>
            <a:ext cx="594360" cy="4114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3" name="QO_5_WB.19_1#a39959646.white_block?vop=1&amp;pid=40de0fda8&amp;color=0,0,0&amp;vpa=12&amp;vtp=1"/>
          <p:cNvSpPr/>
          <p:nvPr/>
        </p:nvSpPr>
        <p:spPr>
          <a:xfrm>
            <a:off x="6310154" y="3345307"/>
            <a:ext cx="603504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4" name="QO_5_BD.20_1#fba5039d6?vop=1&amp;pid=40de0fda8&amp;color=0,0,0&amp;vtp=1&amp;bbb=1"/>
          <p:cNvSpPr/>
          <p:nvPr/>
        </p:nvSpPr>
        <p:spPr>
          <a:xfrm>
            <a:off x="896112" y="3771964"/>
            <a:ext cx="10533888" cy="74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3350" b="1" i="0" kern="0" spc="-99900" smtClean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15" name="QO_5_BD.20_1#fba5039d6?vop=1&amp;pid=40de0fda8&amp;color=0,0,0&amp;tib=255,255,255&amp;iip=7&amp;vip=13#14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8787" y="3861118"/>
            <a:ext cx="4690872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6" name="QO_5_WB.21_1#fba5039d6.white_block?vop=1&amp;pid=40de0fda8&amp;color=0,0,0&amp;vpa=13&amp;vtp=1"/>
          <p:cNvSpPr/>
          <p:nvPr/>
        </p:nvSpPr>
        <p:spPr>
          <a:xfrm>
            <a:off x="3844163" y="3970846"/>
            <a:ext cx="621792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7" name="QO_5_WB.22_1#fba5039d6.white_block?vop=1&amp;pid=40de0fda8&amp;color=0,0,0&amp;vpa=14&amp;vtp=1"/>
          <p:cNvSpPr/>
          <p:nvPr/>
        </p:nvSpPr>
        <p:spPr>
          <a:xfrm>
            <a:off x="4923155" y="3970846"/>
            <a:ext cx="640080" cy="38404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8" name="QO_5_BD.23_1#935ecdd64?vop=1&amp;pid=40de0fda8&amp;color=0,0,0&amp;vtp=1&amp;bbb=1"/>
          <p:cNvSpPr/>
          <p:nvPr/>
        </p:nvSpPr>
        <p:spPr>
          <a:xfrm>
            <a:off x="896112" y="4440937"/>
            <a:ext cx="10533888" cy="812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6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3600" b="1" i="0" kern="0" spc="-99900" smtClean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19" name="QO_5_BD.23_1#935ecdd64?vop=1&amp;pid=40de0fda8&amp;color=0,0,0&amp;tib=255,255,255&amp;iip=8&amp;vip=15#17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0465" y="4541521"/>
            <a:ext cx="5779008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20" name="QO_5_WB.24_1#935ecdd64.white_block?vop=1&amp;pid=40de0fda8&amp;color=0,0,0&amp;vpa=15&amp;vtp=1"/>
          <p:cNvSpPr/>
          <p:nvPr/>
        </p:nvSpPr>
        <p:spPr>
          <a:xfrm>
            <a:off x="3577241" y="4715257"/>
            <a:ext cx="658368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21" name="QO_5_WB.25_1#935ecdd64.white_block?vop=1&amp;pid=40de0fda8&amp;color=0,0,0&amp;vpa=16&amp;vtp=1"/>
          <p:cNvSpPr/>
          <p:nvPr/>
        </p:nvSpPr>
        <p:spPr>
          <a:xfrm>
            <a:off x="4903121" y="4715257"/>
            <a:ext cx="630936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22" name="QO_5_WB.26_1#935ecdd64.white_block?vop=1&amp;pid=40de0fda8&amp;color=0,0,0&amp;vpa=17&amp;vtp=1"/>
          <p:cNvSpPr/>
          <p:nvPr/>
        </p:nvSpPr>
        <p:spPr>
          <a:xfrm>
            <a:off x="6064410" y="4706113"/>
            <a:ext cx="640080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1" grpId="0" build="p" animBg="1"/>
      <p:bldP spid="12" grpId="0" build="p" animBg="1"/>
      <p:bldP spid="13" grpId="0" build="p" animBg="1"/>
      <p:bldP spid="16" grpId="0" build="p" animBg="1"/>
      <p:bldP spid="17" grpId="0" build="p" animBg="1"/>
      <p:bldP spid="20" grpId="0" build="p" animBg="1"/>
      <p:bldP spid="21" grpId="0" build="p" animBg="1"/>
      <p:bldP spid="2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7_1#53e68ab55?vop=1&amp;pid=74d26277c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教材P57第9题变式）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27_1#53e68ab55?vop=1&amp;pid=74d26277c&amp;color=0,0,0&amp;tib=255,255,255&amp;iip=9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28_1#741377bc8?vop=1&amp;pid=53e68ab55&amp;color=0,0,0&amp;vtp=1&amp;bbb=1&amp;hb=1"/>
              <p:cNvSpPr/>
              <p:nvPr/>
            </p:nvSpPr>
            <p:spPr>
              <a:xfrm>
                <a:off x="896112" y="1610199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（1）小亮每分钟骑行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分钟骑行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分钟骑行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，骑行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分钟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（2）若用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𝒗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表示速度，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𝒕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表示时间，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𝒔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表示路程，则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1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28_1#741377bc8?vop=1&amp;pid=53e68ab5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2946400"/>
              </a:xfrm>
              <a:prstGeom prst="rect">
                <a:avLst/>
              </a:prstGeom>
              <a:blipFill>
                <a:blip r:embed="rId4"/>
                <a:stretch>
                  <a:fillRect l="-2315" r="-2025" b="-53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29_1#741377bc8.bracket?vop=1&amp;pid=53e68ab55&amp;color=0,0,0&amp;vpa=18&amp;vtp=1&amp;bbb=1"/>
              <p:cNvSpPr/>
              <p:nvPr/>
            </p:nvSpPr>
            <p:spPr>
              <a:xfrm>
                <a:off x="7917624" y="1786699"/>
                <a:ext cx="693738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29_1#741377bc8.bracket?vop=1&amp;pid=53e68ab55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7624" y="1786699"/>
                <a:ext cx="693738" cy="508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30_1#741377bc8.bracket?vop=1&amp;pid=53e68ab55&amp;color=0,0,0&amp;vpa=19&amp;vtp=1&amp;bbb=1"/>
              <p:cNvSpPr/>
              <p:nvPr/>
            </p:nvSpPr>
            <p:spPr>
              <a:xfrm>
                <a:off x="1135824" y="2532443"/>
                <a:ext cx="620713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𝒗𝒕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30_1#741377bc8.bracket?vop=1&amp;pid=53e68ab55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824" y="2532443"/>
                <a:ext cx="620713" cy="508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31_1#741377bc8.bracket?vop=1&amp;pid=53e68ab55&amp;color=0,0,0&amp;vpa=20&amp;vtp=1&amp;bbb=1"/>
              <p:cNvSpPr/>
              <p:nvPr/>
            </p:nvSpPr>
            <p:spPr>
              <a:xfrm>
                <a:off x="4841049" y="2532443"/>
                <a:ext cx="1169607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31_1#741377bc8.bracket?vop=1&amp;pid=53e68ab55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1049" y="2532443"/>
                <a:ext cx="1169607" cy="508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33_1#741377bc8.bracket?vop=1&amp;pid=53e68ab55&amp;color=0,0,0&amp;vpa=21&amp;vtp=1&amp;bbb=1"/>
              <p:cNvSpPr/>
              <p:nvPr/>
            </p:nvSpPr>
            <p:spPr>
              <a:xfrm>
                <a:off x="1135824" y="4003357"/>
                <a:ext cx="620713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𝒗𝒕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33_1#741377bc8.bracket?vop=1&amp;pid=53e68ab55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824" y="4003357"/>
                <a:ext cx="620713" cy="508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34_1#e8a58cbcd?vop=1&amp;pid=53e68ab55&amp;color=0,0,0&amp;vtp=1&amp;bt=1&amp;bbb=1"/>
              <p:cNvSpPr/>
              <p:nvPr/>
            </p:nvSpPr>
            <p:spPr>
              <a:xfrm>
                <a:off x="896112" y="900000"/>
                <a:ext cx="11134725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（3）如果每分钟骑行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𝟐𝟔𝟎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，骑行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，用了多少分钟？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34_1#e8a58cbcd?vop=1&amp;pid=53e68ab5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1134725" cy="723900"/>
              </a:xfrm>
              <a:prstGeom prst="rect">
                <a:avLst/>
              </a:prstGeom>
              <a:blipFill>
                <a:blip r:embed="rId3"/>
                <a:stretch>
                  <a:fillRect l="-2189" t="-847" r="-164" b="-220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5_1#e8a58cbcd?vop=1&amp;pid=53e68ab55&amp;color=0,0,0&amp;vtp=1&amp;bbb=1"/>
              <p:cNvSpPr/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𝐤𝐦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𝟑𝟗𝟎𝟎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𝟑𝟗𝟎𝟎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（分）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：用了15分钟。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35_1#e8a58cbcd?vop=1&amp;pid=53e68ab5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blipFill>
                <a:blip r:embed="rId4"/>
                <a:stretch>
                  <a:fillRect l="-2315" b="-75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6_1#253b63643?vop=1&amp;pid=74d26277c&amp;color=0,0,0&amp;vtp=1&amp;bt=1&amp;bbb=1&amp;hb=1"/>
              <p:cNvSpPr/>
              <p:nvPr/>
            </p:nvSpPr>
            <p:spPr>
              <a:xfrm>
                <a:off x="896112" y="896112"/>
                <a:ext cx="10533888" cy="4419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明明和爸爸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妈妈去买裤子的时候经常听他们说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腰围2尺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”或“腰围3尺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关于腰围的计算方法如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：腰围尺寸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腰围厘米数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明明测量他的腰围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厘米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那么用含有字母的式子表示明明的腰围尺寸是多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少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时，明明的腰围尺寸是多少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？（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尺是一种长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度单位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36_1#253b63643?vop=1&amp;pid=74d26277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4419600"/>
              </a:xfrm>
              <a:prstGeom prst="rect">
                <a:avLst/>
              </a:prstGeom>
              <a:blipFill>
                <a:blip r:embed="rId3"/>
                <a:stretch>
                  <a:fillRect l="-2315" r="-1678" b="-28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36_1#253b63643?vop=1&amp;pid=74d26277c&amp;color=0,0,0&amp;tib=255,255,255&amp;iip=10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37_1#253b63643?vop=1&amp;pid=74d26277c&amp;color=0,0,0&amp;vtp=1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时，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：明明的腰围尺寸是1.8尺。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AN.37_1#253b63643?vop=1&amp;pid=74d26277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>
                <a:blip r:embed="rId3"/>
                <a:stretch>
                  <a:fillRect l="-2315" b="-52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</Words>
  <Application>Microsoft Office PowerPoint</Application>
  <PresentationFormat>宽屏</PresentationFormat>
  <Paragraphs>69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2025-06-23T04:07:25Z</dcterms:created>
  <dcterms:modified xsi:type="dcterms:W3CDTF">2025-06-23T04:08:59Z</dcterms:modified>
  <cp:category/>
  <cp:contentStatus/>
</cp:coreProperties>
</file>