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5" r:id="rId32"/>
    <p:sldId id="286" r:id="rId33"/>
    <p:sldId id="288" r:id="rId34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math#pid=685295a7fd204eef0a31a91e#tid=6854d3460ee0d4000948c596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全品作业本</a:t>
            </a:r>
            <a:endParaRPr lang="en-US" sz="4400" dirty="0"/>
          </a:p>
        </p:txBody>
      </p:sp>
      <p:sp>
        <p:nvSpPr>
          <p:cNvPr id="4" name="MasterShapeName"/>
          <p:cNvSpPr/>
          <p:nvPr/>
        </p:nvSpPr>
        <p:spPr>
          <a:xfrm>
            <a:off x="3758184" y="3520440"/>
            <a:ext cx="3118104" cy="310896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数学   五年级上册   人教RJ</a:t>
            </a:r>
            <a:endParaRPr lang="en-US" sz="1400" dirty="0"/>
          </a:p>
        </p:txBody>
      </p:sp>
      <p:sp>
        <p:nvSpPr>
          <p:cNvPr id="5" name="MasterShapeName"/>
          <p:cNvSpPr/>
          <p:nvPr/>
        </p:nvSpPr>
        <p:spPr>
          <a:xfrm>
            <a:off x="6876288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试  卷</a:t>
            </a:r>
            <a:endParaRPr lang="en-US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42.png"/><Relationship Id="rId8" Type="http://schemas.openxmlformats.org/officeDocument/2006/relationships/image" Target="../media/image41.png"/><Relationship Id="rId7" Type="http://schemas.openxmlformats.org/officeDocument/2006/relationships/image" Target="../media/image40.png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1" Type="http://schemas.openxmlformats.org/officeDocument/2006/relationships/notesSlide" Target="../notesSlides/notesSlide16.xml"/><Relationship Id="rId10" Type="http://schemas.openxmlformats.org/officeDocument/2006/relationships/slideLayout" Target="../slideLayouts/slideLayout5.xml"/><Relationship Id="rId1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7.xml"/><Relationship Id="rId7" Type="http://schemas.openxmlformats.org/officeDocument/2006/relationships/slideLayout" Target="../slideLayouts/slideLayout5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8.xml"/><Relationship Id="rId7" Type="http://schemas.openxmlformats.org/officeDocument/2006/relationships/slideLayout" Target="../slideLayouts/slideLayout5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6.png"/><Relationship Id="rId1" Type="http://schemas.openxmlformats.org/officeDocument/2006/relationships/image" Target="../media/image5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8.png"/><Relationship Id="rId1" Type="http://schemas.openxmlformats.org/officeDocument/2006/relationships/image" Target="../media/image57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60.png"/><Relationship Id="rId1" Type="http://schemas.openxmlformats.org/officeDocument/2006/relationships/image" Target="../media/image59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62.png"/><Relationship Id="rId1" Type="http://schemas.openxmlformats.org/officeDocument/2006/relationships/image" Target="../media/image61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64.png"/><Relationship Id="rId1" Type="http://schemas.openxmlformats.org/officeDocument/2006/relationships/image" Target="../media/image63.jpe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66.png"/><Relationship Id="rId1" Type="http://schemas.openxmlformats.org/officeDocument/2006/relationships/image" Target="../media/image6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8.png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8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70.png"/><Relationship Id="rId2" Type="http://schemas.openxmlformats.org/officeDocument/2006/relationships/image" Target="../media/image69.jpeg"/><Relationship Id="rId1" Type="http://schemas.openxmlformats.org/officeDocument/2006/relationships/tags" Target="../tags/tag1.xml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9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72.png"/><Relationship Id="rId1" Type="http://schemas.openxmlformats.org/officeDocument/2006/relationships/image" Target="../media/image71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7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20_1#42c4a02c0?sp=1&amp;vop=1&amp;pid=06335b169&amp;color=0,0,0&amp;vtp=1&amp;bt=1&amp;bbb=1"/>
          <p:cNvSpPr/>
          <p:nvPr/>
        </p:nvSpPr>
        <p:spPr>
          <a:xfrm>
            <a:off x="896112" y="900000"/>
            <a:ext cx="10533888" cy="67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实验小学举行校园足球联赛，计分规则如下表。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p:graphicFrame>
        <p:nvGraphicFramePr>
          <p:cNvPr id="11" name="QO_3_BD.20_2#42c4a02c0?colgroup=8,5,5,5&amp;vop=1&amp;pid=06335b169&amp;color=0,0,0&amp;vtp=1&amp;bbb=1"/>
          <p:cNvGraphicFramePr>
            <a:graphicFrameLocks noGrp="1"/>
          </p:cNvGraphicFramePr>
          <p:nvPr/>
        </p:nvGraphicFramePr>
        <p:xfrm>
          <a:off x="896112" y="1632662"/>
          <a:ext cx="10497312" cy="1364742"/>
        </p:xfrm>
        <a:graphic>
          <a:graphicData uri="http://schemas.openxmlformats.org/drawingml/2006/table">
            <a:tbl>
              <a:tblPr/>
              <a:tblGrid>
                <a:gridCol w="3584448"/>
                <a:gridCol w="2304288"/>
                <a:gridCol w="2304288"/>
                <a:gridCol w="2304288"/>
              </a:tblGrid>
              <a:tr h="682371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53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比赛结果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53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胜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53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平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53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负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2371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53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比赛得分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53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3分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53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1分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53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0分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4_BD.21_1#d0805f9c0?vop=1&amp;pid=42c4a02c0&amp;color=0,0,0&amp;vtp=1&amp;bbb=1&amp;hb=1"/>
              <p:cNvSpPr/>
              <p:nvPr/>
            </p:nvSpPr>
            <p:spPr>
              <a:xfrm>
                <a:off x="896112" y="3131262"/>
                <a:ext cx="10533888" cy="2794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（1）五（1）班足球队已经参加了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𝒏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场比赛，输了1场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平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5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了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2场，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共得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分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vl="0" latinLnBrk="1">
                  <a:lnSpc>
                    <a:spcPts val="5500"/>
                  </a:lnSpc>
                </a:pP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（2）五（7）班足球队已经参加了5场比赛，共得10分，输</a:t>
                </a:r>
                <a:endParaRPr lang="en-US" altLang="zh-CN" sz="3200" b="1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vl="0" latinLnBrk="1">
                  <a:lnSpc>
                    <a:spcPts val="5500"/>
                  </a:lnSpc>
                </a:pP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了1场，胜了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场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4" name="QB_4_BD.21_1#d0805f9c0?vop=1&amp;pid=42c4a02c0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131262"/>
                <a:ext cx="10533888" cy="2794000"/>
              </a:xfrm>
              <a:prstGeom prst="rect">
                <a:avLst/>
              </a:prstGeom>
              <a:blipFill rotWithShape="1">
                <a:blip r:embed="rId1"/>
                <a:stretch>
                  <a:fillRect l="-1" t="-3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4_AN.22_1#d0805f9c0.bracket?vop=1&amp;pid=42c4a02c0&amp;color=0,0,0&amp;vpa=13&amp;vtp=1&amp;bbb=1"/>
              <p:cNvSpPr/>
              <p:nvPr/>
            </p:nvSpPr>
            <p:spPr>
              <a:xfrm>
                <a:off x="3378962" y="3972319"/>
                <a:ext cx="1439482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𝒏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B_4_AN.22_1#d0805f9c0.bracket?vop=1&amp;pid=42c4a02c0&amp;color=0,0,0&amp;vpa=13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78962" y="3972319"/>
                <a:ext cx="1439482" cy="508000"/>
              </a:xfrm>
              <a:prstGeom prst="rect">
                <a:avLst/>
              </a:prstGeom>
              <a:blipFill rotWithShape="1">
                <a:blip r:embed="rId2"/>
                <a:stretch>
                  <a:fillRect l="-9" t="-78" r="4" b="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QB_4_AN.24_1#d0805f9c0.bracket?vop=1&amp;pid=42c4a02c0&amp;color=0,0,0&amp;vpa=14&amp;vtp=1&amp;bbb=1"/>
              <p:cNvSpPr/>
              <p:nvPr/>
            </p:nvSpPr>
            <p:spPr>
              <a:xfrm>
                <a:off x="3366262" y="5369573"/>
                <a:ext cx="449263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7" name="QB_4_AN.24_1#d0805f9c0.bracket?vop=1&amp;pid=42c4a02c0&amp;color=0,0,0&amp;vpa=14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66262" y="5369573"/>
                <a:ext cx="449263" cy="508000"/>
              </a:xfrm>
              <a:prstGeom prst="rect">
                <a:avLst/>
              </a:prstGeom>
              <a:blipFill rotWithShape="1">
                <a:blip r:embed="rId3"/>
                <a:stretch>
                  <a:fillRect l="-28" t="-3" r="99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7" grpId="0" animBg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f4ce6f653?pid=e6d3d877c&amp;color=0,0,0&amp;vtp=1&amp;bt=1&amp;bbb=1"/>
          <p:cNvSpPr/>
          <p:nvPr/>
        </p:nvSpPr>
        <p:spPr>
          <a:xfrm>
            <a:off x="896112" y="896112"/>
            <a:ext cx="10533888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二、选择题。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C_3_BD.25_1#36bac0af5?vop=1&amp;pid=f4ce6f653&amp;color=0,0,0&amp;vtp=1&amp;bbb=1&amp;hb=1"/>
              <p:cNvSpPr/>
              <p:nvPr/>
            </p:nvSpPr>
            <p:spPr>
              <a:xfrm>
                <a:off x="896112" y="1610199"/>
                <a:ext cx="10533888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9.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𝒂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𝒃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都是自然数，42和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𝒃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𝒃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32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𝒙</m:t>
                        </m:r>
                      </m:e>
                      <m:sup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zh-CN" sz="3200" b="1" i="0" dirty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𝒂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𝒂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</m:oMath>
                </a14:m>
                <a:r>
                  <a:rPr lang="en-US" altLang="zh-CN" sz="3200" b="1" i="0" dirty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32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𝟐</m:t>
                        </m:r>
                      </m:e>
                      <m:sup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zh-CN" sz="3200" b="1" i="0" dirty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有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)组的结果一定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是相等的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C_3_BD.25_1#36bac0af5?vop=1&amp;pid=f4ce6f653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610199"/>
                <a:ext cx="10533888" cy="2209800"/>
              </a:xfrm>
              <a:prstGeom prst="rect">
                <a:avLst/>
              </a:prstGeom>
              <a:blipFill rotWithShape="1">
                <a:blip r:embed="rId1"/>
                <a:stretch>
                  <a:fillRect l="-1" t="-21" b="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3_AN.26_1#36bac0af5.bracket?vop=1&amp;pid=f4ce6f653&amp;color=0,0,0&amp;vpa=15&amp;vtp=1"/>
          <p:cNvSpPr/>
          <p:nvPr/>
        </p:nvSpPr>
        <p:spPr>
          <a:xfrm>
            <a:off x="7831202" y="2335305"/>
            <a:ext cx="588963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C</a:t>
            </a:r>
            <a:endParaRPr lang="en-US" altLang="zh-CN" sz="3200" dirty="0"/>
          </a:p>
        </p:txBody>
      </p:sp>
      <p:sp>
        <p:nvSpPr>
          <p:cNvPr id="5" name="QC_3_BD.25_2#36bac0af5.choices?vop=1&amp;pid=f4ce6f653&amp;color=0,0,0&amp;vtp=1&amp;bbb=1"/>
          <p:cNvSpPr/>
          <p:nvPr/>
        </p:nvSpPr>
        <p:spPr>
          <a:xfrm>
            <a:off x="896112" y="3882165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57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2700020" algn="l"/>
                <a:tab pos="5361940" algn="l"/>
                <a:tab pos="8049260" algn="l"/>
              </a:tabLst>
              <a:defRPr/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3_BD.27_1#916b382e3?vop=1&amp;pid=f4ce6f653&amp;color=0,0,0&amp;vtp=1&amp;bt=1&amp;bbb=1&amp;hb=1"/>
              <p:cNvSpPr/>
              <p:nvPr/>
            </p:nvSpPr>
            <p:spPr>
              <a:xfrm>
                <a:off x="896112" y="896112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10.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每盒咖啡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𝒂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元，爸爸买了4盒，支付50元，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应找回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endParaRPr lang="en-US" altLang="zh-CN" sz="3200" b="1" i="0" smtClean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元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C_3_BD.27_1#916b382e3?vop=1&amp;pid=f4ce6f653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896112"/>
                <a:ext cx="10533888" cy="1473200"/>
              </a:xfrm>
              <a:prstGeom prst="rect">
                <a:avLst/>
              </a:prstGeom>
              <a:blipFill rotWithShape="1">
                <a:blip r:embed="rId1"/>
                <a:stretch>
                  <a:fillRect l="-1" t="-9" r="-6727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3_AN.28_1#916b382e3.bracket?vop=1&amp;pid=f4ce6f653&amp;color=0,0,0&amp;vpa=16&amp;vtp=1"/>
          <p:cNvSpPr/>
          <p:nvPr/>
        </p:nvSpPr>
        <p:spPr>
          <a:xfrm>
            <a:off x="10532238" y="901192"/>
            <a:ext cx="588963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C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3_BD.27_2#916b382e3.choices?vop=1&amp;pid=f4ce6f653&amp;color=0,0,0&amp;vtp=1&amp;bbb=1"/>
              <p:cNvSpPr/>
              <p:nvPr/>
            </p:nvSpPr>
            <p:spPr>
              <a:xfrm>
                <a:off x="896112" y="2423253"/>
                <a:ext cx="10533888" cy="723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5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2299970" algn="l"/>
                    <a:tab pos="5285740" algn="l"/>
                    <a:tab pos="8538210" algn="l"/>
                  </a:tabLst>
                  <a:defRPr/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𝒂</m:t>
                    </m:r>
                  </m:oMath>
                </a14:m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𝒂</m:t>
                    </m:r>
                  </m:oMath>
                </a14:m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𝒂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46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4" name="QC_3_BD.27_2#916b382e3.choices?vop=1&amp;pid=f4ce6f653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423253"/>
                <a:ext cx="10533888" cy="723900"/>
              </a:xfrm>
              <a:prstGeom prst="rect">
                <a:avLst/>
              </a:prstGeom>
              <a:blipFill rotWithShape="1">
                <a:blip r:embed="rId2"/>
                <a:stretch>
                  <a:fillRect l="-1" t="-13" b="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3_BD.29_1#63bb61780?vop=1&amp;pid=f4ce6f653&amp;color=0,0,0&amp;vtp=1&amp;bt=1&amp;bbb=1"/>
              <p:cNvSpPr/>
              <p:nvPr/>
            </p:nvSpPr>
            <p:spPr>
              <a:xfrm>
                <a:off x="896112" y="896112"/>
                <a:ext cx="10533888" cy="723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11.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下面的选项中，能用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𝒂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解决的是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C_3_BD.29_1#63bb61780?vop=1&amp;pid=f4ce6f653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896112"/>
                <a:ext cx="10533888" cy="723900"/>
              </a:xfrm>
              <a:prstGeom prst="rect">
                <a:avLst/>
              </a:prstGeom>
              <a:blipFill rotWithShape="1">
                <a:blip r:embed="rId1"/>
                <a:stretch>
                  <a:fillRect l="-1" t="-18" b="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3_AN.30_1#63bb61780.bracket?vop=1&amp;pid=f4ce6f653&amp;color=0,0,0&amp;vpa=17&amp;vtp=1"/>
          <p:cNvSpPr/>
          <p:nvPr/>
        </p:nvSpPr>
        <p:spPr>
          <a:xfrm>
            <a:off x="8421877" y="896112"/>
            <a:ext cx="588963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C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3_BD.29_2#63bb61780.choices?vop=1&amp;pid=f4ce6f653&amp;color=0,0,0&amp;vtp=1&amp;bbb=1&amp;hb=1"/>
              <p:cNvSpPr/>
              <p:nvPr/>
            </p:nvSpPr>
            <p:spPr>
              <a:xfrm>
                <a:off x="896112" y="1610199"/>
                <a:ext cx="10533888" cy="3683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1张桌子配4把椅子，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𝒂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张桌子需要配多少把椅子</a:t>
                </a:r>
                <a:endParaRPr lang="en-US" altLang="zh-CN" sz="32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学校购进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𝒂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本书，平均分给4个班，每班分到多少本书</a:t>
                </a:r>
                <a:endParaRPr lang="en-US" altLang="zh-CN" sz="32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1盒酸奶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𝒂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元，1块糖1元，妈妈要买4盒酸奶和1块糖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要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花多少钱</a:t>
                </a:r>
                <a:endParaRPr lang="en-US" altLang="zh-CN" sz="32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东东今年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𝒂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岁，4年后东东多少岁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4" name="QC_3_BD.29_2#63bb61780.choices?vop=1&amp;pid=f4ce6f653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610199"/>
                <a:ext cx="10533888" cy="3683000"/>
              </a:xfrm>
              <a:prstGeom prst="rect">
                <a:avLst/>
              </a:prstGeom>
              <a:blipFill rotWithShape="1">
                <a:blip r:embed="rId2"/>
                <a:stretch>
                  <a:fillRect l="-1" t="-13" r="-211" b="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3_BD.31_1#f3c2cb765?vop=1&amp;pid=f4ce6f653&amp;color=0,0,0&amp;vtp=1&amp;bt=1&amp;bbb=1"/>
              <p:cNvSpPr/>
              <p:nvPr/>
            </p:nvSpPr>
            <p:spPr>
              <a:xfrm>
                <a:off x="896112" y="896112"/>
                <a:ext cx="11134725" cy="723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12.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要使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是方程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𝒂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的解，那么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𝒂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C_3_BD.31_1#f3c2cb765?vop=1&amp;pid=f4ce6f653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896112"/>
                <a:ext cx="11134725" cy="723900"/>
              </a:xfrm>
              <a:prstGeom prst="rect">
                <a:avLst/>
              </a:prstGeom>
              <a:blipFill rotWithShape="1">
                <a:blip r:embed="rId1"/>
                <a:stretch>
                  <a:fillRect l="-1" t="-18" r="1" b="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3_AN.32_1#f3c2cb765.bracket?vop=1&amp;pid=f4ce6f653&amp;color=0,0,0&amp;vpa=18&amp;vtp=1"/>
          <p:cNvSpPr/>
          <p:nvPr/>
        </p:nvSpPr>
        <p:spPr>
          <a:xfrm>
            <a:off x="10219055" y="896112"/>
            <a:ext cx="56673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B</a:t>
            </a:r>
            <a:endParaRPr lang="en-US" altLang="zh-CN" sz="3200" dirty="0"/>
          </a:p>
        </p:txBody>
      </p:sp>
      <p:sp>
        <p:nvSpPr>
          <p:cNvPr id="4" name="QC_3_BD.31_2#f3c2cb765.choices?vop=1&amp;pid=f4ce6f653&amp;color=0,0,0&amp;vtp=1&amp;bbb=1"/>
          <p:cNvSpPr/>
          <p:nvPr/>
        </p:nvSpPr>
        <p:spPr>
          <a:xfrm>
            <a:off x="896112" y="1549146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57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2547620" algn="l"/>
                <a:tab pos="5057140" algn="l"/>
                <a:tab pos="7896860" algn="l"/>
              </a:tabLst>
              <a:defRPr/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0.3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0.6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3_BD.33_1#e87a33861?sp=1&amp;vop=1&amp;pid=f4ce6f653&amp;color=0,0,0&amp;vtp=1&amp;bt=1&amp;bbb=1&amp;hb=1"/>
              <p:cNvSpPr/>
              <p:nvPr/>
            </p:nvSpPr>
            <p:spPr>
              <a:xfrm>
                <a:off x="896112" y="900000"/>
                <a:ext cx="10533888" cy="2171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13.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如图，将一个正方形的边长增加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𝐜𝐦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得到一个新的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正方形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。用含有字母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𝒂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的式子表示“增加的面积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其中错误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的是(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C_3_BD.33_1#e87a33861?sp=1&amp;vop=1&amp;pid=f4ce6f653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2171700"/>
              </a:xfrm>
              <a:prstGeom prst="rect">
                <a:avLst/>
              </a:prstGeom>
              <a:blipFill rotWithShape="1">
                <a:blip r:embed="rId1"/>
                <a:stretch>
                  <a:fillRect l="-1" t="-9" r="-356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3_AN.34_1#e87a33861.bracket?vop=1&amp;pid=f4ce6f653&amp;color=0,0,0&amp;vpa=19&amp;vtp=1"/>
          <p:cNvSpPr/>
          <p:nvPr/>
        </p:nvSpPr>
        <p:spPr>
          <a:xfrm>
            <a:off x="2021649" y="2354785"/>
            <a:ext cx="588963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C</a:t>
            </a:r>
            <a:endParaRPr lang="en-US" altLang="zh-CN" sz="3200" dirty="0"/>
          </a:p>
        </p:txBody>
      </p:sp>
      <p:pic>
        <p:nvPicPr>
          <p:cNvPr id="4" name="QC_3_BD.33_2#e87a33861?htil=2&amp;vop=1&amp;pid=f4ce6f653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28232" y="2464513"/>
            <a:ext cx="4992624" cy="2350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C_3_BD.33_3#e87a33861.choices?htil=2&amp;vop=1&amp;pid=f4ce6f653&amp;color=0,0,0&amp;vtp=1&amp;bbb=1"/>
              <p:cNvSpPr/>
              <p:nvPr/>
            </p:nvSpPr>
            <p:spPr>
              <a:xfrm>
                <a:off x="896112" y="3115481"/>
                <a:ext cx="5413248" cy="2895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𝒂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p>
                      <m:sSupPr>
                        <m:ctrlPr>
                          <a:rPr lang="en-US" altLang="zh-CN" sz="32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𝟑</m:t>
                        </m:r>
                      </m:e>
                      <m:sup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𝟐</m:t>
                        </m:r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</m:sup>
                    </m:sSup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𝒂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sSup>
                      <m:sSupPr>
                        <m:ctrlPr>
                          <a:rPr lang="en-US" altLang="zh-CN" sz="32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𝟐</m:t>
                        </m:r>
                      </m:sup>
                    </m:sSup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p>
                      <m:sSupPr>
                        <m:ctrlPr>
                          <a:rPr lang="en-US" altLang="zh-CN" sz="32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𝒂</m:t>
                        </m:r>
                      </m:e>
                      <m:sup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𝒂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𝒂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5" name="QC_3_BD.33_3#e87a33861.choices?htil=2&amp;vop=1&amp;pid=f4ce6f653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115481"/>
                <a:ext cx="5413248" cy="2895600"/>
              </a:xfrm>
              <a:prstGeom prst="rect">
                <a:avLst/>
              </a:prstGeom>
              <a:blipFill rotWithShape="1">
                <a:blip r:embed="rId3"/>
                <a:stretch>
                  <a:fillRect l="-2" t="-6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40efda161?pid=e6d3d877c&amp;color=0,0,0&amp;vtp=1&amp;bt=1&amp;bbb=1"/>
          <p:cNvSpPr/>
          <p:nvPr/>
        </p:nvSpPr>
        <p:spPr>
          <a:xfrm>
            <a:off x="896112" y="896112"/>
            <a:ext cx="10533888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三、计算题。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3_BD.35_1#dedd035ea?sp=1&amp;vop=1&amp;pid=40efda161&amp;color=0,0,0&amp;vtp=1&amp;bbb=1"/>
              <p:cNvSpPr/>
              <p:nvPr/>
            </p:nvSpPr>
            <p:spPr>
              <a:xfrm>
                <a:off x="896112" y="1610199"/>
                <a:ext cx="10533888" cy="3683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5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6352540" algn="l"/>
                  </a:tabLst>
                  <a:defRPr/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14.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化简下面各式。</a:t>
                </a:r>
                <a:endParaRPr lang="en-US" altLang="zh-CN" sz="3200" b="1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marL="0" marR="0" lvl="0" indent="0" defTabSz="914400" eaLnBrk="1" fontAlgn="auto" latinLnBrk="1" hangingPunct="1">
                  <a:lnSpc>
                    <a:spcPts val="5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6352540" algn="l"/>
                  </a:tabLst>
                  <a:defRPr/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𝒂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𝒂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</a:t>
                </a:r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  <a:p>
                <a:pPr marL="0" marR="0" lvl="0" indent="0" defTabSz="914400" eaLnBrk="1" fontAlgn="auto" latinLnBrk="1" hangingPunct="1">
                  <a:lnSpc>
                    <a:spcPts val="5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6352540" algn="l"/>
                  </a:tabLst>
                  <a:defRPr/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𝟏𝟎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𝒎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𝒎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𝒎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</a:t>
                </a:r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𝒂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𝒂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  <a:p>
                <a:pPr marL="0" marR="0" lvl="0" indent="0" defTabSz="914400" eaLnBrk="1" fontAlgn="auto" latinLnBrk="1" hangingPunct="1">
                  <a:lnSpc>
                    <a:spcPts val="5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6352540" algn="l"/>
                  </a:tabLst>
                  <a:defRPr/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𝒃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𝒃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</a:t>
                </a:r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  <a:p>
                <a:pPr marL="0" marR="0" lvl="0" indent="0" defTabSz="914400" eaLnBrk="1" fontAlgn="auto" latinLnBrk="1" hangingPunct="1">
                  <a:lnSpc>
                    <a:spcPts val="5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6352540" algn="l"/>
                  </a:tabLst>
                  <a:defRPr/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𝒃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𝒃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𝒃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</a:t>
                </a:r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𝒂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3" name="QB_3_BD.35_1#dedd035ea?sp=1&amp;vop=1&amp;pid=40efda161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610199"/>
                <a:ext cx="10533888" cy="3683000"/>
              </a:xfrm>
              <a:prstGeom prst="rect">
                <a:avLst/>
              </a:prstGeom>
              <a:blipFill rotWithShape="1">
                <a:blip r:embed="rId1"/>
                <a:stretch>
                  <a:fillRect l="-1" t="-13" r="-6480" b="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3_AN.36_1#dedd035ea.bracket?vop=1&amp;pid=40efda161&amp;color=0,0,0&amp;vpa=20&amp;vtp=1&amp;bbb=1"/>
              <p:cNvSpPr/>
              <p:nvPr/>
            </p:nvSpPr>
            <p:spPr>
              <a:xfrm>
                <a:off x="3154935" y="2533459"/>
                <a:ext cx="701675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𝒂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B_3_AN.36_1#dedd035ea.bracket?vop=1&amp;pid=40efda161&amp;color=0,0,0&amp;vpa=2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54935" y="2533459"/>
                <a:ext cx="701675" cy="508000"/>
              </a:xfrm>
              <a:prstGeom prst="rect">
                <a:avLst/>
              </a:prstGeom>
              <a:blipFill rotWithShape="1">
                <a:blip r:embed="rId2"/>
                <a:stretch>
                  <a:fillRect l="-36" t="-87" r="36" b="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3_AN.37_1#dedd035ea.bracket?vop=1&amp;pid=40efda161&amp;color=0,0,0&amp;vpa=21&amp;vtp=1&amp;bbb=1"/>
              <p:cNvSpPr/>
              <p:nvPr/>
            </p:nvSpPr>
            <p:spPr>
              <a:xfrm>
                <a:off x="9880029" y="2533459"/>
                <a:ext cx="1078992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B_3_AN.37_1#dedd035ea.bracket?vop=1&amp;pid=40efda161&amp;color=0,0,0&amp;vpa=21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80029" y="2533459"/>
                <a:ext cx="1078992" cy="508000"/>
              </a:xfrm>
              <a:prstGeom prst="rect">
                <a:avLst/>
              </a:prstGeom>
              <a:blipFill rotWithShape="1">
                <a:blip r:embed="rId3"/>
                <a:stretch>
                  <a:fillRect l="-6" t="-87" r="18" b="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3_AN.38_1#dedd035ea.bracket?vop=1&amp;pid=40efda161&amp;color=0,0,0&amp;vpa=22&amp;vtp=1&amp;bbb=1"/>
              <p:cNvSpPr/>
              <p:nvPr/>
            </p:nvSpPr>
            <p:spPr>
              <a:xfrm>
                <a:off x="5168583" y="3259645"/>
                <a:ext cx="1463167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B_3_AN.38_1#dedd035ea.bracket?vop=1&amp;pid=40efda161&amp;color=0,0,0&amp;vpa=22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68583" y="3259645"/>
                <a:ext cx="1463167" cy="508000"/>
              </a:xfrm>
              <a:prstGeom prst="rect">
                <a:avLst/>
              </a:prstGeom>
              <a:blipFill rotWithShape="1">
                <a:blip r:embed="rId4"/>
                <a:stretch>
                  <a:fillRect l="-22" t="-37" r="30" b="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QB_3_AN.39_1#dedd035ea.bracket?vop=1&amp;pid=40efda161&amp;color=0,0,0&amp;vpa=23&amp;vtp=1&amp;bbb=1&amp;rh=37.8"/>
              <p:cNvSpPr/>
              <p:nvPr/>
            </p:nvSpPr>
            <p:spPr>
              <a:xfrm>
                <a:off x="9543035" y="3217926"/>
                <a:ext cx="896366" cy="48006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2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sSup>
                      <m:sSupPr>
                        <m:ctrlPr>
                          <a:rPr lang="en-US" altLang="zh-CN" sz="32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𝒂</m:t>
                        </m:r>
                      </m:e>
                      <m:sup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7" name="QB_3_AN.39_1#dedd035ea.bracket?vop=1&amp;pid=40efda161&amp;color=0,0,0&amp;vpa=23&amp;vtp=1&amp;bbb=1&amp;rh=37.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43035" y="3217926"/>
                <a:ext cx="896366" cy="480060"/>
              </a:xfrm>
              <a:prstGeom prst="rect">
                <a:avLst/>
              </a:prstGeom>
              <a:blipFill rotWithShape="1">
                <a:blip r:embed="rId5"/>
                <a:stretch>
                  <a:fillRect l="-28" t="-79" b="-110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QB_3_AN.40_1#dedd035ea.bracket?vop=1&amp;pid=40efda161&amp;color=0,0,0&amp;vpa=24&amp;vtp=1&amp;bbb=1"/>
              <p:cNvSpPr/>
              <p:nvPr/>
            </p:nvSpPr>
            <p:spPr>
              <a:xfrm>
                <a:off x="3385122" y="3999547"/>
                <a:ext cx="695325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𝒃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8" name="QB_3_AN.40_1#dedd035ea.bracket?vop=1&amp;pid=40efda161&amp;color=0,0,0&amp;vpa=24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85122" y="3999547"/>
                <a:ext cx="695325" cy="508000"/>
              </a:xfrm>
              <a:prstGeom prst="rect">
                <a:avLst/>
              </a:prstGeom>
              <a:blipFill rotWithShape="1">
                <a:blip r:embed="rId6"/>
                <a:stretch>
                  <a:fillRect l="-82" t="-62" r="82" b="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QB_3_AN.41_1#dedd035ea.bracket?vop=1&amp;pid=40efda161&amp;color=0,0,0&amp;vpa=25&amp;vtp=1&amp;bbb=1"/>
              <p:cNvSpPr/>
              <p:nvPr/>
            </p:nvSpPr>
            <p:spPr>
              <a:xfrm>
                <a:off x="9849866" y="3999547"/>
                <a:ext cx="927100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𝟏𝟓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9" name="QB_3_AN.41_1#dedd035ea.bracket?vop=1&amp;pid=40efda161&amp;color=0,0,0&amp;vpa=25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49866" y="3999547"/>
                <a:ext cx="927100" cy="508000"/>
              </a:xfrm>
              <a:prstGeom prst="rect">
                <a:avLst/>
              </a:prstGeom>
              <a:blipFill rotWithShape="1">
                <a:blip r:embed="rId7"/>
                <a:stretch>
                  <a:fillRect l="-41" t="-62" r="41" b="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QB_3_AN.42_1#dedd035ea.bracket?vop=1&amp;pid=40efda161&amp;color=0,0,0&amp;vpa=26&amp;vtp=1&amp;bbb=1"/>
              <p:cNvSpPr/>
              <p:nvPr/>
            </p:nvSpPr>
            <p:spPr>
              <a:xfrm>
                <a:off x="4522470" y="4746307"/>
                <a:ext cx="1090105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𝒃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10" name="QB_3_AN.42_1#dedd035ea.bracket?vop=1&amp;pid=40efda161&amp;color=0,0,0&amp;vpa=26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22470" y="4746307"/>
                <a:ext cx="1090105" cy="508000"/>
              </a:xfrm>
              <a:prstGeom prst="rect">
                <a:avLst/>
              </a:prstGeom>
              <a:blipFill rotWithShape="1">
                <a:blip r:embed="rId8"/>
                <a:stretch>
                  <a:fillRect t="-62" r="41" b="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QB_3_AN.43_1#dedd035ea.bracket?vop=1&amp;pid=40efda161&amp;color=0,0,0&amp;vpa=27&amp;vtp=1&amp;bbb=1"/>
              <p:cNvSpPr/>
              <p:nvPr/>
            </p:nvSpPr>
            <p:spPr>
              <a:xfrm>
                <a:off x="9892729" y="4746307"/>
                <a:ext cx="1096455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𝒂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11" name="QB_3_AN.43_1#dedd035ea.bracket?vop=1&amp;pid=40efda161&amp;color=0,0,0&amp;vpa=2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92729" y="4746307"/>
                <a:ext cx="1096455" cy="508000"/>
              </a:xfrm>
              <a:prstGeom prst="rect">
                <a:avLst/>
              </a:prstGeom>
              <a:blipFill rotWithShape="1">
                <a:blip r:embed="rId9"/>
                <a:stretch>
                  <a:fillRect l="-6" t="-62" r="46" b="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6" grpId="0" animBg="1" build="p"/>
      <p:bldP spid="7" grpId="0" animBg="1" build="p"/>
      <p:bldP spid="8" grpId="0" animBg="1" build="p"/>
      <p:bldP spid="9" grpId="0" animBg="1" build="p"/>
      <p:bldP spid="10" grpId="0" animBg="1" build="p"/>
      <p:bldP spid="11" grpId="0" animBg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44_1#082a21a69?vop=1&amp;pid=40efda161&amp;color=0,0,0&amp;vtp=1&amp;bt=1&amp;bbb=1"/>
          <p:cNvSpPr/>
          <p:nvPr/>
        </p:nvSpPr>
        <p:spPr>
          <a:xfrm>
            <a:off x="896112" y="900000"/>
            <a:ext cx="10533888" cy="67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解方程。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4_BD.45_1#f89771d1d?vop=1&amp;pid=082a21a69&amp;color=0,0,0&amp;vtp=1&amp;bbb=1"/>
              <p:cNvSpPr/>
              <p:nvPr/>
            </p:nvSpPr>
            <p:spPr>
              <a:xfrm>
                <a:off x="896112" y="1571605"/>
                <a:ext cx="10533888" cy="6731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3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𝟖𝟗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O_4_BD.45_1#f89771d1d?vop=1&amp;pid=082a21a69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571605"/>
                <a:ext cx="10533888" cy="673100"/>
              </a:xfrm>
              <a:prstGeom prst="rect">
                <a:avLst/>
              </a:prstGeom>
              <a:blipFill rotWithShape="1">
                <a:blip r:embed="rId1"/>
                <a:stretch>
                  <a:fillRect l="-1" t="-91" b="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4_AN.46_1#f89771d1d?vop=1&amp;pid=082a21a69&amp;color=0,0,0&amp;vtp=1&amp;bbb=1"/>
              <p:cNvSpPr/>
              <p:nvPr/>
            </p:nvSpPr>
            <p:spPr>
              <a:xfrm>
                <a:off x="896112" y="2228385"/>
                <a:ext cx="10533888" cy="647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3200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          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𝟒𝟗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4_AN.46_1#f89771d1d?vop=1&amp;pid=082a21a69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228385"/>
                <a:ext cx="10533888" cy="647700"/>
              </a:xfrm>
              <a:prstGeom prst="rect">
                <a:avLst/>
              </a:prstGeom>
              <a:blipFill rotWithShape="1">
                <a:blip r:embed="rId2"/>
                <a:stretch>
                  <a:fillRect l="-1" t="-26" b="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4_BD.47_1#8c3b1db4b?vop=1&amp;pid=082a21a69&amp;color=0,0,0&amp;vtp=1&amp;bbb=1"/>
              <p:cNvSpPr/>
              <p:nvPr/>
            </p:nvSpPr>
            <p:spPr>
              <a:xfrm>
                <a:off x="896112" y="2869290"/>
                <a:ext cx="10533888" cy="6731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3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5" name="QO_4_BD.47_1#8c3b1db4b?vop=1&amp;pid=082a21a69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869290"/>
                <a:ext cx="10533888" cy="673100"/>
              </a:xfrm>
              <a:prstGeom prst="rect">
                <a:avLst/>
              </a:prstGeom>
              <a:blipFill rotWithShape="1">
                <a:blip r:embed="rId3"/>
                <a:stretch>
                  <a:fillRect l="-1" t="-53" b="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O_4_AN.48_1#8c3b1db4b?vop=1&amp;pid=082a21a69&amp;color=0,0,0&amp;vtp=1&amp;bbb=1"/>
              <p:cNvSpPr/>
              <p:nvPr/>
            </p:nvSpPr>
            <p:spPr>
              <a:xfrm>
                <a:off x="896112" y="3526070"/>
                <a:ext cx="10533888" cy="647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3200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             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O_4_AN.48_1#8c3b1db4b?vop=1&amp;pid=082a21a69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526070"/>
                <a:ext cx="10533888" cy="647700"/>
              </a:xfrm>
              <a:prstGeom prst="rect">
                <a:avLst/>
              </a:prstGeom>
              <a:blipFill rotWithShape="1">
                <a:blip r:embed="rId4"/>
                <a:stretch>
                  <a:fillRect l="-1" t="-85" b="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QO_4_BD.49_1#8efa0f500?vop=1&amp;pid=082a21a69&amp;color=0,0,0&amp;vtp=1&amp;bbb=1"/>
              <p:cNvSpPr/>
              <p:nvPr/>
            </p:nvSpPr>
            <p:spPr>
              <a:xfrm>
                <a:off x="896112" y="4166975"/>
                <a:ext cx="10533888" cy="6731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3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𝟖𝟑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7" name="QO_4_BD.49_1#8efa0f500?vop=1&amp;pid=082a21a69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166975"/>
                <a:ext cx="10533888" cy="673100"/>
              </a:xfrm>
              <a:prstGeom prst="rect">
                <a:avLst/>
              </a:prstGeom>
              <a:blipFill rotWithShape="1">
                <a:blip r:embed="rId5"/>
                <a:stretch>
                  <a:fillRect l="-1" t="-16" b="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QO_4_AN.50_1#8efa0f500?vop=1&amp;pid=082a21a69&amp;color=0,0,0&amp;vtp=1&amp;bbb=1"/>
              <p:cNvSpPr/>
              <p:nvPr/>
            </p:nvSpPr>
            <p:spPr>
              <a:xfrm>
                <a:off x="896112" y="4823755"/>
                <a:ext cx="10533888" cy="647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3200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                          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8" name="QO_4_AN.50_1#8efa0f500?vop=1&amp;pid=082a21a69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823755"/>
                <a:ext cx="10533888" cy="647700"/>
              </a:xfrm>
              <a:prstGeom prst="rect">
                <a:avLst/>
              </a:prstGeom>
              <a:blipFill rotWithShape="1">
                <a:blip r:embed="rId6"/>
                <a:stretch>
                  <a:fillRect l="-1" t="-46" b="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  <p:bldP spid="8" grpId="0" animBg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51_1#1ad0291d2?vop=1&amp;pid=082a21a69&amp;color=0,0,0&amp;vtp=1&amp;bt=1&amp;bbb=1"/>
              <p:cNvSpPr/>
              <p:nvPr/>
            </p:nvSpPr>
            <p:spPr>
              <a:xfrm>
                <a:off x="896112" y="900000"/>
                <a:ext cx="10533888" cy="723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4_BD.51_1#1ad0291d2?vop=1&amp;pid=082a21a69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723900"/>
              </a:xfrm>
              <a:prstGeom prst="rect">
                <a:avLst/>
              </a:prstGeom>
              <a:blipFill rotWithShape="1">
                <a:blip r:embed="rId1"/>
                <a:stretch>
                  <a:fillRect l="-1" t="-28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4_AN.52_1#1ad0291d2?vop=1&amp;pid=082a21a69&amp;color=0,0,0&amp;vtp=1&amp;bbb=1"/>
              <p:cNvSpPr/>
              <p:nvPr/>
            </p:nvSpPr>
            <p:spPr>
              <a:xfrm>
                <a:off x="896112" y="1594783"/>
                <a:ext cx="10533888" cy="698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:r>
                  <a:rPr lang="en-US" altLang="zh-CN" sz="3200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               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O_4_AN.52_1#1ad0291d2?vop=1&amp;pid=082a21a69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594783"/>
                <a:ext cx="10533888" cy="698500"/>
              </a:xfrm>
              <a:prstGeom prst="rect">
                <a:avLst/>
              </a:prstGeom>
              <a:blipFill rotWithShape="1">
                <a:blip r:embed="rId2"/>
                <a:stretch>
                  <a:fillRect l="-1" t="-43" b="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4_BD.53_1#83b387936?vop=1&amp;pid=082a21a69&amp;color=0,0,0&amp;vtp=1&amp;bbb=1"/>
              <p:cNvSpPr/>
              <p:nvPr/>
            </p:nvSpPr>
            <p:spPr>
              <a:xfrm>
                <a:off x="896112" y="2281662"/>
                <a:ext cx="10533888" cy="723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𝟏𝟒𝟒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4" name="QO_4_BD.53_1#83b387936?vop=1&amp;pid=082a21a69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281662"/>
                <a:ext cx="10533888" cy="723900"/>
              </a:xfrm>
              <a:prstGeom prst="rect">
                <a:avLst/>
              </a:prstGeom>
              <a:blipFill rotWithShape="1">
                <a:blip r:embed="rId3"/>
                <a:stretch>
                  <a:fillRect l="-1" t="-15" b="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4_AN.54_1#83b387936?vop=1&amp;pid=082a21a69&amp;color=0,0,0&amp;vtp=1&amp;bbb=1"/>
              <p:cNvSpPr/>
              <p:nvPr/>
            </p:nvSpPr>
            <p:spPr>
              <a:xfrm>
                <a:off x="896112" y="2983464"/>
                <a:ext cx="10533888" cy="698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:r>
                  <a:rPr lang="en-US" altLang="zh-CN" sz="3200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              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O_4_AN.54_1#83b387936?vop=1&amp;pid=082a21a69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983464"/>
                <a:ext cx="10533888" cy="698500"/>
              </a:xfrm>
              <a:prstGeom prst="rect">
                <a:avLst/>
              </a:prstGeom>
              <a:blipFill rotWithShape="1">
                <a:blip r:embed="rId4"/>
                <a:stretch>
                  <a:fillRect l="-1" t="-34" b="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O_4_BD.55_1#7e1cc8944?vop=1&amp;pid=082a21a69&amp;color=0,0,0&amp;vtp=1&amp;bbb=1"/>
              <p:cNvSpPr/>
              <p:nvPr/>
            </p:nvSpPr>
            <p:spPr>
              <a:xfrm>
                <a:off x="896112" y="3670343"/>
                <a:ext cx="10533888" cy="723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6" name="QO_4_BD.55_1#7e1cc8944?vop=1&amp;pid=082a21a69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670343"/>
                <a:ext cx="10533888" cy="723900"/>
              </a:xfrm>
              <a:prstGeom prst="rect">
                <a:avLst/>
              </a:prstGeom>
              <a:blipFill rotWithShape="1">
                <a:blip r:embed="rId5"/>
                <a:stretch>
                  <a:fillRect l="-1" t="-6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QO_4_AN.56_1#7e1cc8944?vop=1&amp;pid=082a21a69&amp;color=0,0,0&amp;vtp=1&amp;bbb=1"/>
              <p:cNvSpPr/>
              <p:nvPr/>
            </p:nvSpPr>
            <p:spPr>
              <a:xfrm>
                <a:off x="896112" y="4372145"/>
                <a:ext cx="10533888" cy="698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:r>
                  <a:rPr lang="en-US" altLang="zh-CN" sz="3200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            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𝟏𝟏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7" name="QO_4_AN.56_1#7e1cc8944?vop=1&amp;pid=082a21a69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372145"/>
                <a:ext cx="10533888" cy="698500"/>
              </a:xfrm>
              <a:prstGeom prst="rect">
                <a:avLst/>
              </a:prstGeom>
              <a:blipFill rotWithShape="1">
                <a:blip r:embed="rId6"/>
                <a:stretch>
                  <a:fillRect l="-1" t="-24" b="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  <p:bldP spid="7" grpId="0" animBg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57_1#a9562b5c5?vop=1&amp;pid=40efda161&amp;color=0,0,0&amp;vtp=1&amp;bt=1&amp;bbb=1"/>
          <p:cNvSpPr/>
          <p:nvPr/>
        </p:nvSpPr>
        <p:spPr>
          <a:xfrm>
            <a:off x="896112" y="900000"/>
            <a:ext cx="10533888" cy="63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16.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看图列方程并计算。</a:t>
            </a:r>
            <a:endParaRPr lang="en-US" altLang="zh-CN" sz="3200" dirty="0"/>
          </a:p>
        </p:txBody>
      </p:sp>
      <p:sp>
        <p:nvSpPr>
          <p:cNvPr id="3" name="QO_4_BD.58_1#b3cf8f3aa?vop=1&amp;pid=a9562b5c5&amp;color=0,0,0&amp;vtp=1&amp;bbb=1"/>
          <p:cNvSpPr/>
          <p:nvPr/>
        </p:nvSpPr>
        <p:spPr>
          <a:xfrm>
            <a:off x="896112" y="1548744"/>
            <a:ext cx="10533888" cy="63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endParaRPr lang="en-US" altLang="zh-CN" sz="3200" dirty="0"/>
          </a:p>
        </p:txBody>
      </p:sp>
      <p:pic>
        <p:nvPicPr>
          <p:cNvPr id="4" name="QO_4_BD.58_2#b3cf8f3aa?vop=1&amp;pid=a9562b5c5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70710" y="1638935"/>
            <a:ext cx="4953000" cy="1790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4_AN.59_1#b3cf8f3aa?vop=1&amp;pid=a9562b5c5&amp;color=0,0,0&amp;vtp=1&amp;bbb=1"/>
              <p:cNvSpPr/>
              <p:nvPr/>
            </p:nvSpPr>
            <p:spPr>
              <a:xfrm>
                <a:off x="2384425" y="3586480"/>
                <a:ext cx="9293860" cy="1143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𝟑𝟒𝟓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4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O_4_AN.59_1#b3cf8f3aa?vop=1&amp;pid=a9562b5c5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84425" y="3586480"/>
                <a:ext cx="9293860" cy="114300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e6d3d877c.fixed?color=237,125,49&amp;vtp=1&amp;bbb=1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评</a:t>
            </a:r>
            <a:r>
              <a:rPr lang="en-US" altLang="zh-CN" sz="4400" b="1" i="0" dirty="0">
                <a:solidFill>
                  <a:srgbClr val="ED7D3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价</a:t>
            </a:r>
            <a:r>
              <a:rPr lang="en-US" altLang="zh-CN" sz="4400" b="1" i="0" dirty="0">
                <a:solidFill>
                  <a:srgbClr val="ED7D3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卷</a:t>
            </a:r>
            <a:endParaRPr lang="en-US" altLang="zh-CN" sz="4400" dirty="0"/>
          </a:p>
        </p:txBody>
      </p:sp>
      <p:sp>
        <p:nvSpPr>
          <p:cNvPr id="3" name="C_1_BD#e6d3d877c.fixed?color=0,0,0&amp;vtp=1&amp;bbb=1"/>
          <p:cNvSpPr/>
          <p:nvPr/>
        </p:nvSpPr>
        <p:spPr>
          <a:xfrm>
            <a:off x="3383280" y="3520440"/>
            <a:ext cx="3849624" cy="310896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第五单元学习质量评价卷</a:t>
            </a:r>
            <a:endParaRPr lang="en-US" altLang="zh-CN" sz="1400" dirty="0"/>
          </a:p>
        </p:txBody>
      </p:sp>
      <p:sp>
        <p:nvSpPr>
          <p:cNvPr id="4" name="C_1#e6d3d877c.fixed?color=255,255,255&amp;vtp=1&amp;bbb=1"/>
          <p:cNvSpPr/>
          <p:nvPr/>
        </p:nvSpPr>
        <p:spPr>
          <a:xfrm>
            <a:off x="7214616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none" lIns="127000" tIns="127000" rIns="127000" bIns="12700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试</a:t>
            </a:r>
            <a:r>
              <a:rPr lang="en-US" altLang="zh-CN" sz="1400" b="1" i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</a:t>
            </a:r>
            <a:r>
              <a:rPr lang="en-US" altLang="zh-CN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卷</a:t>
            </a:r>
            <a:endParaRPr lang="en-US" altLang="zh-CN" sz="1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60_1#b53fdba25?vop=1&amp;pid=a9562b5c5&amp;color=0,0,0&amp;vtp=1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endParaRPr lang="en-US" altLang="zh-CN" sz="3200" dirty="0"/>
          </a:p>
        </p:txBody>
      </p:sp>
      <p:pic>
        <p:nvPicPr>
          <p:cNvPr id="3" name="QO_4_BD.60_2#b53fdba25?vop=1&amp;pid=a9562b5c5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35801" y="1203785"/>
            <a:ext cx="5458685" cy="2607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4_AN.61_1#b53fdba25?vop=1&amp;pid=a9562b5c5&amp;color=0,0,0&amp;vtp=1&amp;bbb=1"/>
              <p:cNvSpPr/>
              <p:nvPr/>
            </p:nvSpPr>
            <p:spPr>
              <a:xfrm>
                <a:off x="3100070" y="4410075"/>
                <a:ext cx="8329930" cy="1447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𝟏𝟔𝟎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4_AN.61_1#b53fdba25?vop=1&amp;pid=a9562b5c5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00070" y="4410075"/>
                <a:ext cx="8329930" cy="144780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1ba7c957f?pid=e6d3d877c&amp;color=0,0,0&amp;vtp=1&amp;bt=1&amp;bbb=1"/>
          <p:cNvSpPr/>
          <p:nvPr/>
        </p:nvSpPr>
        <p:spPr>
          <a:xfrm>
            <a:off x="896112" y="896113"/>
            <a:ext cx="10533888" cy="70224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4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四、解决问题。</a:t>
            </a:r>
            <a:endParaRPr lang="en-US" altLang="zh-CN" sz="3200" dirty="0"/>
          </a:p>
        </p:txBody>
      </p:sp>
      <p:sp>
        <p:nvSpPr>
          <p:cNvPr id="3" name="QO_3_BD.62_1#ce73ddd18?sp=1&amp;vop=1&amp;pid=1ba7c957f&amp;color=0,0,0&amp;vtp=1&amp;bbb=1"/>
          <p:cNvSpPr/>
          <p:nvPr/>
        </p:nvSpPr>
        <p:spPr>
          <a:xfrm>
            <a:off x="896112" y="1572797"/>
            <a:ext cx="10533888" cy="685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4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17.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某景区车辆运营情况如下表：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2" name="QO_3_BD.62_2#ce73ddd18?colgroup=4,9,9&amp;vop=1&amp;pid=1ba7c957f&amp;color=0,0,0&amp;vtp=1&amp;bbb=1"/>
              <p:cNvGraphicFramePr>
                <a:graphicFrameLocks noGrp="1"/>
              </p:cNvGraphicFramePr>
              <p:nvPr/>
            </p:nvGraphicFramePr>
            <p:xfrm>
              <a:off x="896112" y="2324988"/>
              <a:ext cx="10488168" cy="2079562"/>
            </p:xfrm>
            <a:graphic>
              <a:graphicData uri="http://schemas.openxmlformats.org/drawingml/2006/table">
                <a:tbl>
                  <a:tblPr/>
                  <a:tblGrid>
                    <a:gridCol w="2093976"/>
                    <a:gridCol w="4197096"/>
                    <a:gridCol w="4197096"/>
                  </a:tblGrid>
                  <a:tr h="68967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54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每天发车班次/次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54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平均每车游客人数/人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9494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54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大巴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53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𝒙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54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9494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54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中巴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53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𝒚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54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22" name="QO_3_BD.62_2#ce73ddd18?colgroup=4,9,9&amp;vop=1&amp;pid=1ba7c957f&amp;color=0,0,0&amp;vtp=1&amp;bbb=1"/>
              <p:cNvGraphicFramePr>
                <a:graphicFrameLocks noGrp="1"/>
              </p:cNvGraphicFramePr>
              <p:nvPr/>
            </p:nvGraphicFramePr>
            <p:xfrm>
              <a:off x="896112" y="2324988"/>
              <a:ext cx="10488168" cy="2079562"/>
            </p:xfrm>
            <a:graphic>
              <a:graphicData uri="http://schemas.openxmlformats.org/drawingml/2006/table">
                <a:tbl>
                  <a:tblPr/>
                  <a:tblGrid>
                    <a:gridCol w="2093976"/>
                    <a:gridCol w="4197096"/>
                    <a:gridCol w="4197096"/>
                  </a:tblGrid>
                  <a:tr h="68967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54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每天发车班次/次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54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平均每车游客人数/人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9532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54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大巴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54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9469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54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中巴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54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5" name="QO_4_BD.63_1#e6fdf3c16?vop=1&amp;pid=ce73ddd18&amp;color=0,0,0&amp;vtp=1&amp;bbb=1"/>
          <p:cNvSpPr/>
          <p:nvPr/>
        </p:nvSpPr>
        <p:spPr>
          <a:xfrm>
            <a:off x="896112" y="4534788"/>
            <a:ext cx="10533888" cy="685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4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（1）每天共发送游客多少人？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QO_4_AN.64_1#e6fdf3c16?vop=1&amp;pid=ce73ddd18&amp;color=0,0,0&amp;vtp=1&amp;bbb=1"/>
              <p:cNvSpPr/>
              <p:nvPr/>
            </p:nvSpPr>
            <p:spPr>
              <a:xfrm>
                <a:off x="896112" y="5218585"/>
                <a:ext cx="10533888" cy="685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4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每天共发送游客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𝒚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人。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6" name="QO_4_AN.64_1#e6fdf3c16?vop=1&amp;pid=ce73ddd18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5218585"/>
                <a:ext cx="10533888" cy="685800"/>
              </a:xfrm>
              <a:prstGeom prst="rect">
                <a:avLst/>
              </a:prstGeom>
              <a:blipFill rotWithShape="1">
                <a:blip r:embed="rId2"/>
                <a:stretch>
                  <a:fillRect l="-1" t="-23" b="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65_1#45996cf46?vop=1&amp;pid=ce73ddd18&amp;color=0,0,0&amp;vtp=1&amp;bt=1&amp;bbb=1"/>
              <p:cNvSpPr/>
              <p:nvPr/>
            </p:nvSpPr>
            <p:spPr>
              <a:xfrm>
                <a:off x="896112" y="900000"/>
                <a:ext cx="10533888" cy="723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（2）当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𝟏𝟎𝟎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𝒚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时，每天共发送游客多少人？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4_BD.65_1#45996cf46?vop=1&amp;pid=ce73ddd18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723900"/>
              </a:xfrm>
              <a:prstGeom prst="rect">
                <a:avLst/>
              </a:prstGeom>
              <a:blipFill rotWithShape="1">
                <a:blip r:embed="rId1"/>
                <a:stretch>
                  <a:fillRect l="-1" t="-28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4_AN.66_1#45996cf46?vop=1&amp;pid=ce73ddd18&amp;color=0,0,0&amp;vtp=1&amp;bbb=1"/>
              <p:cNvSpPr/>
              <p:nvPr/>
            </p:nvSpPr>
            <p:spPr>
              <a:xfrm>
                <a:off x="896112" y="1603927"/>
                <a:ext cx="10533888" cy="2171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𝟏𝟎𝟎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𝒚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时，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𝒚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 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𝟔𝟓𝟎𝟎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：每天共发送游客6500人。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O_4_AN.66_1#45996cf46?vop=1&amp;pid=ce73ddd18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603927"/>
                <a:ext cx="10533888" cy="2171700"/>
              </a:xfrm>
              <a:prstGeom prst="rect">
                <a:avLst/>
              </a:prstGeom>
              <a:blipFill rotWithShape="1">
                <a:blip r:embed="rId2"/>
                <a:stretch>
                  <a:fillRect l="-1" t="-25" b="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67_1#247509b6e?sp=1&amp;vop=1&amp;pid=1ba7c957f&amp;color=0,0,0&amp;vtp=1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猎豹每小时最快能奔跑多少千米？</a:t>
            </a:r>
            <a:endParaRPr lang="en-US" altLang="zh-CN" sz="3200" dirty="0"/>
          </a:p>
        </p:txBody>
      </p:sp>
      <p:pic>
        <p:nvPicPr>
          <p:cNvPr id="3" name="QO_3_BD.67_2#247509b6e?vop=1&amp;pid=1ba7c957f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3544" y="1669874"/>
            <a:ext cx="10497312" cy="1581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3_AN.68_1#247509b6e?vop=1&amp;pid=1ba7c957f&amp;color=0,0,0&amp;vtp=1&amp;bbb=1"/>
              <p:cNvSpPr/>
              <p:nvPr/>
            </p:nvSpPr>
            <p:spPr>
              <a:xfrm>
                <a:off x="896112" y="3384374"/>
                <a:ext cx="10533888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解：设猎豹每小时最快能奔跑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千米。</a:t>
                </a:r>
                <a:endParaRPr lang="en-US" altLang="zh-CN" sz="32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𝟕𝟐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𝟏𝟐𝟎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：猎豹每小时最快能奔跑120千米。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4" name="QO_3_AN.68_1#247509b6e?vop=1&amp;pid=1ba7c957f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384374"/>
                <a:ext cx="10533888" cy="2209800"/>
              </a:xfrm>
              <a:prstGeom prst="rect">
                <a:avLst/>
              </a:prstGeom>
              <a:blipFill rotWithShape="1">
                <a:blip r:embed="rId2"/>
                <a:stretch>
                  <a:fillRect l="-1" t="-21" b="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69_1#58d164329?sp=1&amp;vop=1&amp;pid=1ba7c957f&amp;color=0,0,0&amp;vtp=1&amp;bt=1&amp;bbb=1&amp;hb=1"/>
          <p:cNvSpPr/>
          <p:nvPr/>
        </p:nvSpPr>
        <p:spPr>
          <a:xfrm>
            <a:off x="896112" y="900000"/>
            <a:ext cx="10533888" cy="5156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新考向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开放探究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中国新农村建设提倡突出地方特色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多元化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、差异化发展，宜种则种，宜养则养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古桥村依靠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种植脆红李和冬桃增加了村民的年收入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要想求出古桥村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种植的冬桃和脆红李各有多少亩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你选出的信息是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)和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)（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填序号），根据选出的2条信息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列方程解答这个问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题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。（亩是中国传统的土地面积单位）</a:t>
            </a:r>
            <a:endParaRPr lang="en-US" altLang="zh-CN" sz="3200" b="1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种植脆红李的面积比冬桃多630亩。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3_AN.70_1#58d164329.bracket?vop=1&amp;pid=1ba7c957f&amp;color=0,0,0&amp;vpa=28&amp;vtp=1&amp;bbb=1"/>
              <p:cNvSpPr/>
              <p:nvPr/>
            </p:nvSpPr>
            <p:spPr>
              <a:xfrm>
                <a:off x="10009949" y="3272423"/>
                <a:ext cx="612775" cy="533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2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①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3_AN.70_1#58d164329.bracket?vop=1&amp;pid=1ba7c957f&amp;color=0,0,0&amp;vpa=28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09949" y="3272423"/>
                <a:ext cx="612775" cy="533400"/>
              </a:xfrm>
              <a:prstGeom prst="rect">
                <a:avLst/>
              </a:prstGeom>
              <a:blipFill rotWithShape="1">
                <a:blip r:embed="rId1"/>
                <a:stretch>
                  <a:fillRect l="-72" t="-50" r="72" b="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3_AN.71_1#58d164329.bracket?vop=1&amp;pid=1ba7c957f&amp;color=0,0,0&amp;vpa=29&amp;vtp=1&amp;bbb=1"/>
              <p:cNvSpPr/>
              <p:nvPr/>
            </p:nvSpPr>
            <p:spPr>
              <a:xfrm>
                <a:off x="1034224" y="4011309"/>
                <a:ext cx="612775" cy="533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2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③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B_3_AN.71_1#58d164329.bracket?vop=1&amp;pid=1ba7c957f&amp;color=0,0,0&amp;vpa=29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4224" y="4011309"/>
                <a:ext cx="612775" cy="533400"/>
              </a:xfrm>
              <a:prstGeom prst="rect">
                <a:avLst/>
              </a:prstGeom>
              <a:blipFill rotWithShape="1">
                <a:blip r:embed="rId2"/>
                <a:stretch>
                  <a:fillRect l="-72" t="-3" r="72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72_1#58d164329?sp=1&amp;vop=1&amp;pid=1ba7c957f&amp;color=0,0,0&amp;mp=1&amp;vtp=1&amp;bt=1&amp;bbb=1"/>
          <p:cNvSpPr/>
          <p:nvPr/>
        </p:nvSpPr>
        <p:spPr>
          <a:xfrm>
            <a:off x="896112" y="900000"/>
            <a:ext cx="10533888" cy="1244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②种植脆红李的面积比冬桃的2倍多260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亩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4900"/>
              </a:lnSpc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③种植脆红李和冬桃的面积一共是1370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亩</a:t>
            </a:r>
            <a:r>
              <a:rPr lang="en-US" altLang="zh-CN" sz="3200" b="1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3_AN.73_1#58d164329?vop=1&amp;pid=1ba7c957f&amp;color=0,0,0&amp;vtp=1&amp;bbb=1"/>
              <p:cNvSpPr/>
              <p:nvPr/>
            </p:nvSpPr>
            <p:spPr>
              <a:xfrm>
                <a:off x="896112" y="2264581"/>
                <a:ext cx="10533888" cy="304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解：设种植冬桃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亩，则种植脆红李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𝟔𝟑𝟎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亩。</a:t>
                </a:r>
                <a:endParaRPr lang="en-US" altLang="zh-CN" sz="3200" dirty="0"/>
              </a:p>
              <a:p>
                <a:pPr latinLnBrk="1">
                  <a:lnSpc>
                    <a:spcPts val="4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𝟔𝟑𝟎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𝟏𝟑𝟕𝟎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4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𝟑𝟕𝟎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4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𝟑𝟕𝟎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𝟔𝟑𝟎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𝟏𝟎𝟎𝟎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（亩）</a:t>
                </a:r>
                <a:endParaRPr lang="en-US" altLang="zh-CN" sz="3200" dirty="0"/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：古桥村种植冬桃370亩，种植脆红李1000亩。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4" name="QB_3_AN.73_1#58d164329?vop=1&amp;pid=1ba7c957f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264581"/>
                <a:ext cx="10533888" cy="3048000"/>
              </a:xfrm>
              <a:prstGeom prst="rect">
                <a:avLst/>
              </a:prstGeom>
              <a:blipFill rotWithShape="1">
                <a:blip r:embed="rId1"/>
                <a:stretch>
                  <a:fillRect l="-1" t="-6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3_AS.74_1#58d164329?vop=1&amp;pid=1ba7c957f&amp;color=0,0,0&amp;vtp=1&amp;bbb=1"/>
          <p:cNvSpPr/>
          <p:nvPr/>
        </p:nvSpPr>
        <p:spPr>
          <a:xfrm>
            <a:off x="896112" y="5376081"/>
            <a:ext cx="10533888" cy="685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4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楷体" panose="02010609060101010101" pitchFamily="34" charset="-122"/>
                <a:ea typeface="楷体" panose="02010609060101010101" pitchFamily="34" charset="-122"/>
                <a:cs typeface="Times New Roman" panose="02020603050405020304" pitchFamily="34" charset="-120"/>
              </a:rPr>
              <a:t>（选择不唯一）</a:t>
            </a:r>
            <a:endParaRPr lang="en-US" altLang="zh-CN" sz="3200" b="1" i="0" dirty="0">
              <a:solidFill>
                <a:srgbClr val="FF0000"/>
              </a:solidFill>
              <a:latin typeface="楷体" panose="02010609060101010101" pitchFamily="34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75_1#d5357ec7c?vop=1&amp;pid=1ba7c957f&amp;color=0,0,0&amp;vtp=1&amp;bt=1&amp;bbb=1&amp;hb=1"/>
          <p:cNvSpPr/>
          <p:nvPr/>
        </p:nvSpPr>
        <p:spPr>
          <a:xfrm>
            <a:off x="896112" y="900000"/>
            <a:ext cx="10533888" cy="3683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为了培养学生的劳动习惯，发展劳动技能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王老师请来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家长志愿者为同学们组建了种植和烹饪两个兴趣小组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班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里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45名同学每人都参加了一个兴趣小组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其中参加烹饪小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组的人数是种植小组的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2倍。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两个小组分别有多少人参加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列方程解答）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3_AN.76_1#d5357ec7c?vop=1&amp;pid=1ba7c957f&amp;color=0,0,0&amp;vtp=1&amp;bt=1&amp;bbb=1"/>
              <p:cNvSpPr/>
              <p:nvPr/>
            </p:nvSpPr>
            <p:spPr>
              <a:xfrm>
                <a:off x="896112" y="900000"/>
                <a:ext cx="10533888" cy="3619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解：设种植小组有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人参加，则烹饪小组有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人参加。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（人）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：烹饪小组有30人参加，种植小组有15人参加。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3_AN.76_1#d5357ec7c?vop=1&amp;pid=1ba7c957f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3619500"/>
              </a:xfrm>
              <a:prstGeom prst="rect">
                <a:avLst/>
              </a:prstGeom>
              <a:blipFill rotWithShape="1">
                <a:blip r:embed="rId1"/>
                <a:stretch>
                  <a:fillRect l="-1" t="-6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77_1#5b3161c51?sp=1&amp;vop=1&amp;pid=1ba7c957f&amp;color=0,0,0&amp;vtp=1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21.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下表被弄脏了，请你算出毛巾的单价是多少。</a:t>
            </a:r>
            <a:endParaRPr lang="en-US" altLang="zh-CN" sz="3200" dirty="0"/>
          </a:p>
        </p:txBody>
      </p:sp>
      <p:graphicFrame>
        <p:nvGraphicFramePr>
          <p:cNvPr id="29" name="QO_3_BD.77_2#5b3161c51?colgroup=6,6,10&amp;vop=1&amp;pid=1ba7c957f&amp;color=0,0,0&amp;vtp=1&amp;bbb=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895985" y="1670050"/>
          <a:ext cx="5330825" cy="2743200"/>
        </p:xfrm>
        <a:graphic>
          <a:graphicData uri="http://schemas.openxmlformats.org/drawingml/2006/table">
            <a:tbl>
              <a:tblPr/>
              <a:tblGrid>
                <a:gridCol w="1522730"/>
                <a:gridCol w="1523365"/>
                <a:gridCol w="2284730"/>
              </a:tblGrid>
              <a:tr h="62230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品名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数量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单价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230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牙膏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2盒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18元/盒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7630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毛巾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5块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6900"/>
                        </a:lnSpc>
                      </a:pPr>
                      <a:r>
                        <a:rPr lang="en-US" altLang="zh-CN" sz="3900" b="1" i="0" kern="0" spc="-99900" smtClean="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1" i="0" kern="0" spc="0" smtClean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2300">
                <a:tc grid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合计116元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</a:tr>
            </a:tbl>
          </a:graphicData>
        </a:graphic>
      </p:graphicFrame>
      <p:pic>
        <p:nvPicPr>
          <p:cNvPr id="4" name="QO_3_BD.77_3#5b3161c51.table_image?tii=1&amp;vop=1&amp;pid=1ba7c957f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70273" y="2970608"/>
            <a:ext cx="969264" cy="78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3_AN.78_1#5b3161c51?vop=1&amp;pid=1ba7c957f&amp;color=0,0,0&amp;vtp=1&amp;bt=1&amp;bbb=1"/>
              <p:cNvSpPr/>
              <p:nvPr/>
            </p:nvSpPr>
            <p:spPr>
              <a:xfrm>
                <a:off x="6396355" y="1670050"/>
                <a:ext cx="4537710" cy="2895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解：设毛巾的单价是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元/块。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𝟏𝟏𝟔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：毛巾的单价是16元/块。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O_3_AN.78_1#5b3161c51?vop=1&amp;pid=1ba7c957f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96355" y="1670050"/>
                <a:ext cx="4537710" cy="2895600"/>
              </a:xfrm>
              <a:prstGeom prst="rect">
                <a:avLst/>
              </a:prstGeom>
              <a:blipFill rotWithShape="1">
                <a:blip r:embed="rId3"/>
                <a:stretch>
                  <a:fillRect r="-176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3_BD.79_1#cccaec0fe?vop=1&amp;pid=1ba7c957f&amp;color=0,0,0&amp;vtp=1&amp;bt=1&amp;bbb=1&amp;hb=1"/>
              <p:cNvSpPr/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22.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甲、乙两艘轮船同时从A地出发开往B地。21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小时后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甲船落后乙船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𝐤𝐦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。甲船每小时航行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𝐤𝐦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乙船每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小时航行多少千米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？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3_BD.79_1#cccaec0fe?vop=1&amp;pid=1ba7c957f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blipFill rotWithShape="1">
                <a:blip r:embed="rId1"/>
                <a:stretch>
                  <a:fillRect l="-1" t="-9" r="-983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3_AN.80_1#cccaec0fe?vop=1&amp;pid=1ba7c957f&amp;color=0,0,0&amp;vtp=1&amp;bbb=1"/>
              <p:cNvSpPr/>
              <p:nvPr/>
            </p:nvSpPr>
            <p:spPr>
              <a:xfrm>
                <a:off x="896112" y="3153581"/>
                <a:ext cx="10533888" cy="2844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6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解：设乙船每小时航行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千米。</a:t>
                </a:r>
                <a:endParaRPr lang="en-US" altLang="zh-CN" sz="3200" dirty="0"/>
              </a:p>
              <a:p>
                <a:pPr latinLnBrk="1">
                  <a:lnSpc>
                    <a:spcPts val="56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6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6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：乙船每小时航行37.6千米。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O_3_AN.80_1#cccaec0fe?vop=1&amp;pid=1ba7c957f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153581"/>
                <a:ext cx="10533888" cy="2844800"/>
              </a:xfrm>
              <a:prstGeom prst="rect">
                <a:avLst/>
              </a:prstGeom>
              <a:blipFill rotWithShape="1">
                <a:blip r:embed="rId2"/>
                <a:stretch>
                  <a:fillRect l="-1" t="-6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_2_BD#06335b169?pid=e6d3d877c&amp;color=0,0,0&amp;vtp=1&amp;bbb=1"/>
          <p:cNvSpPr/>
          <p:nvPr/>
        </p:nvSpPr>
        <p:spPr>
          <a:xfrm>
            <a:off x="896112" y="1610199"/>
            <a:ext cx="10533888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一、填空题。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3_BD.1_1#f18b2c7c7?vop=1&amp;pid=06335b169&amp;color=0,0,0&amp;vtp=1&amp;bbb=1&amp;hb=1"/>
              <p:cNvSpPr/>
              <p:nvPr/>
            </p:nvSpPr>
            <p:spPr>
              <a:xfrm>
                <a:off x="896112" y="2321145"/>
                <a:ext cx="10533888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①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②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𝟒𝟖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𝟐𝟒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③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𝟓𝟔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④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𝑩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⑤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𝒎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𝒏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𝟏𝟓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⑥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等式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有(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方程有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)。（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填序号）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4" name="QB_3_BD.1_1#f18b2c7c7?vop=1&amp;pid=06335b169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321145"/>
                <a:ext cx="10533888" cy="2209800"/>
              </a:xfrm>
              <a:prstGeom prst="rect">
                <a:avLst/>
              </a:prstGeom>
              <a:blipFill rotWithShape="1">
                <a:blip r:embed="rId1"/>
                <a:stretch>
                  <a:fillRect l="-1" t="-10" b="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3_AN.2_1#f18b2c7c7.bracket?vop=1&amp;pid=06335b169&amp;color=0,0,0&amp;vpa=1&amp;vtp=1&amp;bbb=1"/>
              <p:cNvSpPr/>
              <p:nvPr/>
            </p:nvSpPr>
            <p:spPr>
              <a:xfrm>
                <a:off x="1454912" y="3956113"/>
                <a:ext cx="1831975" cy="533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2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②③⑤⑥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B_3_AN.2_1#f18b2c7c7.bracket?vop=1&amp;pid=06335b169&amp;color=0,0,0&amp;vpa=1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54912" y="3956113"/>
                <a:ext cx="1831975" cy="533400"/>
              </a:xfrm>
              <a:prstGeom prst="rect">
                <a:avLst/>
              </a:prstGeom>
              <a:blipFill rotWithShape="1">
                <a:blip r:embed="rId2"/>
                <a:stretch>
                  <a:fillRect l="-7" t="-12" r="7" b="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3_AN.3_1#f18b2c7c7.bracket?vop=1&amp;pid=06335b169&amp;color=0,0,0&amp;vpa=2&amp;vtp=1&amp;bbb=1"/>
              <p:cNvSpPr/>
              <p:nvPr/>
            </p:nvSpPr>
            <p:spPr>
              <a:xfrm>
                <a:off x="5187124" y="3956113"/>
                <a:ext cx="1425575" cy="533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2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②⑤⑥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B_3_AN.3_1#f18b2c7c7.bracket?vop=1&amp;pid=06335b169&amp;color=0,0,0&amp;vpa=2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87124" y="3956113"/>
                <a:ext cx="1425575" cy="533400"/>
              </a:xfrm>
              <a:prstGeom prst="rect">
                <a:avLst/>
              </a:prstGeom>
              <a:blipFill rotWithShape="1">
                <a:blip r:embed="rId3"/>
                <a:stretch>
                  <a:fillRect l="-31" t="-12" r="31" b="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81_1#6c6950f66?vop=1&amp;pid=1ba7c957f&amp;color=0,0,0&amp;vtp=1&amp;bt=1&amp;bbb=1&amp;hb=1"/>
          <p:cNvSpPr/>
          <p:nvPr/>
        </p:nvSpPr>
        <p:spPr>
          <a:xfrm>
            <a:off x="896112" y="900000"/>
            <a:ext cx="10533888" cy="3683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23.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某快递公司规定物品快递费计价标准为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物品质量不超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过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1千克的，快递费8元，超过1千克的部分，每千克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2.5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元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不足1千克按1千克计算）。张叔叔邮寄一些物品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一共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付费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38元，他邮寄的物品最多重多少千克？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列方程解答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3_AN.82_1#6c6950f66?vop=1&amp;pid=1ba7c957f&amp;color=0,0,0&amp;vtp=1&amp;bt=1&amp;bbb=1"/>
              <p:cNvSpPr/>
              <p:nvPr/>
            </p:nvSpPr>
            <p:spPr>
              <a:xfrm>
                <a:off x="1164082" y="3795600"/>
                <a:ext cx="10533888" cy="2895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解：设他邮寄的物品最多重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千克。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       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𝟏𝟑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：他邮寄的物品最多重13千克。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O_3_AN.82_1#6c6950f66?vop=1&amp;pid=1ba7c957f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64082" y="3795600"/>
                <a:ext cx="10533888" cy="2895600"/>
              </a:xfrm>
              <a:prstGeom prst="rect">
                <a:avLst/>
              </a:prstGeom>
              <a:blipFill rotWithShape="1">
                <a:blip r:embed="rId1"/>
                <a:stretch>
                  <a:fillRect l="-1" t="-7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3_BD.4_1#980d6fa53?vop=1&amp;pid=06335b169&amp;color=0,0,0&amp;vtp=1&amp;bt=1&amp;bbb=1&amp;hb=1"/>
              <p:cNvSpPr/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王亮有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𝒂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张邮票，李凯的邮票比王亮的3倍多2张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李凯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有(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张邮票；如果王亮有15张邮票，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李凯有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张邮票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3_BD.4_1#980d6fa53?vop=1&amp;pid=06335b169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blipFill rotWithShape="1">
                <a:blip r:embed="rId1"/>
                <a:stretch>
                  <a:fillRect l="-1" t="-9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3_AN.5_1#980d6fa53.bracket?vop=1&amp;pid=06335b169&amp;color=0,0,0&amp;vpa=3&amp;vtp=1&amp;bbb=1"/>
              <p:cNvSpPr/>
              <p:nvPr/>
            </p:nvSpPr>
            <p:spPr>
              <a:xfrm>
                <a:off x="1442212" y="1816241"/>
                <a:ext cx="1428369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𝒂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3_AN.5_1#980d6fa53.bracket?vop=1&amp;pid=06335b169&amp;color=0,0,0&amp;vpa=3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42212" y="1816241"/>
                <a:ext cx="1428369" cy="508000"/>
              </a:xfrm>
              <a:prstGeom prst="rect">
                <a:avLst/>
              </a:prstGeom>
              <a:blipFill rotWithShape="1">
                <a:blip r:embed="rId2"/>
                <a:stretch>
                  <a:fillRect l="-9" t="-28" r="27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3_AN.6_1#980d6fa53.bracket?vop=1&amp;pid=06335b169&amp;color=0,0,0&amp;vpa=4&amp;vtp=1&amp;bbb=1"/>
              <p:cNvSpPr/>
              <p:nvPr/>
            </p:nvSpPr>
            <p:spPr>
              <a:xfrm>
                <a:off x="10143299" y="1816241"/>
                <a:ext cx="692150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𝟒𝟕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B_3_AN.6_1#980d6fa53.bracket?vop=1&amp;pid=06335b169&amp;color=0,0,0&amp;vpa=4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43299" y="1816241"/>
                <a:ext cx="692150" cy="508000"/>
              </a:xfrm>
              <a:prstGeom prst="rect">
                <a:avLst/>
              </a:prstGeom>
              <a:blipFill rotWithShape="1">
                <a:blip r:embed="rId3"/>
                <a:stretch>
                  <a:fillRect l="-64" t="-28" r="64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3_BD.7_1#ee6d74b71?vop=1&amp;pid=06335b169&amp;color=0,0,0&amp;vtp=1&amp;bt=1&amp;bbb=1"/>
              <p:cNvSpPr/>
              <p:nvPr/>
            </p:nvSpPr>
            <p:spPr>
              <a:xfrm>
                <a:off x="896112" y="896112"/>
                <a:ext cx="10533888" cy="723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如果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，那么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𝟒𝟖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3_BD.7_1#ee6d74b71?vop=1&amp;pid=06335b169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896112"/>
                <a:ext cx="10533888" cy="723900"/>
              </a:xfrm>
              <a:prstGeom prst="rect">
                <a:avLst/>
              </a:prstGeom>
              <a:blipFill rotWithShape="1">
                <a:blip r:embed="rId1"/>
                <a:stretch>
                  <a:fillRect l="-1" t="-18" b="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3_AN.8_1#ee6d74b71.bracket?vop=1&amp;pid=06335b169&amp;color=0,0,0&amp;vpa=5&amp;vtp=1&amp;bbb=1"/>
              <p:cNvSpPr/>
              <p:nvPr/>
            </p:nvSpPr>
            <p:spPr>
              <a:xfrm>
                <a:off x="7562786" y="1075245"/>
                <a:ext cx="1086930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3_AN.8_1#ee6d74b71.bracket?vop=1&amp;pid=06335b169&amp;color=0,0,0&amp;vpa=5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62786" y="1075245"/>
                <a:ext cx="1086930" cy="508000"/>
              </a:xfrm>
              <a:prstGeom prst="rect">
                <a:avLst/>
              </a:prstGeom>
              <a:blipFill rotWithShape="1">
                <a:blip r:embed="rId2"/>
                <a:stretch>
                  <a:fillRect l="-53" t="-37" r="35" b="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3_BD.9_1#da813e0c3?vop=1&amp;pid=06335b169&amp;color=0,0,0&amp;vtp=1&amp;bt=1&amp;bbb=1&amp;hb=1"/>
              <p:cNvSpPr/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一个移动硬盘的存储量是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𝒎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𝐆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，每存储一部电影需要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𝐆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1" i="0" kern="0" spc="-99900" smtClean="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的内存量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，存了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𝒏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部电影，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这个硬盘还剩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3200" b="1" i="0" dirty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𝐆</m:t>
                      </m:r>
                    </m:oMath>
                  </m:oMathPara>
                </a14:m>
                <a:r>
                  <a:rPr lang="en-US" altLang="zh-CN" sz="3200" b="1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的存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储量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；当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𝒎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𝟓𝟏𝟐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𝒏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𝟏𝟓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还剩余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𝐆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的存储量。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3_BD.9_1#da813e0c3?vop=1&amp;pid=06335b169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blipFill rotWithShape="1">
                <a:blip r:embed="rId1"/>
                <a:stretch>
                  <a:fillRect l="-1" t="-9" r="-2423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3_AN.10_1#da813e0c3.bracket?vop=1&amp;pid=06335b169&amp;color=0,0,0&amp;vpa=6&amp;vtp=1&amp;bbb=1"/>
              <p:cNvSpPr/>
              <p:nvPr/>
            </p:nvSpPr>
            <p:spPr>
              <a:xfrm>
                <a:off x="8233538" y="1816241"/>
                <a:ext cx="1841119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𝒎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𝒏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3_AN.10_1#da813e0c3.bracket?vop=1&amp;pid=06335b169&amp;color=0,0,0&amp;vpa=6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33538" y="1816241"/>
                <a:ext cx="1841119" cy="508000"/>
              </a:xfrm>
              <a:prstGeom prst="rect">
                <a:avLst/>
              </a:prstGeom>
              <a:blipFill rotWithShape="1">
                <a:blip r:embed="rId2"/>
                <a:stretch>
                  <a:fillRect l="-7" t="-28" r="21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3_AN.11_1#da813e0c3.bracket?vop=1&amp;pid=06335b169&amp;color=0,0,0&amp;vpa=7&amp;vtp=1&amp;bbb=1"/>
          <p:cNvSpPr/>
          <p:nvPr/>
        </p:nvSpPr>
        <p:spPr>
          <a:xfrm>
            <a:off x="8134286" y="2378280"/>
            <a:ext cx="9048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482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3_BD.12_1#e50cadaa0?vop=1&amp;pid=06335b169&amp;color=0,0,0&amp;vtp=1&amp;bt=1&amp;bbb=1&amp;hb=1"/>
              <p:cNvSpPr/>
              <p:nvPr/>
            </p:nvSpPr>
            <p:spPr>
              <a:xfrm>
                <a:off x="896112" y="900000"/>
                <a:ext cx="10533888" cy="4419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5.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在欧洲留学的张华想给妈妈买一双运动鞋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欧洲鞋码与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中国鞋码标号不一样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，欧码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（脚长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单位：厘米），如果用字母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𝒎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表示欧码，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𝒏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表示脚长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上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面的公式可表示为(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   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为了更加合脚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他让妈妈量出她的脚长是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23厘米，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他应该买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)欧码的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运动鞋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3_BD.12_1#e50cadaa0?vop=1&amp;pid=06335b169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4419600"/>
              </a:xfrm>
              <a:prstGeom prst="rect">
                <a:avLst/>
              </a:prstGeom>
              <a:blipFill rotWithShape="1">
                <a:blip r:embed="rId1"/>
                <a:stretch>
                  <a:fillRect l="-1" t="-5" r="-705" b="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3_AN.13_1#e50cadaa0.bracket?vop=1&amp;pid=06335b169&amp;color=0,0,0&amp;vpa=8&amp;vtp=1&amp;bbb=1"/>
              <p:cNvSpPr/>
              <p:nvPr/>
            </p:nvSpPr>
            <p:spPr>
              <a:xfrm>
                <a:off x="4374324" y="3287155"/>
                <a:ext cx="3547174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𝒎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×(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𝒏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3_AN.13_1#e50cadaa0.bracket?vop=1&amp;pid=06335b169&amp;color=0,0,0&amp;vpa=8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74324" y="3287155"/>
                <a:ext cx="3547174" cy="508000"/>
              </a:xfrm>
              <a:prstGeom prst="rect">
                <a:avLst/>
              </a:prstGeom>
              <a:blipFill rotWithShape="1">
                <a:blip r:embed="rId2"/>
                <a:stretch>
                  <a:fillRect l="-13" t="-78" r="14" b="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3_AN.14_1#e50cadaa0.bracket?vop=1&amp;pid=06335b169&amp;color=0,0,0&amp;vpa=9&amp;vtp=1&amp;bbb=1"/>
              <p:cNvSpPr/>
              <p:nvPr/>
            </p:nvSpPr>
            <p:spPr>
              <a:xfrm>
                <a:off x="8860599" y="4026041"/>
                <a:ext cx="1086930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𝟑𝟕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B_3_AN.14_1#e50cadaa0.bracket?vop=1&amp;pid=06335b169&amp;color=0,0,0&amp;vpa=9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60599" y="4026041"/>
                <a:ext cx="1086930" cy="508000"/>
              </a:xfrm>
              <a:prstGeom prst="rect">
                <a:avLst/>
              </a:prstGeom>
              <a:blipFill rotWithShape="1">
                <a:blip r:embed="rId3"/>
                <a:stretch>
                  <a:fillRect l="-41" t="-28" r="23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3_BD.15_1#c9d76e207?htil=1&amp;vop=1&amp;pid=06335b169&amp;color=0,0,0&amp;tib=255,255,255&amp;vtp=1&amp;hs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15200" y="909144"/>
            <a:ext cx="4105656" cy="1938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3_BD.15_2#c9d76e207?htil=1&amp;sp=1&amp;vop=1&amp;pid=06335b169&amp;color=0,0,0&amp;vtp=1&amp;bt=1&amp;bbb=1&amp;hb=1&amp;hs=1"/>
              <p:cNvSpPr/>
              <p:nvPr/>
            </p:nvSpPr>
            <p:spPr>
              <a:xfrm>
                <a:off x="896112" y="900000"/>
                <a:ext cx="6300216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6.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如图，杨老师带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1000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元购买体育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用品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𝒚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表示 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             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)，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B_3_BD.15_2#c9d76e207?htil=1&amp;sp=1&amp;vop=1&amp;pid=06335b169&amp;color=0,0,0&amp;vtp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6300216" cy="2209800"/>
              </a:xfrm>
              <a:prstGeom prst="rect">
                <a:avLst/>
              </a:prstGeom>
              <a:blipFill rotWithShape="1">
                <a:blip r:embed="rId2"/>
                <a:stretch>
                  <a:fillRect l="-2" t="-9" r="-3409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3_AN.16_1#c9d76e207.bracket?vop=1&amp;pid=06335b169&amp;color=0,0,0&amp;vpa=10&amp;vtp=1&amp;bbb=1"/>
          <p:cNvSpPr/>
          <p:nvPr/>
        </p:nvSpPr>
        <p:spPr>
          <a:xfrm>
            <a:off x="1053274" y="2378280"/>
            <a:ext cx="5599113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一个篮球比一个足球贵多少元</a:t>
            </a:r>
            <a:endParaRPr lang="en-US" altLang="zh-CN" sz="3200" dirty="0"/>
          </a:p>
        </p:txBody>
      </p:sp>
      <p:sp>
        <p:nvSpPr>
          <p:cNvPr id="5" name="QB_3_AN.17_1#c9d76e207.blank?vop=1&amp;pid=06335b169&amp;color=0,0,0&amp;vpa=11&amp;vtp=1&amp;bbb=1&amp;hb=1"/>
          <p:cNvSpPr/>
          <p:nvPr/>
        </p:nvSpPr>
        <p:spPr>
          <a:xfrm>
            <a:off x="896112" y="3869861"/>
            <a:ext cx="10536017" cy="14732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       </a:t>
            </a:r>
            <a:r>
              <a:rPr lang="en-US" altLang="zh-CN" sz="32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杨老师带</a:t>
            </a: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1000元购买体育用品，买8</a:t>
            </a:r>
            <a:r>
              <a:rPr lang="en-US" altLang="zh-CN" sz="32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个篮球和</a:t>
            </a:r>
            <a:r>
              <a:rPr lang="en-US" altLang="zh-CN" sz="32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6</a:t>
            </a:r>
            <a:endParaRPr lang="en-US" altLang="zh-CN" sz="32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个足球后</a:t>
            </a: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，还剩多少元？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3_BD.15_2#c9d76e207?htil=1&amp;sp=1&amp;vop=1&amp;pid=06335b169&amp;color=0,0,0&amp;vtp=1&amp;bt=1&amp;bbb=1&amp;hb=1&amp;hs=1"/>
              <p:cNvSpPr/>
              <p:nvPr/>
            </p:nvSpPr>
            <p:spPr>
              <a:xfrm>
                <a:off x="896112" y="3166281"/>
                <a:ext cx="10536017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根据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𝟏𝟎𝟎𝟎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𝒚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和题目中所呈现的信息编一道完整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的应用题：</a:t>
                </a:r>
                <a:r>
                  <a:rPr lang="en-US" altLang="zh-CN" sz="32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_________________________________________</a:t>
                </a:r>
                <a:endParaRPr lang="en-US" altLang="zh-CN" sz="3200" i="0" smtClean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6" name="QB_3_BD.15_2#c9d76e207?htil=1&amp;sp=1&amp;vop=1&amp;pid=06335b169&amp;color=0,0,0&amp;vtp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166281"/>
                <a:ext cx="10536017" cy="2209800"/>
              </a:xfrm>
              <a:prstGeom prst="rect">
                <a:avLst/>
              </a:prstGeom>
              <a:blipFill rotWithShape="1">
                <a:blip r:embed="rId3"/>
                <a:stretch>
                  <a:fillRect l="-1" t="-8" r="-378" b="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3_BD.18_1#4135dbf2d?vop=1&amp;pid=06335b169&amp;color=0,0,0&amp;vtp=1&amp;bt=1&amp;bbb=1&amp;hb=1"/>
              <p:cNvSpPr/>
              <p:nvPr/>
            </p:nvSpPr>
            <p:spPr>
              <a:xfrm>
                <a:off x="896112" y="900000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7.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爸爸今年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𝒚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岁，元元今年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𝒚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𝟐𝟓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岁，再过15年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爸爸和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元元相差(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岁。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3_BD.18_1#4135dbf2d?vop=1&amp;pid=06335b169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1473200"/>
              </a:xfrm>
              <a:prstGeom prst="rect">
                <a:avLst/>
              </a:prstGeom>
              <a:blipFill rotWithShape="1">
                <a:blip r:embed="rId1"/>
                <a:stretch>
                  <a:fillRect l="-1" t="-14" r="-476" b="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3_AN.19_1#4135dbf2d.bracket?vop=1&amp;pid=06335b169&amp;color=0,0,0&amp;vpa=12&amp;vtp=1&amp;bbb=1"/>
              <p:cNvSpPr/>
              <p:nvPr/>
            </p:nvSpPr>
            <p:spPr>
              <a:xfrm>
                <a:off x="2729674" y="1816241"/>
                <a:ext cx="692150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3_AN.19_1#4135dbf2d.bracket?vop=1&amp;pid=06335b169&amp;color=0,0,0&amp;vpa=12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29674" y="1816241"/>
                <a:ext cx="692150" cy="508000"/>
              </a:xfrm>
              <a:prstGeom prst="rect">
                <a:avLst/>
              </a:prstGeom>
              <a:blipFill rotWithShape="1">
                <a:blip r:embed="rId2"/>
                <a:stretch>
                  <a:fillRect l="-64" t="-28" r="64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tags/tag1.xml><?xml version="1.0" encoding="utf-8"?>
<p:tagLst xmlns:p="http://schemas.openxmlformats.org/presentationml/2006/main">
  <p:tag name="TABLE_ENDDRAG_ORIGIN_RECT" val="419*216"/>
  <p:tag name="TABLE_ENDDRAG_RECT" val="70*131*419*216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3635</Words>
  <Application>WPS 演示</Application>
  <PresentationFormat>宽屏</PresentationFormat>
  <Paragraphs>319</Paragraphs>
  <Slides>31</Slides>
  <Notes>33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6" baseType="lpstr">
      <vt:lpstr>Arial</vt:lpstr>
      <vt:lpstr>宋体</vt:lpstr>
      <vt:lpstr>Wingdings</vt:lpstr>
      <vt:lpstr>微软雅黑</vt:lpstr>
      <vt:lpstr>微软雅黑</vt:lpstr>
      <vt:lpstr>宋体</vt:lpstr>
      <vt:lpstr>Times New Roman</vt:lpstr>
      <vt:lpstr>Times New Roman</vt:lpstr>
      <vt:lpstr>黑体</vt:lpstr>
      <vt:lpstr>Cambria Math</vt:lpstr>
      <vt:lpstr>楷体</vt:lpstr>
      <vt:lpstr>Calibri</vt:lpstr>
      <vt:lpstr>Arial Unicode MS</vt:lpstr>
      <vt:lpstr>等线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张昀蓓</cp:lastModifiedBy>
  <cp:revision>4</cp:revision>
  <dcterms:created xsi:type="dcterms:W3CDTF">2025-06-23T02:48:00Z</dcterms:created>
  <dcterms:modified xsi:type="dcterms:W3CDTF">2025-06-26T08:32:13Z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F92514640CAF4EA9957B9678E9F4ED27_12</vt:lpwstr>
  </property>
  <property fmtid="{D5CDD505-2E9C-101B-9397-08002B2CF9AE}" pid="3" name="KSOProductBuildVer">
    <vt:lpwstr>2052-12.1.0.21541</vt:lpwstr>
  </property>
</Properties>
</file>