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204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3_3#fc6dcf190?vop=1&amp;pid=9f906d140&amp;color=0,0,0&amp;mp=1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王强是一个男孩，他父亲的身高是170厘米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，母亲的身高是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160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厘米，按照上面的公式预测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，王强成年后的身高是多少厘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spc="-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3_AN.24_1#fc6dcf190?vop=1&amp;pid=9f906d140&amp;color=0,0,0&amp;vtp=1&amp;bbb=1"/>
              <p:cNvSpPr/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𝟏𝟕𝟎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𝟏𝟕𝟖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（厘米）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：王强成年后的身高是178.2厘米。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O_3_AN.24_1#fc6dcf190?vop=1&amp;pid=9f906d14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b="-10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f906d140.fixed?pid=084c66ba0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2_BD#9f906d140.fixed?pid=084c66ba0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阶段综合复习六</a:t>
            </a:r>
            <a:endParaRPr lang="en-US" altLang="zh-CN" sz="1400" dirty="0"/>
          </a:p>
        </p:txBody>
      </p:sp>
      <p:sp>
        <p:nvSpPr>
          <p:cNvPr id="4" name="C_2#9f906d140.fixed?pid=084c66ba0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8db513a7a?vop=1&amp;pid=9f906d140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填空题。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BD.2_1#3f8db8417?vop=1&amp;pid=8db513a7a&amp;color=0,0,0&amp;vtp=1&amp;bbb=1"/>
              <p:cNvSpPr/>
              <p:nvPr/>
            </p:nvSpPr>
            <p:spPr>
              <a:xfrm>
                <a:off x="896112" y="1603927"/>
                <a:ext cx="10533888" cy="368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（1）明明今年6岁，比妈妈小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岁，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妈妈今年(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)岁。</a:t>
                </a: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（2）商店运来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千克苹果，每天卖出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千克，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5天一共卖出</a:t>
                </a: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千克，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还剩下(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千克。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（3）三个连续的自然数，最大的一个数是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，另外两个数</a:t>
                </a: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分别是(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)、(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4_BD.2_1#3f8db8417?vop=1&amp;pid=8db513a7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3683000"/>
              </a:xfrm>
              <a:prstGeom prst="rect">
                <a:avLst/>
              </a:prstGeom>
              <a:blipFill>
                <a:blip r:embed="rId3"/>
                <a:stretch>
                  <a:fillRect l="-2315" r="-289" b="-43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AN.3_1#3f8db8417.bracket?vop=1&amp;pid=8db513a7a&amp;color=0,0,0&amp;vpa=1&amp;vtp=1&amp;bbb=1"/>
              <p:cNvSpPr/>
              <p:nvPr/>
            </p:nvSpPr>
            <p:spPr>
              <a:xfrm>
                <a:off x="9057449" y="1783729"/>
                <a:ext cx="1168019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4_AN.3_1#3f8db8417.bracket?vop=1&amp;pid=8db513a7a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7449" y="1783729"/>
                <a:ext cx="1168019" cy="5080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_AN.5_1#3f8db8417.bracket?vop=1&amp;pid=8db513a7a&amp;color=0,0,0&amp;vpa=2&amp;vtp=1&amp;bbb=1"/>
              <p:cNvSpPr/>
              <p:nvPr/>
            </p:nvSpPr>
            <p:spPr>
              <a:xfrm>
                <a:off x="1097724" y="3254643"/>
                <a:ext cx="695325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4_AN.5_1#3f8db8417.bracket?vop=1&amp;pid=8db513a7a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724" y="3254643"/>
                <a:ext cx="695325" cy="508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4_AN.6_1#3f8db8417.bracket?vop=1&amp;pid=8db513a7a&amp;color=0,0,0&amp;vpa=3&amp;vtp=1&amp;bbb=1"/>
              <p:cNvSpPr/>
              <p:nvPr/>
            </p:nvSpPr>
            <p:spPr>
              <a:xfrm>
                <a:off x="4571174" y="3254643"/>
                <a:ext cx="1431544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4_AN.6_1#3f8db8417.bracket?vop=1&amp;pid=8db513a7a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174" y="3254643"/>
                <a:ext cx="1431544" cy="508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4_AN.8_1#3f8db8417.bracket?vop=1&amp;pid=8db513a7a&amp;color=0,0,0&amp;vpa=4&amp;vtp=1&amp;bbb=1"/>
              <p:cNvSpPr/>
              <p:nvPr/>
            </p:nvSpPr>
            <p:spPr>
              <a:xfrm>
                <a:off x="2296288" y="4739273"/>
                <a:ext cx="1168019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4_AN.8_1#3f8db8417.bracket?vop=1&amp;pid=8db513a7a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6288" y="4739273"/>
                <a:ext cx="1168019" cy="508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4_AN.9_1#3f8db8417.bracket?vop=1&amp;pid=8db513a7a&amp;color=0,0,0&amp;vpa=5&amp;vtp=1&amp;bbb=1"/>
              <p:cNvSpPr/>
              <p:nvPr/>
            </p:nvSpPr>
            <p:spPr>
              <a:xfrm>
                <a:off x="4202874" y="4739273"/>
                <a:ext cx="1168019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4_AN.9_1#3f8db8417.bracket?vop=1&amp;pid=8db513a7a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2874" y="4739273"/>
                <a:ext cx="1168019" cy="508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0_1#51db446a4?vop=1&amp;pid=9f906d140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选择题。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BD.11_1#2f19128b5?vop=1&amp;pid=51db446a4&amp;color=0,0,0&amp;vtp=1&amp;bbb=1"/>
              <p:cNvSpPr/>
              <p:nvPr/>
            </p:nvSpPr>
            <p:spPr>
              <a:xfrm>
                <a:off x="896112" y="1603927"/>
                <a:ext cx="11134725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（1）下列选项中，不能用“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表示结果的是(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3" name="QC_4_BD.11_1#2f19128b5?vop=1&amp;pid=51db446a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1134725" cy="723900"/>
              </a:xfrm>
              <a:prstGeom prst="rect">
                <a:avLst/>
              </a:prstGeom>
              <a:blipFill>
                <a:blip r:embed="rId3"/>
                <a:stretch>
                  <a:fillRect l="-2189" b="-218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11_2#2f19128b5.choices?vop=1&amp;pid=51db446a4&amp;color=0,0,0&amp;vtp=1&amp;bbb=1"/>
              <p:cNvSpPr/>
              <p:nvPr/>
            </p:nvSpPr>
            <p:spPr>
              <a:xfrm>
                <a:off x="896112" y="2314873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线段的长度：（单位：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5" name="QC_4_BD.11_2#2f19128b5.choices?vop=1&amp;pid=51db446a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14873"/>
                <a:ext cx="10533888" cy="723900"/>
              </a:xfrm>
              <a:prstGeom prst="rect">
                <a:avLst/>
              </a:prstGeom>
              <a:blipFill>
                <a:blip r:embed="rId4"/>
                <a:stretch>
                  <a:fillRect l="-2315" t="-847" b="-22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4_BD.11_3#2f19128b5?vop=1&amp;pid=51db446a4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1900" y="2521810"/>
            <a:ext cx="4043254" cy="31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C_4_BD.11_4#2f19128b5.choices?vop=1&amp;pid=51db446a4&amp;color=0,0,0&amp;vtp=1&amp;bbb=1"/>
          <p:cNvSpPr/>
          <p:nvPr/>
        </p:nvSpPr>
        <p:spPr>
          <a:xfrm>
            <a:off x="896112" y="3043320"/>
            <a:ext cx="10533888" cy="1346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10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长方形的周长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5950" b="1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8" name="QC_4_BD.11_4#2f19128b5.choice_image?vop=1&amp;pid=51db446a4&amp;color=0,0,0&amp;tib=255,255,255&amp;iip=1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3909" y="3205626"/>
            <a:ext cx="1609344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3_1#2f19128b5.choices?vop=1&amp;pid=51db446a4&amp;color=0,0,0&amp;mp=1&amp;vtp=1&amp;bt=1&amp;bbb=1&amp;hb=1">
                <a:extLst>
                  <a:ext uri="{FF2B5EF4-FFF2-40B4-BE49-F238E27FC236}">
                    <a16:creationId xmlns:a16="http://schemas.microsoft.com/office/drawing/2014/main" id="{965EB374-C4D9-E671-7FCF-9E2720816470}"/>
                  </a:ext>
                </a:extLst>
              </p:cNvPr>
              <p:cNvSpPr/>
              <p:nvPr/>
            </p:nvSpPr>
            <p:spPr>
              <a:xfrm>
                <a:off x="896112" y="4389520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等腰三角形的周长：底边为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厘米，腰为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厘米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一支铅笔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元，一块橡皮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元，买2支这样的铅笔和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2块这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样的橡皮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，共花费的钱数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4_BD.13_1#2f19128b5.choices?vop=1&amp;pid=51db446a4&amp;color=0,0,0&amp;mp=1&amp;vtp=1&amp;bt=1&amp;bbb=1&amp;hb=1">
                <a:extLst>
                  <a:ext uri="{FF2B5EF4-FFF2-40B4-BE49-F238E27FC236}">
                    <a16:creationId xmlns:a16="http://schemas.microsoft.com/office/drawing/2014/main" id="{965EB374-C4D9-E671-7FCF-9E27208164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89520"/>
                <a:ext cx="10533888" cy="2209800"/>
              </a:xfrm>
              <a:prstGeom prst="rect">
                <a:avLst/>
              </a:prstGeom>
              <a:blipFill>
                <a:blip r:embed="rId7"/>
                <a:stretch>
                  <a:fillRect l="-2315" r="-1968" b="-57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C_4_AN.15_1#c62bc29cf.bracket?vop=1&amp;pid=51db446a4&amp;color=0,0,0&amp;vpa=7&amp;vtp=1">
            <a:extLst>
              <a:ext uri="{FF2B5EF4-FFF2-40B4-BE49-F238E27FC236}">
                <a16:creationId xmlns:a16="http://schemas.microsoft.com/office/drawing/2014/main" id="{F012A525-2C46-C464-7925-DAFA8D898C63}"/>
              </a:ext>
            </a:extLst>
          </p:cNvPr>
          <p:cNvSpPr/>
          <p:nvPr/>
        </p:nvSpPr>
        <p:spPr>
          <a:xfrm>
            <a:off x="10377545" y="1633620"/>
            <a:ext cx="5889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C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14_1#c62bc29cf?vop=1&amp;pid=51db446a4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（2）一把椅子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元，一张桌子的价格比它的2倍多4元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，这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张桌子的价格是(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2" name="QC_4_BD.14_1#c62bc29cf?vop=1&amp;pid=51db446a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b="-103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5_1#c62bc29cf.bracket?vop=1&amp;pid=51db446a4&amp;color=0,0,0&amp;vpa=7&amp;vtp=1"/>
          <p:cNvSpPr/>
          <p:nvPr/>
        </p:nvSpPr>
        <p:spPr>
          <a:xfrm>
            <a:off x="4061587" y="1641680"/>
            <a:ext cx="5889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A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4_2#c62bc29cf.choices?vop=1&amp;pid=51db446a4&amp;color=0,0,0&amp;vtp=1&amp;bbb=1"/>
              <p:cNvSpPr/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</a:t>
                </a:r>
                <a:r>
                  <a:rPr lang="en-US" altLang="zh-CN" sz="3200" b="1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</a:t>
                </a:r>
                <a:r>
                  <a:rPr lang="en-US" altLang="zh-CN" sz="3200" b="1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4" name="QC_4_BD.14_2#c62bc29cf.choices?vop=1&amp;pid=51db446a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blipFill>
                <a:blip r:embed="rId4"/>
                <a:stretch>
                  <a:fillRect l="-2315" b="-103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3_BD.16_1#90e269050?vop=1&amp;pid=9f906d140&amp;color=0,0,0&amp;vtp=1&amp;bt=1&amp;bbb=1&amp;hb=1"/>
              <p:cNvSpPr/>
              <p:nvPr/>
            </p:nvSpPr>
            <p:spPr>
              <a:xfrm>
                <a:off x="896112" y="900000"/>
                <a:ext cx="10533888" cy="254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新考向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探究说理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有一个小数，十位上的数是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，个位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上的数是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，十分位上的数是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𝒄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。这个数用含有字母的式子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怎么表示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？淘气的答案是“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𝒄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”。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你认为淘气的答案对吗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？说说你的理由。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2" name="QO_3_BD.16_1#90e269050?vop=1&amp;pid=9f906d14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540000"/>
              </a:xfrm>
              <a:prstGeom prst="rect">
                <a:avLst/>
              </a:prstGeom>
              <a:blipFill>
                <a:blip r:embed="rId3"/>
                <a:stretch>
                  <a:fillRect l="-2315" t="-2885" b="-62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3_AN.17_1#90e269050?vop=1&amp;pid=9f906d140&amp;color=0,0,0&amp;vtp=1&amp;bbb=1&amp;hb=1"/>
              <p:cNvSpPr/>
              <p:nvPr/>
            </p:nvSpPr>
            <p:spPr>
              <a:xfrm>
                <a:off x="896112" y="3435429"/>
                <a:ext cx="10533888" cy="254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淘气的答案不对。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十位上的数是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，表示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个十，个位上的数是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，表示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个一，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十分位上的数是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𝒄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，表示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𝒄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个0.1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。这个数表示为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𝒄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，所以淘气的答案是错误的。（合理即可）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3" name="QO_3_AN.17_1#90e269050?vop=1&amp;pid=9f906d14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35429"/>
                <a:ext cx="10533888" cy="2540000"/>
              </a:xfrm>
              <a:prstGeom prst="rect">
                <a:avLst/>
              </a:prstGeom>
              <a:blipFill>
                <a:blip r:embed="rId4"/>
                <a:stretch>
                  <a:fillRect l="-2315" t="-2885" r="-4803" b="-62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8_1#02ae687f4?vop=1&amp;pid=9f906d140&amp;color=0,0,0&amp;vtp=1&amp;bt=1&amp;bbb=1&amp;hb=1"/>
          <p:cNvSpPr/>
          <p:nvPr/>
        </p:nvSpPr>
        <p:spPr>
          <a:xfrm>
            <a:off x="896112" y="900000"/>
            <a:ext cx="10533888" cy="1790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中小学运动会在第二中学如期举行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，作为裁判员的张老</a:t>
            </a:r>
          </a:p>
          <a:p>
            <a:pPr latinLnBrk="1">
              <a:lnSpc>
                <a:spcPts val="4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师和王老师相约各自从家骑车同时出发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，相向而行，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40分</a:t>
            </a:r>
          </a:p>
          <a:p>
            <a:pPr latinLnBrk="1">
              <a:lnSpc>
                <a:spcPts val="4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钟后在校门口相遇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，两人的行驶路线图如下。</a:t>
            </a:r>
            <a:endParaRPr lang="en-US" altLang="zh-CN" sz="3200" dirty="0"/>
          </a:p>
        </p:txBody>
      </p:sp>
      <p:pic>
        <p:nvPicPr>
          <p:cNvPr id="3" name="QO_3_BD.18_2#02ae687f4?vop=1&amp;pid=9f906d140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5768" y="2800428"/>
            <a:ext cx="6912864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19_1#c1325dcb9?vop=1&amp;pid=02ae687f4&amp;color=0,0,0&amp;vtp=1&amp;bbb=1"/>
          <p:cNvSpPr/>
          <p:nvPr/>
        </p:nvSpPr>
        <p:spPr>
          <a:xfrm>
            <a:off x="896112" y="4210128"/>
            <a:ext cx="10533888" cy="647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（1）用含有字母的式子表示王老师家到张老师家的距离。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4_AN.20_1#c1325dcb9?vop=1&amp;pid=02ae687f4&amp;color=0,0,0&amp;vtp=1&amp;bbb=1"/>
              <p:cNvSpPr/>
              <p:nvPr/>
            </p:nvSpPr>
            <p:spPr>
              <a:xfrm>
                <a:off x="896112" y="4863191"/>
                <a:ext cx="10533888" cy="1168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𝟖𝟎𝟎𝟎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：王老师家到张老师家的距离是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𝟖𝟎𝟎𝟎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米。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O_4_AN.20_1#c1325dcb9?vop=1&amp;pid=02ae687f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863191"/>
                <a:ext cx="10533888" cy="1168400"/>
              </a:xfrm>
              <a:prstGeom prst="rect">
                <a:avLst/>
              </a:prstGeom>
              <a:blipFill>
                <a:blip r:embed="rId4"/>
                <a:stretch>
                  <a:fillRect l="-2315" b="-146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21_1#eeacac5a8?vop=1&amp;pid=02ae687f4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（2）张老师骑车速度较快，当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𝟏𝟖𝟎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，王老师比张老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师少行多少米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2" name="QO_4_BD.21_1#eeacac5a8?vop=1&amp;pid=02ae687f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r="-116" b="-87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4_AN.22_1#eeacac5a8?vop=1&amp;pid=02ae687f4&amp;color=0,0,0&amp;vtp=1&amp;bbb=1"/>
              <p:cNvSpPr/>
              <p:nvPr/>
            </p:nvSpPr>
            <p:spPr>
              <a:xfrm>
                <a:off x="896112" y="2429681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𝟕𝟐𝟎𝟎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𝟖𝟎𝟎𝟎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（米）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𝟖𝟎𝟎𝟎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（米）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：王老师比张老师少行800米。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3" name="QO_4_AN.22_1#eeacac5a8?vop=1&amp;pid=02ae687f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946400"/>
              </a:xfrm>
              <a:prstGeom prst="rect">
                <a:avLst/>
              </a:prstGeom>
              <a:blipFill>
                <a:blip r:embed="rId4"/>
                <a:stretch>
                  <a:fillRect l="-2315" b="-51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3_BD.23_1#fc6dcf190?vop=1&amp;pid=9f906d140&amp;color=0,0,0&amp;vtp=1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预测孩子成年后身高的方法有很多，其中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“父母身高预测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法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是以父母身高与子女身高的关系创造出的一组预测公式，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𝑭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表示父亲身高，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𝑴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表示母亲身高，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具体公式如下。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单位：厘米）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2" name="QO_3_BD.23_1#fc6dcf190?vop=1&amp;pid=9f906d14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>
                <a:blip r:embed="rId3"/>
                <a:stretch>
                  <a:fillRect l="-2315" r="-5093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QO_3_BD.23_2#fc6dcf190?colgroup=25&amp;vop=1&amp;pid=9f906d140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3335175"/>
                  </p:ext>
                </p:extLst>
              </p:nvPr>
            </p:nvGraphicFramePr>
            <p:xfrm>
              <a:off x="896112" y="3956128"/>
              <a:ext cx="10515600" cy="1272096"/>
            </p:xfrm>
            <a:graphic>
              <a:graphicData uri="http://schemas.openxmlformats.org/drawingml/2006/table">
                <a:tbl>
                  <a:tblPr/>
                  <a:tblGrid>
                    <a:gridCol w="10515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272096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男孩身高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𝑭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𝑴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)×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𝟎𝟖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女孩身高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𝑭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𝟗𝟐𝟑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𝑴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)÷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QO_3_BD.23_2#fc6dcf190?colgroup=25&amp;vop=1&amp;pid=9f906d140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3335175"/>
                  </p:ext>
                </p:extLst>
              </p:nvPr>
            </p:nvGraphicFramePr>
            <p:xfrm>
              <a:off x="896112" y="3956128"/>
              <a:ext cx="10515600" cy="1272096"/>
            </p:xfrm>
            <a:graphic>
              <a:graphicData uri="http://schemas.openxmlformats.org/drawingml/2006/table">
                <a:tbl>
                  <a:tblPr/>
                  <a:tblGrid>
                    <a:gridCol w="10515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27209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8" t="-1905" r="-116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415</Words>
  <Application>Microsoft Office PowerPoint</Application>
  <PresentationFormat>宽屏</PresentationFormat>
  <Paragraphs>69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2025-06-23T03:28:54Z</dcterms:created>
  <dcterms:modified xsi:type="dcterms:W3CDTF">2025-06-23T04:41:17Z</dcterms:modified>
  <cp:category/>
  <cp:contentStatus/>
</cp:coreProperties>
</file>