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6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c0a2dcd0.fixed?pid=7a58c90e8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2_BD#1c0a2dcd0.fixed?pid=7a58c90e8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除数是整数的小数除法（1）</a:t>
            </a:r>
            <a:endParaRPr lang="en-US" altLang="zh-CN" sz="1400" dirty="0"/>
          </a:p>
        </p:txBody>
      </p:sp>
      <p:sp>
        <p:nvSpPr>
          <p:cNvPr id="4" name="C_2#1c0a2dcd0.fixed?pid=7a58c90e8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_1#f24e0dd02?vop=1&amp;pid=1c0a2dcd0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算一算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，填一填。</a:t>
            </a:r>
            <a:endParaRPr lang="en-US" altLang="zh-CN" sz="3200" dirty="0"/>
          </a:p>
        </p:txBody>
      </p:sp>
      <p:pic>
        <p:nvPicPr>
          <p:cNvPr id="3" name="QB_3_BD.1_1#f24e0dd02?vop=1&amp;pid=1c0a2dcd0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_2#f24e0dd02?sp=1&amp;vop=1&amp;pid=1c0a2dcd0&amp;color=0,0,0&amp;vtp=1&amp;bbb=1"/>
              <p:cNvSpPr/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1：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BD.1_2#f24e0dd02?sp=1&amp;vop=1&amp;pid=1c0a2dcd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3_BD.1_3#f24e0dd02?vop=1&amp;pid=1c0a2dcd0&amp;color=0,0,0&amp;tib=255,255,255&amp;vip=2#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0480" y="3212846"/>
            <a:ext cx="4654296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3_AN.2_1#f24e0dd02.bracket?vop=1&amp;pid=1c0a2dcd0&amp;color=0,0,0&amp;vpa=1&amp;vtp=1&amp;bbb=1"/>
          <p:cNvSpPr/>
          <p:nvPr/>
        </p:nvSpPr>
        <p:spPr>
          <a:xfrm>
            <a:off x="6633781" y="1615279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1.21</a:t>
            </a:r>
            <a:endParaRPr lang="en-US" altLang="zh-CN" sz="3200" dirty="0"/>
          </a:p>
        </p:txBody>
      </p:sp>
      <p:sp>
        <p:nvSpPr>
          <p:cNvPr id="7" name="QB_3_WB.3_1#f24e0dd02.white_block?vop=1&amp;pid=1c0a2dcd0&amp;color=0,0,0&amp;vpa=2&amp;vtp=1"/>
          <p:cNvSpPr/>
          <p:nvPr/>
        </p:nvSpPr>
        <p:spPr>
          <a:xfrm>
            <a:off x="5266944" y="3560318"/>
            <a:ext cx="219456" cy="27432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8" name="QB_3_WB.4_1#f24e0dd02.white_block?vop=1&amp;pid=1c0a2dcd0&amp;color=0,0,0&amp;vpa=3&amp;vtp=1"/>
          <p:cNvSpPr/>
          <p:nvPr/>
        </p:nvSpPr>
        <p:spPr>
          <a:xfrm>
            <a:off x="7187184" y="3532886"/>
            <a:ext cx="667512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9" name="QB_3_WB.5_1#f24e0dd02.white_block?vop=1&amp;pid=1c0a2dcd0&amp;color=0,0,0&amp;vpa=4&amp;vtp=1"/>
          <p:cNvSpPr/>
          <p:nvPr/>
        </p:nvSpPr>
        <p:spPr>
          <a:xfrm>
            <a:off x="7004304" y="4547870"/>
            <a:ext cx="1042416" cy="34747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0" name="QB_3_WB.6_1#f24e0dd02.white_block?vop=1&amp;pid=1c0a2dcd0&amp;color=0,0,0&amp;vpa=5&amp;vtp=1"/>
          <p:cNvSpPr/>
          <p:nvPr/>
        </p:nvSpPr>
        <p:spPr>
          <a:xfrm>
            <a:off x="7004304" y="5160518"/>
            <a:ext cx="1042416" cy="33832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7_1#f24e0dd02?vop=1&amp;pid=1c0a2dcd0&amp;color=0,0,0&amp;mp=1&amp;vtp=1&amp;bt=1&amp;bbb=1&amp;hb=1"/>
              <p:cNvSpPr/>
              <p:nvPr/>
            </p:nvSpPr>
            <p:spPr>
              <a:xfrm>
                <a:off x="896112" y="896112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方法2：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3.63分为3和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𝟔𝟑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也就是63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分之一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7_1#f24e0dd02?vop=1&amp;pid=1c0a2dcd0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r="-1091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3_AN.8_1#f24e0dd02.bracket?vop=1&amp;pid=1c0a2dcd0&amp;color=0,0,0&amp;mp=1&amp;vpa=6&amp;vtp=1&amp;bbb=1"/>
              <p:cNvSpPr/>
              <p:nvPr/>
            </p:nvSpPr>
            <p:spPr>
              <a:xfrm>
                <a:off x="6343713" y="1820227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3_AN.8_1#f24e0dd02.bracket?vop=1&amp;pid=1c0a2dcd0&amp;color=0,0,0&amp;mp=1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3713" y="1820227"/>
                <a:ext cx="449263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4" t="-62" r="85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3_AN.9_1#f24e0dd02.bracket?vop=1&amp;pid=1c0a2dcd0&amp;color=0,0,0&amp;mp=1&amp;vpa=7&amp;vtp=1"/>
          <p:cNvSpPr/>
          <p:nvPr/>
        </p:nvSpPr>
        <p:spPr>
          <a:xfrm>
            <a:off x="10484993" y="1637792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百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10_1#f24e0dd02.bracket?vop=1&amp;pid=1c0a2dcd0&amp;color=0,0,0&amp;mp=1&amp;vpa=8&amp;vtp=1&amp;bbb=1"/>
              <p:cNvSpPr/>
              <p:nvPr/>
            </p:nvSpPr>
            <p:spPr>
              <a:xfrm>
                <a:off x="4358260" y="2545397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10_1#f24e0dd02.bracket?vop=1&amp;pid=1c0a2dcd0&amp;color=0,0,0&amp;mp=1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260" y="2545397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37" t="-62" r="37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AN.11_1#f24e0dd02.bracket?vop=1&amp;pid=1c0a2dcd0&amp;color=0,0,0&amp;mp=1&amp;vpa=9&amp;vtp=1&amp;bbb=1"/>
              <p:cNvSpPr/>
              <p:nvPr/>
            </p:nvSpPr>
            <p:spPr>
              <a:xfrm>
                <a:off x="6263260" y="2545397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3_AN.11_1#f24e0dd02.bracket?vop=1&amp;pid=1c0a2dcd0&amp;color=0,0,0&amp;mp=1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3260" y="2545397"/>
                <a:ext cx="69215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37" t="-62" r="37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12_1#f24e0dd02.bracket?vop=1&amp;pid=1c0a2dcd0&amp;color=0,0,0&amp;mp=1&amp;vpa=10&amp;vtp=1&amp;bbb=1"/>
              <p:cNvSpPr/>
              <p:nvPr/>
            </p:nvSpPr>
            <p:spPr>
              <a:xfrm>
                <a:off x="3133789" y="329114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12_1#f24e0dd02.bracket?vop=1&amp;pid=1c0a2dcd0&amp;color=0,0,0&amp;mp=1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3789" y="3291141"/>
                <a:ext cx="1086930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6" t="-112" r="47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3_1#0a0d93be7?vop=1&amp;pid=1c0a2dcd0&amp;color=0,0,0&amp;vtp=1&amp;bt=1&amp;bb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3555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100" b="1" kern="0" spc="-99900" dirty="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355590" algn="l"/>
                  </a:tabLst>
                  <a:defRPr/>
                </a:pPr>
                <a:endParaRPr lang="en-US" altLang="zh-CN" sz="100" dirty="0">
                  <a:solidFill>
                    <a:prstClr val="black"/>
                  </a:solidFill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35559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100" b="1" kern="0" spc="-99900" dirty="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355590" algn="l"/>
                  </a:tabLst>
                  <a:defRPr/>
                </a:pPr>
                <a:endParaRPr lang="en-US" altLang="zh-CN" sz="100" b="1" kern="0" spc="-99900" dirty="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</p:txBody>
          </p:sp>
        </mc:Choice>
        <mc:Fallback>
          <p:sp>
            <p:nvSpPr>
              <p:cNvPr id="2" name="QB_3_BD.13_1#0a0d93be7?vop=1&amp;pid=1c0a2dcd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-66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13_1#0a0d93be7?vop=1&amp;pid=1c0a2dcd0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3_AN.14_1#0a0d93be7.bracket?vop=1&amp;pid=1c0a2dcd0&amp;color=0,0,0&amp;vpa=11&amp;vtp=1&amp;bbb=1"/>
          <p:cNvSpPr/>
          <p:nvPr/>
        </p:nvSpPr>
        <p:spPr>
          <a:xfrm>
            <a:off x="3025839" y="1637792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9.1</a:t>
            </a:r>
            <a:endParaRPr lang="en-US" altLang="zh-CN" sz="3200" dirty="0"/>
          </a:p>
        </p:txBody>
      </p:sp>
      <p:sp>
        <p:nvSpPr>
          <p:cNvPr id="7" name="QB_3_AN.15_1#0a0d93be7.bracket?vop=1&amp;pid=1c0a2dcd0&amp;color=0,0,0&amp;vpa=12&amp;vtp=1&amp;bbb=1"/>
          <p:cNvSpPr/>
          <p:nvPr/>
        </p:nvSpPr>
        <p:spPr>
          <a:xfrm>
            <a:off x="8381429" y="1637792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2.1</a:t>
            </a:r>
            <a:endParaRPr lang="en-US" altLang="zh-CN" sz="3200" dirty="0"/>
          </a:p>
        </p:txBody>
      </p:sp>
      <p:sp>
        <p:nvSpPr>
          <p:cNvPr id="8" name="QB_3_AN.16_1#0a0d93be7.bracket?vop=1&amp;pid=1c0a2dcd0&amp;color=0,0,0&amp;vpa=13&amp;vtp=1&amp;bbb=1"/>
          <p:cNvSpPr/>
          <p:nvPr/>
        </p:nvSpPr>
        <p:spPr>
          <a:xfrm>
            <a:off x="3025839" y="3126867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14.4</a:t>
            </a:r>
            <a:endParaRPr lang="en-US" altLang="zh-CN" sz="3200" dirty="0"/>
          </a:p>
        </p:txBody>
      </p:sp>
      <p:sp>
        <p:nvSpPr>
          <p:cNvPr id="9" name="QB_3_AN.17_1#0a0d93be7.bracket?vop=1&amp;pid=1c0a2dcd0&amp;color=0,0,0&amp;vpa=14&amp;vtp=1&amp;bbb=1"/>
          <p:cNvSpPr/>
          <p:nvPr/>
        </p:nvSpPr>
        <p:spPr>
          <a:xfrm>
            <a:off x="8624316" y="3126867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8_1#cf43bf7ad?vop=1&amp;pid=1c0a2dcd0&amp;color=0,0,0&amp;vtp=1&amp;bt=1&amp;bbb=1&amp;hb=1"/>
          <p:cNvSpPr/>
          <p:nvPr/>
        </p:nvSpPr>
        <p:spPr>
          <a:xfrm>
            <a:off x="896112" y="896112"/>
            <a:ext cx="10533888" cy="198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学校种植小组在两块地里种土豆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，第一块地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2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，共收获土豆57.6千克；第二块地13平方米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共收获土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2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豆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89.7千克。哪块地平均每平方米的产量高？高多少？</a:t>
            </a:r>
            <a:endParaRPr lang="en-US" altLang="zh-CN" sz="3200" dirty="0"/>
          </a:p>
        </p:txBody>
      </p:sp>
      <p:pic>
        <p:nvPicPr>
          <p:cNvPr id="3" name="QO_3_BD.18_1#cf43bf7ad?vop=1&amp;pid=1c0a2dcd0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86333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19_1#cf43bf7ad?vop=1&amp;pid=1c0a2dcd0&amp;color=0,0,0&amp;vtp=1&amp;bbb=1"/>
              <p:cNvSpPr/>
              <p:nvPr/>
            </p:nvSpPr>
            <p:spPr>
              <a:xfrm>
                <a:off x="896112" y="2905853"/>
                <a:ext cx="10533888" cy="317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：第一块地平均每平方米的产量高，高0.3千克。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19_1#cf43bf7ad?vop=1&amp;pid=1c0a2dcd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905853"/>
                <a:ext cx="10533888" cy="3175000"/>
              </a:xfrm>
              <a:prstGeom prst="rect">
                <a:avLst/>
              </a:prstGeom>
              <a:blipFill rotWithShape="1">
                <a:blip r:embed="rId2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0_1#d839d34bf?vop=1&amp;pid=1c0a2dcd0&amp;color=0,0,0&amp;vtp=1&amp;bt=1&amp;bbb=1&amp;hb=1"/>
          <p:cNvSpPr/>
          <p:nvPr/>
        </p:nvSpPr>
        <p:spPr>
          <a:xfrm>
            <a:off x="896112" y="896113"/>
            <a:ext cx="10533888" cy="190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信息提取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奶奶去菜市场买了一些排骨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到家后爷爷问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：“这些排骨多重？”但奶奶记不清了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根据下面的信息算一算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，这些排骨重多少千克？</a:t>
            </a:r>
            <a:endParaRPr lang="en-US" altLang="zh-CN" sz="3200" dirty="0"/>
          </a:p>
        </p:txBody>
      </p:sp>
      <p:pic>
        <p:nvPicPr>
          <p:cNvPr id="3" name="QO_3_BD.20_1#d839d34bf?vop=1&amp;pid=1c0a2dcd0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86195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graphicFrame>
        <p:nvGraphicFramePr>
          <p:cNvPr id="8" name="QO_3_BD.20_2#d839d34bf?colgroup=25&amp;vop=1&amp;pid=1c0a2dcd0&amp;color=0,0,0&amp;vtp=1&amp;bbb=1"/>
          <p:cNvGraphicFramePr>
            <a:graphicFrameLocks noGrp="1"/>
          </p:cNvGraphicFramePr>
          <p:nvPr/>
        </p:nvGraphicFramePr>
        <p:xfrm>
          <a:off x="896112" y="2908300"/>
          <a:ext cx="10515600" cy="1904937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1904937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信息1：奶奶付给售货员50元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50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信息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2：排骨每千克18元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800"/>
                        </a:lnSpc>
                      </a:pPr>
                      <a:r>
                        <a:rPr lang="en-US" altLang="zh-CN" sz="32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信息</a:t>
                      </a: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3：售货员找回12.2元</a:t>
                      </a:r>
                      <a:r>
                        <a:rPr lang="en-US" altLang="zh-CN" sz="32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3_AN.21_1#d839d34bf?vop=1&amp;pid=1c0a2dcd0&amp;color=0,0,0&amp;vtp=1&amp;bbb=1"/>
              <p:cNvSpPr/>
              <p:nvPr/>
            </p:nvSpPr>
            <p:spPr>
              <a:xfrm>
                <a:off x="896112" y="4940300"/>
                <a:ext cx="10533888" cy="127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（千克）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：这些排骨重2.1千克。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3_AN.21_1#d839d34bf?vop=1&amp;pid=1c0a2dcd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940300"/>
                <a:ext cx="10533888" cy="1270000"/>
              </a:xfrm>
              <a:prstGeom prst="rect">
                <a:avLst/>
              </a:prstGeom>
              <a:blipFill rotWithShape="1">
                <a:blip r:embed="rId2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22_1#9cd044d54?vop=1&amp;pid=1c0a2dcd0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在一个小数除法算式里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除数与商的乘积再加上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被除数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，得数是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，这个算式里的被除数是多少？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22_1#9cd044d54?vop=1&amp;pid=1c0a2dcd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22_1#9cd044d54?vop=1&amp;pid=1c0a2dcd0&amp;color=0,0,0&amp;tib=255,255,255&amp;iip=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3_1#9cd044d54?vop=1&amp;pid=1c0a2dcd0&amp;color=0,0,0&amp;vtp=1&amp;bbb=1"/>
              <p:cNvSpPr/>
              <p:nvPr/>
            </p:nvSpPr>
            <p:spPr>
              <a:xfrm>
                <a:off x="896112" y="2423253"/>
                <a:ext cx="10533888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：这个算式里的被除数是9.4。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23_1#9cd044d54?vop=1&amp;pid=1c0a2dcd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3253"/>
                <a:ext cx="10533888" cy="1447800"/>
              </a:xfrm>
              <a:prstGeom prst="rect">
                <a:avLst/>
              </a:prstGeom>
              <a:blipFill rotWithShape="1">
                <a:blip r:embed="rId3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807</Words>
  <Application>WPS 演示</Application>
  <PresentationFormat>宽屏</PresentationFormat>
  <Paragraphs>69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2025-06-23T04:21:00Z</dcterms:created>
  <dcterms:modified xsi:type="dcterms:W3CDTF">2025-06-26T03:15:16Z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6A6E12D3AF744A188D003566B20B9DCB_12</vt:lpwstr>
  </property>
  <property fmtid="{D5CDD505-2E9C-101B-9397-08002B2CF9AE}" pid="3" name="KSOProductBuildVer">
    <vt:lpwstr>2052-12.1.0.21541</vt:lpwstr>
  </property>
</Properties>
</file>