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91" r:id="rId34"/>
    <p:sldId id="287" r:id="rId35"/>
    <p:sldId id="288" r:id="rId36"/>
    <p:sldId id="289" r:id="rId3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fd204eef0a31a91e#tid=6854d3460ee0d4000948c59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  卷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2.png"/><Relationship Id="rId4" Type="http://schemas.openxmlformats.org/officeDocument/2006/relationships/image" Target="../media/image28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6.png"/><Relationship Id="rId1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4.jpeg"/><Relationship Id="rId1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42_1#2225e3438?sp=1&amp;vop=1&amp;pid=dbc63a1ef&amp;color=0,0,0&amp;vtp=1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乐乐发现根据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𝟏𝟕𝟏𝟎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可以直接计算下面算式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的结果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请你也算一算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𝟏𝟕𝟏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42_1#2225e3438?sp=1&amp;vop=1&amp;pid=dbc63a1e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43_1#2225e3438.bracket?vop=1&amp;pid=dbc63a1ef&amp;color=0,0,0&amp;vpa=17&amp;vtp=1&amp;bbb=1"/>
          <p:cNvSpPr/>
          <p:nvPr/>
        </p:nvSpPr>
        <p:spPr>
          <a:xfrm>
            <a:off x="3074733" y="2378280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17.1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5" name="QB_4_AN.44_1#2225e3438.bracket?vop=1&amp;pid=dbc63a1ef&amp;color=0,0,0&amp;vpa=18&amp;vtp=1&amp;bbb=1"/>
          <p:cNvSpPr/>
          <p:nvPr/>
        </p:nvSpPr>
        <p:spPr>
          <a:xfrm>
            <a:off x="6839586" y="2378280"/>
            <a:ext cx="904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171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45_1#2225e3438.bracket?vop=1&amp;pid=dbc63a1ef&amp;color=0,0,0&amp;vpa=19&amp;vtp=1&amp;bbb=1"/>
              <p:cNvSpPr/>
              <p:nvPr/>
            </p:nvSpPr>
            <p:spPr>
              <a:xfrm>
                <a:off x="3626929" y="3337955"/>
                <a:ext cx="9350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45_1#2225e3438.bracket?vop=1&amp;pid=dbc63a1ef&amp;color=0,0,0&amp;vpa=1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6929" y="3337955"/>
                <a:ext cx="935038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47" t="-78" r="14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46_1#bb277b847?vop=1&amp;pid=dbc63a1ef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老师带同学们去科技馆研学，门票每张6.8元，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元最多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可以买(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张门票。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47_1#bb277b847.bracket?vop=1&amp;pid=dbc63a1ef&amp;color=0,0,0&amp;vpa=20&amp;vtp=1&amp;bbb=1"/>
              <p:cNvSpPr/>
              <p:nvPr/>
            </p:nvSpPr>
            <p:spPr>
              <a:xfrm>
                <a:off x="2347087" y="1816241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47_1#bb277b847.bracket?vop=1&amp;pid=dbc63a1ef&amp;color=0,0,0&amp;vpa=2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7087" y="1816241"/>
                <a:ext cx="449263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28" t="-28" r="99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48_1#c7bd0c659?vop=1&amp;pid=dbc63a1ef&amp;color=0,0,0&amp;vtp=1&amp;bt=1&amp;bbb=1&amp;hb=1"/>
              <p:cNvSpPr/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在科技馆，学生们了解到企鹅是一种古老的游禽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主要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生活在南半球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。体型最大的是帝企鹅，身高约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体型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最小的是小蓝企鹅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，身高约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帝企鹅的身高是小蓝企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鹅的(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倍（填循环小数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它的循环节是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小数部分第25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位上的数字是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)。把这个循环小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数精确到百分位是(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48_1#c7bd0c659?vop=1&amp;pid=dbc63a1e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blipFill rotWithShape="1">
                <a:blip r:embed="rId1"/>
                <a:stretch>
                  <a:fillRect l="-1" t="-5" r="-1043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49_1#c7bd0c659.bracket?vop=1&amp;pid=dbc63a1ef&amp;color=0,0,0&amp;vpa=21&amp;vtp=1&amp;bbb=1"/>
              <p:cNvSpPr/>
              <p:nvPr/>
            </p:nvSpPr>
            <p:spPr>
              <a:xfrm>
                <a:off x="1875599" y="3287155"/>
                <a:ext cx="2403539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𝟕𝟐𝟕𝟐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⋯⋯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49_1#c7bd0c659.bracket?vop=1&amp;pid=dbc63a1ef&amp;color=0,0,0&amp;vpa=2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5599" y="3287155"/>
                <a:ext cx="2403539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8" t="-78" r="21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50_1#c7bd0c659.bracket?vop=1&amp;pid=dbc63a1ef&amp;color=0,0,0&amp;vpa=22&amp;vtp=1&amp;bbb=1"/>
              <p:cNvSpPr/>
              <p:nvPr/>
            </p:nvSpPr>
            <p:spPr>
              <a:xfrm>
                <a:off x="1097724" y="4026041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50_1#c7bd0c659.bracket?vop=1&amp;pid=dbc63a1ef&amp;color=0,0,0&amp;vpa=2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7724" y="4026041"/>
                <a:ext cx="69215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64" t="-28" r="6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51_1#c7bd0c659.bracket?vop=1&amp;pid=dbc63a1ef&amp;color=0,0,0&amp;vpa=23&amp;vtp=1&amp;bbb=1"/>
              <p:cNvSpPr/>
              <p:nvPr/>
            </p:nvSpPr>
            <p:spPr>
              <a:xfrm>
                <a:off x="7514399" y="4026041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51_1#c7bd0c659.bracket?vop=1&amp;pid=dbc63a1ef&amp;color=0,0,0&amp;vpa=2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14399" y="4026041"/>
                <a:ext cx="449263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99" t="-28" r="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52_1#c7bd0c659.bracket?vop=1&amp;pid=dbc63a1ef&amp;color=0,0,0&amp;vpa=24&amp;vtp=1&amp;bbb=1"/>
              <p:cNvSpPr/>
              <p:nvPr/>
            </p:nvSpPr>
            <p:spPr>
              <a:xfrm>
                <a:off x="4374324" y="4758069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52_1#c7bd0c659.bracket?vop=1&amp;pid=dbc63a1ef&amp;color=0,0,0&amp;vpa=2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4324" y="4758069"/>
                <a:ext cx="1086930" cy="508000"/>
              </a:xfrm>
              <a:prstGeom prst="rect">
                <a:avLst/>
              </a:prstGeom>
              <a:blipFill rotWithShape="1">
                <a:blip r:embed="rId5"/>
                <a:stretch>
                  <a:fillRect l="-41" t="-3" r="2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53_1#8a39db22e?vop=1&amp;pid=dbc63a1ef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同学们通过研学活动，发现飞机票上标的“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𝟏𝟖𝐄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表示座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位的位置是第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𝐄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列、第18排，如果我们把它记作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𝐄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那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么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𝐊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表示的座位是第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列、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53_1#8a39db22e?vop=1&amp;pid=dbc63a1e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175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54_1#8a39db22e.bracket?vop=1&amp;pid=dbc63a1ef&amp;color=0,0,0&amp;vpa=25&amp;vtp=1&amp;bbb=1"/>
              <p:cNvSpPr/>
              <p:nvPr/>
            </p:nvSpPr>
            <p:spPr>
              <a:xfrm>
                <a:off x="5618416" y="2541411"/>
                <a:ext cx="4889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𝐊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54_1#8a39db22e.bracket?vop=1&amp;pid=dbc63a1ef&amp;color=0,0,0&amp;vpa=2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8416" y="2541411"/>
                <a:ext cx="488950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17" t="-28" r="117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55_1#8a39db22e.bracket?vop=1&amp;pid=dbc63a1ef&amp;color=0,0,0&amp;vpa=26&amp;vtp=1&amp;bbb=1"/>
              <p:cNvSpPr/>
              <p:nvPr/>
            </p:nvSpPr>
            <p:spPr>
              <a:xfrm>
                <a:off x="7726617" y="2541411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55_1#8a39db22e.bracket?vop=1&amp;pid=dbc63a1ef&amp;color=0,0,0&amp;vpa=2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6617" y="2541411"/>
                <a:ext cx="69215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83" t="-28" r="83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56_1#9bd0a6db8?vop=1&amp;pid=dbc63a1ef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在劳动实践研学中，同学们在老师的指导下，在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责任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田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”中翻地和耕种。天天0.9小时可以翻3.78平方米的地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迪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迪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1.5小时可以翻4.5平方米的地。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天天平均每小时翻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迪迪平均每小时翻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翻得快。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57_1#9bd0a6db8.bracket?vop=1&amp;pid=dbc63a1ef&amp;color=0,0,0&amp;vpa=27&amp;vtp=1&amp;bbb=1"/>
              <p:cNvSpPr/>
              <p:nvPr/>
            </p:nvSpPr>
            <p:spPr>
              <a:xfrm>
                <a:off x="10298874" y="2541411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57_1#9bd0a6db8.bracket?vop=1&amp;pid=dbc63a1ef&amp;color=0,0,0&amp;vpa=2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98874" y="2541411"/>
                <a:ext cx="844042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53" t="-28" r="6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58_1#9bd0a6db8.bracket?vop=1&amp;pid=dbc63a1ef&amp;color=0,0,0&amp;vpa=28&amp;vtp=1&amp;bbb=1"/>
              <p:cNvSpPr/>
              <p:nvPr/>
            </p:nvSpPr>
            <p:spPr>
              <a:xfrm>
                <a:off x="6018974" y="3287155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58_1#9bd0a6db8.bracket?vop=1&amp;pid=dbc63a1ef&amp;color=0,0,0&amp;vpa=2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8974" y="3287155"/>
                <a:ext cx="449263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99" t="-78" r="28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59_1#9bd0a6db8.bracket?vop=1&amp;pid=dbc63a1ef&amp;color=0,0,0&amp;vpa=29&amp;vtp=1&amp;bbb=1"/>
          <p:cNvSpPr/>
          <p:nvPr/>
        </p:nvSpPr>
        <p:spPr>
          <a:xfrm>
            <a:off x="8465313" y="3114880"/>
            <a:ext cx="111125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天天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BD.60_1#185da2756?htil=1&amp;vop=1&amp;pid=dbc63a1ef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7269" y="909144"/>
            <a:ext cx="2423160" cy="288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60_2#185da2756?htil=1&amp;sp=1&amp;vop=1&amp;pid=dbc63a1ef&amp;color=0,0,0&amp;vtp=1&amp;bt=1&amp;bbb=1&amp;hb=1&amp;hs=1"/>
              <p:cNvSpPr/>
              <p:nvPr/>
            </p:nvSpPr>
            <p:spPr>
              <a:xfrm>
                <a:off x="896112" y="900000"/>
                <a:ext cx="7982712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研学基地里的蔬菜成熟了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学生们将采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摘的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𝐤𝐠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西红柿分装在纸箱里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每个纸箱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最多可以装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𝐤𝐠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至少需要准备多少个纸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箱才能装完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？聪聪列竖式来解决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在这个竖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60_2#185da2756?htil=1&amp;sp=1&amp;vop=1&amp;pid=dbc63a1ef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7982712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2" t="-7" r="-1278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61_1#185da2756.bracket?vop=1&amp;pid=dbc63a1ef&amp;color=0,0,0&amp;vpa=30&amp;vtp=1&amp;bbb=1"/>
          <p:cNvSpPr/>
          <p:nvPr/>
        </p:nvSpPr>
        <p:spPr>
          <a:xfrm>
            <a:off x="5695829" y="3935808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62_1#185da2756.bracket?vop=1&amp;pid=dbc63a1ef&amp;color=0,0,0&amp;vpa=31&amp;vtp=1&amp;bbb=1"/>
              <p:cNvSpPr/>
              <p:nvPr/>
            </p:nvSpPr>
            <p:spPr>
              <a:xfrm>
                <a:off x="1127003" y="4847477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62_1#185da2756.bracket?vop=1&amp;pid=dbc63a1ef&amp;color=0,0,0&amp;vpa=3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003" y="4847477"/>
                <a:ext cx="449263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114" t="-103" r="44" b="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BD.60_2#185da2756?htil=1&amp;sp=1&amp;vop=1&amp;pid=dbc63a1ef&amp;color=0,0,0&amp;vtp=1&amp;bt=1&amp;bbb=1&amp;hb=1&amp;hs=1"/>
              <p:cNvSpPr/>
              <p:nvPr/>
            </p:nvSpPr>
            <p:spPr>
              <a:xfrm>
                <a:off x="899991" y="3930728"/>
                <a:ext cx="10536017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式中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，余数“5”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表示剩余的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𝐤𝐠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西红柿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，至少需要准备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个纸箱。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4_BD.60_2#185da2756?htil=1&amp;sp=1&amp;vop=1&amp;pid=dbc63a1ef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991" y="3930728"/>
                <a:ext cx="10536017" cy="1473200"/>
              </a:xfrm>
              <a:prstGeom prst="rect">
                <a:avLst/>
              </a:prstGeom>
              <a:blipFill rotWithShape="1">
                <a:blip r:embed="rId4"/>
                <a:stretch>
                  <a:fillRect l="-2" t="-5" r="3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63_1#c8ad10209?htil=2&amp;vop=1&amp;pid=dbc63a1ef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39236" y="900000"/>
            <a:ext cx="1819797" cy="143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63_2#c8ad10209?htil=2&amp;sp=1&amp;vop=1&amp;pid=dbc63a1ef&amp;color=0,0,0&amp;vtp=1&amp;bt=1&amp;bbb=1&amp;hb=1&amp;hs=1"/>
          <p:cNvSpPr/>
          <p:nvPr/>
        </p:nvSpPr>
        <p:spPr>
          <a:xfrm>
            <a:off x="896112" y="912700"/>
            <a:ext cx="8577072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在研学活动的某次摸球游戏中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需要从盒子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中任意摸出一个球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4" name="QB_5_BD.64_1#6f67554b8?vop=1&amp;pid=c8ad10209&amp;color=0,0,0&amp;vtp=1&amp;bbb=1&amp;hs=1"/>
          <p:cNvSpPr/>
          <p:nvPr/>
        </p:nvSpPr>
        <p:spPr>
          <a:xfrm>
            <a:off x="896112" y="2436793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（1）摸到的球可能是红色的，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也可能是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色的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（2）摸到红球的可能性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)，摸到绿球的可能性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b="1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（填“大”或“小”）</a:t>
            </a:r>
            <a:endParaRPr lang="en-US" altLang="zh-CN" sz="3200">
              <a:solidFill>
                <a:prstClr val="black"/>
              </a:solidFill>
            </a:endParaRP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）(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3200" b="1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)摸到黑球。（填“可能”“不可能”或“</a:t>
            </a:r>
            <a:r>
              <a:rPr lang="en-US" altLang="zh-CN" sz="3200" b="1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一定能</a:t>
            </a:r>
            <a:r>
              <a:rPr lang="en-US" altLang="zh-CN" sz="3200" b="1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</a:t>
            </a:r>
            <a:endParaRPr lang="en-US" altLang="zh-CN" sz="3200" dirty="0"/>
          </a:p>
        </p:txBody>
      </p:sp>
      <p:sp>
        <p:nvSpPr>
          <p:cNvPr id="5" name="QB_5_AN.65_1#6f67554b8.bracket?vop=1&amp;pid=c8ad10209&amp;color=0,0,0&amp;vpa=32&amp;vtp=1"/>
          <p:cNvSpPr/>
          <p:nvPr/>
        </p:nvSpPr>
        <p:spPr>
          <a:xfrm>
            <a:off x="8192263" y="2441873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绿</a:t>
            </a:r>
            <a:endParaRPr lang="en-US" altLang="zh-CN" sz="3200" dirty="0"/>
          </a:p>
        </p:txBody>
      </p:sp>
      <p:sp>
        <p:nvSpPr>
          <p:cNvPr id="7" name="QB_5_AN.67_1#6f67554b8.bracket?vop=1&amp;pid=c8ad10209&amp;color=0,0,0&amp;vpa=33&amp;vtp=1"/>
          <p:cNvSpPr/>
          <p:nvPr/>
        </p:nvSpPr>
        <p:spPr>
          <a:xfrm>
            <a:off x="5336349" y="3178473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</a:t>
            </a:r>
            <a:endParaRPr lang="en-US" altLang="zh-CN" sz="3200" dirty="0"/>
          </a:p>
        </p:txBody>
      </p:sp>
      <p:sp>
        <p:nvSpPr>
          <p:cNvPr id="8" name="QB_5_AN.68_1#6f67554b8.bracket?vop=1&amp;pid=c8ad10209&amp;color=0,0,0&amp;vpa=34&amp;vtp=1"/>
          <p:cNvSpPr/>
          <p:nvPr/>
        </p:nvSpPr>
        <p:spPr>
          <a:xfrm>
            <a:off x="10097263" y="3178473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</a:t>
            </a:r>
            <a:endParaRPr lang="en-US" altLang="zh-CN" sz="3200" dirty="0"/>
          </a:p>
        </p:txBody>
      </p:sp>
      <p:sp>
        <p:nvSpPr>
          <p:cNvPr id="10" name="QB_5_AN.70_1#6f67554b8.bracket?vop=1&amp;pid=c8ad10209&amp;color=0,0,0&amp;vpa=35&amp;vtp=1&amp;bbb=1"/>
          <p:cNvSpPr/>
          <p:nvPr/>
        </p:nvSpPr>
        <p:spPr>
          <a:xfrm>
            <a:off x="2062924" y="4651673"/>
            <a:ext cx="14938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不可能</a:t>
            </a:r>
            <a:endParaRPr lang="en-US" altLang="zh-CN" sz="32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8" grpId="0" animBg="1" build="p"/>
      <p:bldP spid="10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71_1#93907279b?vop=1&amp;pid=dbc63a1ef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实验小学组织学生到汤湖茶旅品味小镇开展研学活动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五年级参加研学的有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180人，六年级比五年级的1.5倍少10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六年级参加研学的有(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72_1#93907279b.bracket?vop=1&amp;pid=dbc63a1ef&amp;color=0,0,0&amp;vpa=36&amp;vtp=1&amp;bbb=1"/>
              <p:cNvSpPr/>
              <p:nvPr/>
            </p:nvSpPr>
            <p:spPr>
              <a:xfrm>
                <a:off x="4756912" y="2541411"/>
                <a:ext cx="9350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𝟐𝟔𝟎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72_1#93907279b.bracket?vop=1&amp;pid=dbc63a1ef&amp;color=0,0,0&amp;vpa=3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6912" y="2541411"/>
                <a:ext cx="935038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14" t="-28" r="4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fa690627?pid=8b85b87e5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三、选择题。</a:t>
            </a:r>
            <a:endParaRPr lang="en-US" altLang="zh-CN" sz="3200" dirty="0"/>
          </a:p>
        </p:txBody>
      </p:sp>
      <p:sp>
        <p:nvSpPr>
          <p:cNvPr id="3" name="QC_4_BD.73_1#a338efb54?vop=1&amp;pid=8fa690627&amp;color=0,0,0&amp;vtp=1&amp;bbb=1&amp;hb=1"/>
          <p:cNvSpPr/>
          <p:nvPr/>
        </p:nvSpPr>
        <p:spPr>
          <a:xfrm>
            <a:off x="896112" y="1610199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研学旅行时，同学们去农场采摘水果，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苹果每千克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5.8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，草莓每千克12.6元，买2千克苹果和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千克草莓一共需要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元。</a:t>
            </a:r>
            <a:endParaRPr lang="en-US" altLang="zh-CN" sz="3200" dirty="0"/>
          </a:p>
        </p:txBody>
      </p:sp>
      <p:sp>
        <p:nvSpPr>
          <p:cNvPr id="4" name="QC_4_AN.74_1#a338efb54.bracket?vop=1&amp;pid=8fa690627&amp;color=0,0,0&amp;vpa=37&amp;vtp=1"/>
          <p:cNvSpPr/>
          <p:nvPr/>
        </p:nvSpPr>
        <p:spPr>
          <a:xfrm>
            <a:off x="1205674" y="3088479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3200" dirty="0"/>
          </a:p>
        </p:txBody>
      </p:sp>
      <p:sp>
        <p:nvSpPr>
          <p:cNvPr id="5" name="QC_4_BD.73_2#a338efb54.choices?vop=1&amp;pid=8fa690627&amp;color=0,0,0&amp;vtp=1&amp;bbb=1"/>
          <p:cNvSpPr/>
          <p:nvPr/>
        </p:nvSpPr>
        <p:spPr>
          <a:xfrm>
            <a:off x="896112" y="3870799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0020" algn="l"/>
                <a:tab pos="5361940" algn="l"/>
                <a:tab pos="80492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24.2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18.4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20.4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26.2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75_1#f81c75518?vop=1&amp;pid=8fa690627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32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研学小组在调查植物生长情况时</a:t>
            </a:r>
            <a:r>
              <a:rPr lang="en-US" altLang="zh-CN" sz="32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pc="-10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发现一种植物每天长</a:t>
            </a:r>
            <a:endParaRPr lang="en-US" altLang="zh-CN" sz="3200" b="1" i="0" spc="-10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10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r>
              <a:rPr lang="en-US" altLang="zh-CN" sz="32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0.35米，照这样计算，经过6天，</a:t>
            </a:r>
            <a:r>
              <a:rPr lang="en-US" altLang="zh-CN" sz="32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这种植物长高了</a:t>
            </a:r>
            <a:r>
              <a:rPr lang="en-US" altLang="zh-CN" sz="3200" b="1" i="0" spc="-10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pc="-10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米。</a:t>
            </a:r>
            <a:endParaRPr lang="en-US" altLang="zh-CN" sz="3200" spc="-100" dirty="0"/>
          </a:p>
        </p:txBody>
      </p:sp>
      <p:sp>
        <p:nvSpPr>
          <p:cNvPr id="3" name="QC_4_AN.76_1#f81c75518.bracket?vop=1&amp;pid=8fa690627&amp;color=0,0,0&amp;vpa=38&amp;vtp=1"/>
          <p:cNvSpPr/>
          <p:nvPr/>
        </p:nvSpPr>
        <p:spPr>
          <a:xfrm>
            <a:off x="9968674" y="1641680"/>
            <a:ext cx="5635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3200" spc="-100" dirty="0"/>
          </a:p>
        </p:txBody>
      </p:sp>
      <p:sp>
        <p:nvSpPr>
          <p:cNvPr id="4" name="QC_4_BD.75_2#f81c75518.choices?vop=1&amp;pid=8fa690627&amp;color=0,0,0&amp;vtp=1&amp;bbb=1"/>
          <p:cNvSpPr/>
          <p:nvPr/>
        </p:nvSpPr>
        <p:spPr>
          <a:xfrm>
            <a:off x="896112" y="2429681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649220" algn="l"/>
                <a:tab pos="5158740" algn="l"/>
                <a:tab pos="79984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2.1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0.21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210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671d596e8.fixed?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评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价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4400" dirty="0"/>
          </a:p>
        </p:txBody>
      </p:sp>
      <p:sp>
        <p:nvSpPr>
          <p:cNvPr id="3" name="C_1_BD#671d596e8.fixed?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期中主题情境评价卷</a:t>
            </a:r>
            <a:endParaRPr lang="en-US" altLang="zh-CN" sz="1400" dirty="0"/>
          </a:p>
        </p:txBody>
      </p:sp>
      <p:sp>
        <p:nvSpPr>
          <p:cNvPr id="4" name="C_1#671d596e8.fixed?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</a:t>
            </a:r>
            <a:r>
              <a:rPr lang="en-US" altLang="zh-CN" sz="1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77_1#2b99fb8fc?sp=1&amp;vop=1&amp;pid=8fa690627&amp;color=0,0,0&amp;vtp=1&amp;bt=1&amp;bbb=1&amp;hb=1"/>
          <p:cNvSpPr/>
          <p:nvPr/>
        </p:nvSpPr>
        <p:spPr>
          <a:xfrm>
            <a:off x="896112" y="900000"/>
            <a:ext cx="10533888" cy="1168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乐乐在探究小数乘法时，不小心打翻了墨水瓶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请你仔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细观察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想想框里应填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pic>
        <p:nvPicPr>
          <p:cNvPr id="3" name="QC_4_BD.77_2#2b99fb8fc?vop=1&amp;pid=8fa69062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187" y="2190828"/>
            <a:ext cx="5184882" cy="313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78_1#2b99fb8fc.bracket?vop=1&amp;pid=8fa690627&amp;color=0,0,0&amp;vpa=39&amp;vtp=1"/>
          <p:cNvSpPr/>
          <p:nvPr/>
        </p:nvSpPr>
        <p:spPr>
          <a:xfrm>
            <a:off x="5285549" y="1488074"/>
            <a:ext cx="588963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3200" dirty="0"/>
          </a:p>
        </p:txBody>
      </p:sp>
      <p:sp>
        <p:nvSpPr>
          <p:cNvPr id="5" name="QC_4_BD.77_3#2b99fb8fc.choices?vop=1&amp;pid=8fa690627&amp;color=0,0,0&amp;vtp=1&amp;bbb=1"/>
          <p:cNvSpPr/>
          <p:nvPr/>
        </p:nvSpPr>
        <p:spPr>
          <a:xfrm>
            <a:off x="896112" y="5462500"/>
            <a:ext cx="105338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25420" algn="l"/>
                <a:tab pos="5311140" algn="l"/>
                <a:tab pos="80238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4.485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4485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44.85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448.5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79_1#9aaca300d?sp=1&amp;vop=1&amp;pid=8fa690627&amp;color=0,0,0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下面算式的结果在图中的大致位置表示正确的是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pic>
        <p:nvPicPr>
          <p:cNvPr id="3" name="QC_4_BD.79_2#9aaca300d?vop=1&amp;pid=8fa69062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2489200"/>
            <a:ext cx="10497312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80_1#9aaca300d.bracket?vop=1&amp;pid=8fa690627&amp;color=0,0,0&amp;vpa=40&amp;vtp=1"/>
          <p:cNvSpPr/>
          <p:nvPr/>
        </p:nvSpPr>
        <p:spPr>
          <a:xfrm>
            <a:off x="1205674" y="1637792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79_3#9aaca300d.choices?vop=1&amp;pid=8fa690627&amp;color=0,0,0&amp;vtp=1&amp;bbb=1"/>
              <p:cNvSpPr/>
              <p:nvPr/>
            </p:nvSpPr>
            <p:spPr>
              <a:xfrm>
                <a:off x="896112" y="39116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𝟗𝟗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𝟎𝟏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C_4_BD.79_3#9aaca300d.choices?vop=1&amp;pid=8fa69062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911600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81_1#3dfc0729a?sp=1&amp;vop=1&amp;pid=8fa690627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同学们在研学活动中玩摸球游戏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盒子里的球除颜色外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其他均相同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。小丽前6次摸球的记录为：黄，白，白，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，白。她第7次摸到什么球？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以下说法正确的是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pic>
        <p:nvPicPr>
          <p:cNvPr id="4" name="QC_4_BD.81_2#3dfc0729a?vop=1&amp;pid=8fa69062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3672" y="3232228"/>
            <a:ext cx="386791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0087610" y="2524125"/>
            <a:ext cx="4965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sym typeface="+mn-ea"/>
              </a:rPr>
              <a:t>B</a:t>
            </a:r>
            <a:endParaRPr lang="en-US" altLang="zh-CN" sz="3600" b="1" smtClean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83_1#3dfc0729a.choices?vop=1&amp;pid=8fa690627&amp;color=0,0,0&amp;vtp=1&amp;bt=1&amp;bbb=1&amp;hb=1"/>
          <p:cNvSpPr/>
          <p:nvPr/>
        </p:nvSpPr>
        <p:spPr>
          <a:xfrm>
            <a:off x="896112" y="900000"/>
            <a:ext cx="10533888" cy="368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盒子里的白球多，第7次一定能摸到白球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盒子里有黄球和白球，第7次黄球和白球都有可能摸到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第5次和第6次摸到的都是白球，第7次不可能再摸到白球</a:t>
            </a:r>
            <a:endParaRPr lang="en-US" altLang="zh-CN" sz="3200" spc="-5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前面连续出现了两组“黄，白，白”，第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次一定会摸到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黄球</a:t>
            </a:r>
            <a:endParaRPr lang="en-US" altLang="zh-CN" sz="3200" dirty="0"/>
          </a:p>
        </p:txBody>
      </p:sp>
      <p:sp>
        <p:nvSpPr>
          <p:cNvPr id="3" name="QC_4_AN.82_1#3dfc0729a.bracket?vop=1&amp;pid=8fa690627&amp;color=0,0,0&amp;vpa=41&amp;vtp=1&amp;answeroption=B"/>
          <p:cNvSpPr txBox="1"/>
          <p:nvPr/>
        </p:nvSpPr>
        <p:spPr>
          <a:xfrm>
            <a:off x="769112" y="1687400"/>
            <a:ext cx="127000" cy="55372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endParaRPr lang="en-US" altLang="zh-CN" sz="3600" b="1" smtClean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84_1#ec4055d71?vop=1&amp;pid=8fa690627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研学时，同学们了解到垃圾处理厂用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台同样的垃圾处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理器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，同时工作2.5小时，一共能处理垃圾375.3千克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照这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样计算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，一台垃圾处理器每小时能处理垃圾多少千克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列算式不正确的是(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3" name="QC_4_AN.85_1#ec4055d71.bracket?vop=1&amp;pid=8fa690627&amp;color=0,0,0&amp;vpa=42&amp;vtp=1"/>
          <p:cNvSpPr/>
          <p:nvPr/>
        </p:nvSpPr>
        <p:spPr>
          <a:xfrm>
            <a:off x="4482274" y="3114880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84_2#ec4055d71.choices?vop=1&amp;pid=8fa690627&amp;color=0,0,0&amp;vtp=1&amp;bbb=1"/>
              <p:cNvSpPr/>
              <p:nvPr/>
            </p:nvSpPr>
            <p:spPr>
              <a:xfrm>
                <a:off x="896112" y="38901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𝟑𝟕𝟓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𝟑𝟕𝟓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𝟑𝟕𝟓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𝟑𝟕𝟓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4_BD.84_2#ec4055d71.choices?vop=1&amp;pid=8fa69062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90181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aa0fe3dd?pid=8b85b87e5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四、按要求做题。</a:t>
            </a:r>
            <a:endParaRPr lang="en-US" altLang="zh-CN" sz="3200" dirty="0"/>
          </a:p>
        </p:txBody>
      </p:sp>
      <p:pic>
        <p:nvPicPr>
          <p:cNvPr id="3" name="QO_4_BD.86_1#99f35c1a4?htil=3&amp;vop=1&amp;pid=8aa0fe3dd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2053" y="1619343"/>
            <a:ext cx="4206240" cy="385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86_2#99f35c1a4?htil=3&amp;sp=1&amp;vop=1&amp;pid=8aa0fe3dd&amp;color=0,0,0&amp;vtp=1&amp;bbb=1&amp;hb=1"/>
          <p:cNvSpPr/>
          <p:nvPr/>
        </p:nvSpPr>
        <p:spPr>
          <a:xfrm>
            <a:off x="896112" y="1610199"/>
            <a:ext cx="61904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同学们进行安全疏散演练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色部分为安全区域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，如图。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BD.87_1#464c0afa9?htil=3&amp;sp=1&amp;vop=1&amp;pid=99f35c1a4&amp;color=0,0,0&amp;vtp=1&amp;bbb=1&amp;hb=1"/>
              <p:cNvSpPr/>
              <p:nvPr/>
            </p:nvSpPr>
            <p:spPr>
              <a:xfrm>
                <a:off x="896112" y="3146899"/>
                <a:ext cx="61904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（1）用数对表示图中同学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学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B的位置。</a:t>
                </a:r>
                <a:endParaRPr lang="en-US" altLang="zh-CN" sz="32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𝐀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</m:oMath>
                </a14:m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  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𝐁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</m:oMath>
                </a14:m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B_5_BD.87_1#464c0afa9?htil=3&amp;sp=1&amp;vop=1&amp;pid=99f35c1a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46899"/>
                <a:ext cx="6190488" cy="2209800"/>
              </a:xfrm>
              <a:prstGeom prst="rect">
                <a:avLst/>
              </a:prstGeom>
              <a:blipFill rotWithShape="1">
                <a:blip r:embed="rId2"/>
                <a:stretch>
                  <a:fillRect l="-2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88_1#464c0afa9.blank?vop=1&amp;pid=99f35c1a4&amp;color=0,0,0&amp;vpa=43&amp;vtp=1"/>
          <p:cNvSpPr/>
          <p:nvPr/>
        </p:nvSpPr>
        <p:spPr>
          <a:xfrm>
            <a:off x="1358074" y="4587079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7" name="QB_5_AN.89_1#464c0afa9.blank?vop=1&amp;pid=99f35c1a4&amp;color=0,0,0&amp;vpa=44&amp;vtp=1"/>
          <p:cNvSpPr/>
          <p:nvPr/>
        </p:nvSpPr>
        <p:spPr>
          <a:xfrm>
            <a:off x="2375663" y="4587079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</a:t>
            </a:r>
            <a:endParaRPr lang="en-US" altLang="zh-CN" sz="3200" dirty="0"/>
          </a:p>
        </p:txBody>
      </p:sp>
      <p:sp>
        <p:nvSpPr>
          <p:cNvPr id="8" name="QB_5_AN.90_1#464c0afa9.blank?vop=1&amp;pid=99f35c1a4&amp;color=0,0,0&amp;vpa=45&amp;vtp=1"/>
          <p:cNvSpPr/>
          <p:nvPr/>
        </p:nvSpPr>
        <p:spPr>
          <a:xfrm>
            <a:off x="3859974" y="4587079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</a:t>
            </a:r>
            <a:endParaRPr lang="en-US" altLang="zh-CN" sz="3200" dirty="0"/>
          </a:p>
        </p:txBody>
      </p:sp>
      <p:sp>
        <p:nvSpPr>
          <p:cNvPr id="9" name="QB_5_AN.91_1#464c0afa9.blank?vop=1&amp;pid=99f35c1a4&amp;color=0,0,0&amp;vpa=46&amp;vtp=1"/>
          <p:cNvSpPr/>
          <p:nvPr/>
        </p:nvSpPr>
        <p:spPr>
          <a:xfrm>
            <a:off x="4877562" y="4587079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92_1#f27f0e2b2?vop=1&amp;pid=99f35c1a4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（2）要求选择最短路线尽快到达安全区域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每个小正方形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的边长为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100米）。同学B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走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)米就能最快到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达安全区域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。同学A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走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)米就能最快到达安全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区域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3" name="QB_5_AN.93_1#f27f0e2b2.bracket?vop=1&amp;pid=99f35c1a4&amp;color=0,0,0&amp;vpa=47&amp;vtp=1"/>
          <p:cNvSpPr/>
          <p:nvPr/>
        </p:nvSpPr>
        <p:spPr>
          <a:xfrm>
            <a:off x="6014212" y="1641680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94_1#f27f0e2b2.bracket?vop=1&amp;pid=99f35c1a4&amp;color=0,0,0&amp;vpa=48&amp;vtp=1&amp;bbb=1"/>
              <p:cNvSpPr/>
              <p:nvPr/>
            </p:nvSpPr>
            <p:spPr>
              <a:xfrm>
                <a:off x="7542974" y="1816241"/>
                <a:ext cx="9350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5_AN.94_1#f27f0e2b2.bracket?vop=1&amp;pid=99f35c1a4&amp;color=0,0,0&amp;vpa=4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2974" y="1816241"/>
                <a:ext cx="935038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47" t="-28" r="1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95_1#f27f0e2b2.bracket?vop=1&amp;pid=99f35c1a4&amp;color=0,0,0&amp;vpa=49&amp;vtp=1"/>
          <p:cNvSpPr/>
          <p:nvPr/>
        </p:nvSpPr>
        <p:spPr>
          <a:xfrm>
            <a:off x="5018849" y="2378280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96_1#f27f0e2b2.bracket?vop=1&amp;pid=99f35c1a4&amp;color=0,0,0&amp;vpa=50&amp;vtp=1&amp;bbb=1"/>
              <p:cNvSpPr/>
              <p:nvPr/>
            </p:nvSpPr>
            <p:spPr>
              <a:xfrm>
                <a:off x="6547613" y="2541411"/>
                <a:ext cx="9350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96_1#f27f0e2b2.bracket?vop=1&amp;pid=99f35c1a4&amp;color=0,0,0&amp;vpa=5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7613" y="2541411"/>
                <a:ext cx="935038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4" t="-28" r="4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97_1#ffc06626b?vop=1&amp;pid=99f35c1a4&amp;color=0,0,0&amp;vtp=1&amp;bt=1&amp;bbb=1"/>
              <p:cNvSpPr/>
              <p:nvPr/>
            </p:nvSpPr>
            <p:spPr>
              <a:xfrm>
                <a:off x="896112" y="900000"/>
                <a:ext cx="11134725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（3）同学C在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，请在图中标出同学C的位置。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BD.97_1#ffc06626b?vop=1&amp;pid=99f35c1a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1134725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28" r="1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98_1#ffc06626b?vop=1&amp;pid=99f35c1a4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1669874"/>
            <a:ext cx="4032504" cy="354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9199017b?pid=8b85b87e5&amp;color=0,0,0&amp;vtp=1&amp;bt=1&amp;bbb=1"/>
          <p:cNvSpPr/>
          <p:nvPr/>
        </p:nvSpPr>
        <p:spPr>
          <a:xfrm>
            <a:off x="896112" y="896112"/>
            <a:ext cx="10533888" cy="6388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五、解决问题。</a:t>
            </a:r>
            <a:endParaRPr lang="en-US" altLang="zh-CN" sz="3200" dirty="0"/>
          </a:p>
        </p:txBody>
      </p:sp>
      <p:sp>
        <p:nvSpPr>
          <p:cNvPr id="3" name="QO_4_BD.99_1#b76aba977?vop=1&amp;pid=79199017b&amp;color=0,0,0&amp;vtp=1&amp;bbb=1&amp;hb=1"/>
          <p:cNvSpPr/>
          <p:nvPr/>
        </p:nvSpPr>
        <p:spPr>
          <a:xfrm>
            <a:off x="896112" y="1525045"/>
            <a:ext cx="10533888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五年级学生亮亮准备和同学们一起参加“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研学旅行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endParaRPr lang="en-US" altLang="zh-CN" sz="3200" dirty="0"/>
          </a:p>
        </p:txBody>
      </p:sp>
      <p:sp>
        <p:nvSpPr>
          <p:cNvPr id="4" name="QO_5_BD.100_1#318156db1?vop=1&amp;pid=b76aba977&amp;color=0,0,0&amp;vtp=1&amp;bbb=1&amp;hb=1"/>
          <p:cNvSpPr/>
          <p:nvPr/>
        </p:nvSpPr>
        <p:spPr>
          <a:xfrm>
            <a:off x="896112" y="2810193"/>
            <a:ext cx="1053388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（1）出发前，亮亮去超市采购。他买了2盒饼干，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每盒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9.6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；又买了3.5千克苹果，每千克7.8元。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他一共花了多少元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101_1#318156db1?vop=1&amp;pid=b76aba977&amp;color=0,0,0&amp;vtp=1&amp;bbb=1"/>
              <p:cNvSpPr/>
              <p:nvPr/>
            </p:nvSpPr>
            <p:spPr>
              <a:xfrm>
                <a:off x="896112" y="4791393"/>
                <a:ext cx="10533888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：他一共花了46.5元。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101_1#318156db1?vop=1&amp;pid=b76aba97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791393"/>
                <a:ext cx="10533888" cy="1295400"/>
              </a:xfrm>
              <a:prstGeom prst="rect">
                <a:avLst/>
              </a:prstGeom>
              <a:blipFill rotWithShape="1">
                <a:blip r:embed="rId1"/>
                <a:stretch>
                  <a:fillRect l="-1" t="-25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02_1#8999de481?vop=1&amp;pid=b76aba977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（2）亮亮在网上购买了8张A景区的门票，使用了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元的优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惠券后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，实际支付了209.6元。每张门票多少元？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103_1#8999de481?vop=1&amp;pid=b76aba977&amp;color=0,0,0&amp;vtp=1&amp;bbb=1"/>
              <p:cNvSpPr/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：每张门票32.45元。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103_1#8999de481?vop=1&amp;pid=b76aba97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_3_BD#211ba51fd?pid=a97fb3791&amp;color=0,0,0&amp;vtp=1&amp;bbb=1"/>
          <p:cNvSpPr/>
          <p:nvPr/>
        </p:nvSpPr>
        <p:spPr>
          <a:xfrm>
            <a:off x="896112" y="972026"/>
            <a:ext cx="10533888" cy="69253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一、计算题。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1_1#b5a081356?sp=1&amp;vop=1&amp;pid=211ba51fd&amp;color=0,0,0&amp;vtp=1&amp;bbb=1"/>
              <p:cNvSpPr/>
              <p:nvPr/>
            </p:nvSpPr>
            <p:spPr>
              <a:xfrm>
                <a:off x="896112" y="1641949"/>
                <a:ext cx="10533888" cy="2794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直接写得数。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500"/>
                  </a:lnSpc>
                  <a:tabLst>
                    <a:tab pos="47713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algn="l" latinLnBrk="1">
                  <a:lnSpc>
                    <a:spcPct val="142000"/>
                  </a:lnSpc>
                </a:pPr>
                <a:endParaRPr lang="en-US" altLang="zh-CN" sz="3200" dirty="0"/>
              </a:p>
            </p:txBody>
          </p:sp>
        </mc:Choice>
        <mc:Fallback>
          <p:sp>
            <p:nvSpPr>
              <p:cNvPr id="5" name="QB_4_BD.1_1#b5a081356?sp=1&amp;vop=1&amp;pid=211ba51f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41949"/>
                <a:ext cx="10533888" cy="2794000"/>
              </a:xfrm>
              <a:prstGeom prst="rect">
                <a:avLst/>
              </a:prstGeom>
              <a:blipFill rotWithShape="1">
                <a:blip r:embed="rId1"/>
                <a:stretch>
                  <a:fillRect l="-1" t="-17" b="-247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4_AN.2_1#b5a081356.bracket?vop=1&amp;pid=211ba51fd&amp;color=0,0,0&amp;vpa=1&amp;vtp=1&amp;bbb=1"/>
          <p:cNvSpPr/>
          <p:nvPr/>
        </p:nvSpPr>
        <p:spPr>
          <a:xfrm>
            <a:off x="3230626" y="2346418"/>
            <a:ext cx="8032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8.1</a:t>
            </a:r>
            <a:endParaRPr lang="en-US" altLang="zh-CN" sz="3200" dirty="0"/>
          </a:p>
        </p:txBody>
      </p:sp>
      <p:sp>
        <p:nvSpPr>
          <p:cNvPr id="12" name="QB_4_AN.3_1#b5a081356.bracket?vop=1&amp;pid=211ba51fd&amp;color=0,0,0&amp;vpa=2&amp;vtp=1&amp;bbb=1"/>
          <p:cNvSpPr/>
          <p:nvPr/>
        </p:nvSpPr>
        <p:spPr>
          <a:xfrm>
            <a:off x="8204708" y="2346418"/>
            <a:ext cx="7016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12</a:t>
            </a:r>
            <a:endParaRPr lang="en-US" altLang="zh-CN" sz="3200" dirty="0"/>
          </a:p>
        </p:txBody>
      </p:sp>
      <p:sp>
        <p:nvSpPr>
          <p:cNvPr id="13" name="QB_4_AN.4_1#b5a081356.bracket?vop=1&amp;pid=211ba51fd&amp;color=0,0,0&amp;vpa=3&amp;vtp=1&amp;bbb=1"/>
          <p:cNvSpPr/>
          <p:nvPr/>
        </p:nvSpPr>
        <p:spPr>
          <a:xfrm>
            <a:off x="4109212" y="3044918"/>
            <a:ext cx="8032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2.8</a:t>
            </a:r>
            <a:endParaRPr lang="en-US" altLang="zh-CN" sz="3200" dirty="0"/>
          </a:p>
        </p:txBody>
      </p:sp>
      <p:sp>
        <p:nvSpPr>
          <p:cNvPr id="14" name="QB_4_AN.5_1#b5a081356.bracket?vop=1&amp;pid=211ba51fd&amp;color=0,0,0&amp;vpa=4&amp;vtp=1&amp;bbb=1"/>
          <p:cNvSpPr/>
          <p:nvPr/>
        </p:nvSpPr>
        <p:spPr>
          <a:xfrm>
            <a:off x="5347081" y="3743418"/>
            <a:ext cx="7016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64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BD.1_5#b5a081356?sp=1&amp;vop=1&amp;pid=211ba51fd&amp;color=0,0,0&amp;vtp=1&amp;bbb=1"/>
              <p:cNvSpPr/>
              <p:nvPr/>
            </p:nvSpPr>
            <p:spPr>
              <a:xfrm>
                <a:off x="896112" y="444203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7713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3200" b="1" i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47713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marL="0" marR="0" lvl="0" indent="0" defTabSz="91440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771390" algn="l"/>
                  </a:tabLst>
                  <a:defRPr/>
                </a:pPr>
                <a:endParaRPr lang="en-US" altLang="zh-CN" sz="100" dirty="0"/>
              </a:p>
            </p:txBody>
          </p:sp>
        </mc:Choice>
        <mc:Fallback>
          <p:sp>
            <p:nvSpPr>
              <p:cNvPr id="6" name="QB_4_BD.1_5#b5a081356?sp=1&amp;vop=1&amp;pid=211ba51f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442030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14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4_AN.6_1#b5a081356.bracket?vop=1&amp;pid=211ba51fd&amp;color=0,0,0&amp;vpa=5&amp;vtp=1&amp;bbb=1"/>
          <p:cNvSpPr/>
          <p:nvPr/>
        </p:nvSpPr>
        <p:spPr>
          <a:xfrm>
            <a:off x="3369818" y="4447110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1.05</a:t>
            </a:r>
            <a:endParaRPr lang="en-US" altLang="zh-CN" sz="3200" dirty="0"/>
          </a:p>
        </p:txBody>
      </p:sp>
      <p:sp>
        <p:nvSpPr>
          <p:cNvPr id="8" name="QB_4_AN.7_1#b5a081356.bracket?vop=1&amp;pid=211ba51fd&amp;color=0,0,0&amp;vpa=6&amp;vtp=1&amp;bbb=1"/>
          <p:cNvSpPr/>
          <p:nvPr/>
        </p:nvSpPr>
        <p:spPr>
          <a:xfrm>
            <a:off x="7989316" y="4447110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1.5</a:t>
            </a:r>
            <a:endParaRPr lang="en-US" altLang="zh-CN" sz="3200" dirty="0"/>
          </a:p>
        </p:txBody>
      </p:sp>
      <p:sp>
        <p:nvSpPr>
          <p:cNvPr id="9" name="QB_4_AN.8_1#b5a081356.bracket?vop=1&amp;pid=211ba51fd&amp;color=0,0,0&amp;vpa=7&amp;vtp=1&amp;bbb=1"/>
          <p:cNvSpPr/>
          <p:nvPr/>
        </p:nvSpPr>
        <p:spPr>
          <a:xfrm>
            <a:off x="3369818" y="5183710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0.12</a:t>
            </a:r>
            <a:endParaRPr lang="en-US" altLang="zh-CN" sz="3200" dirty="0"/>
          </a:p>
        </p:txBody>
      </p:sp>
      <p:sp>
        <p:nvSpPr>
          <p:cNvPr id="10" name="QB_4_AN.9_1#b5a081356.bracket?vop=1&amp;pid=211ba51fd&amp;color=0,0,0&amp;vpa=8&amp;vtp=1&amp;bbb=1"/>
          <p:cNvSpPr/>
          <p:nvPr/>
        </p:nvSpPr>
        <p:spPr>
          <a:xfrm>
            <a:off x="9353677" y="5183710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2.99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build="p"/>
      <p:bldP spid="12" grpId="0" animBg="1" build="p"/>
      <p:bldP spid="13" grpId="0" animBg="1" build="p"/>
      <p:bldP spid="14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04_1#b480cf7c8?sp=1&amp;vop=1&amp;pid=b76aba977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（3）亮亮从家到A景区，乘坐出租车需要支付车费36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下面是亮亮所在城市的出租车计费标准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，请你算一算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亮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亮乘坐出租车最多行驶了多少千米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QO_5_BD.104_2#b480cf7c8?colgroup=3,7,14&amp;vop=1&amp;pid=b76aba977&amp;color=0,0,0&amp;vtp=1&amp;bbb=1&amp;hb=1"/>
              <p:cNvGraphicFramePr>
                <a:graphicFrameLocks noGrp="1"/>
              </p:cNvGraphicFramePr>
              <p:nvPr/>
            </p:nvGraphicFramePr>
            <p:xfrm>
              <a:off x="896112" y="3232228"/>
              <a:ext cx="10497312" cy="1839595"/>
            </p:xfrm>
            <a:graphic>
              <a:graphicData uri="http://schemas.openxmlformats.org/drawingml/2006/table">
                <a:tbl>
                  <a:tblPr/>
                  <a:tblGrid>
                    <a:gridCol w="1453896"/>
                    <a:gridCol w="3044952"/>
                    <a:gridCol w="5998464"/>
                  </a:tblGrid>
                  <a:tr h="1178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里程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𝐤𝐦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及以内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超过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𝐤𝐦</m:t>
                              </m:r>
                            </m:oMath>
                          </a14:m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的部分（不足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𝐤𝐦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按</a:t>
                          </a:r>
                          <a:endParaRPr lang="en-US" altLang="zh-CN" sz="3200" b="1" i="0" smtClean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𝐤𝐦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计算）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3842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收费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11元（起步价）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2.5元/千米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QO_5_BD.104_2#b480cf7c8?colgroup=3,7,14&amp;vop=1&amp;pid=b76aba977&amp;color=0,0,0&amp;vtp=1&amp;bbb=1&amp;hb=1"/>
              <p:cNvGraphicFramePr>
                <a:graphicFrameLocks noGrp="1"/>
              </p:cNvGraphicFramePr>
              <p:nvPr/>
            </p:nvGraphicFramePr>
            <p:xfrm>
              <a:off x="896112" y="3232228"/>
              <a:ext cx="10497312" cy="1839595"/>
            </p:xfrm>
            <a:graphic>
              <a:graphicData uri="http://schemas.openxmlformats.org/drawingml/2006/table">
                <a:tbl>
                  <a:tblPr/>
                  <a:tblGrid>
                    <a:gridCol w="1453896"/>
                    <a:gridCol w="3044952"/>
                    <a:gridCol w="5998464"/>
                  </a:tblGrid>
                  <a:tr h="12573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里程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  <a:tr h="63842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收费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11元（起步价）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2.5元/千米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AN.105_1#b480cf7c8?vop=1&amp;pid=b76aba977&amp;color=0,0,0&amp;vtp=1&amp;bbb=1"/>
              <p:cNvSpPr/>
              <p:nvPr/>
            </p:nvSpPr>
            <p:spPr>
              <a:xfrm>
                <a:off x="896112" y="899999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：亮亮乘坐出租车最多行驶了13千米。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AN.105_1#b480cf7c8?vop=1&amp;pid=b76aba97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9999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06_1#c1bc20578?sp=1&amp;vop=1&amp;pid=b76aba977&amp;color=0,0,0&amp;vtp=1&amp;bt=1&amp;bbb=1&amp;hb=1"/>
          <p:cNvSpPr/>
          <p:nvPr/>
        </p:nvSpPr>
        <p:spPr>
          <a:xfrm>
            <a:off x="896112" y="900000"/>
            <a:ext cx="10533888" cy="182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（4）亮亮和他的7名同学到达景区后合影留念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他们每人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一张合影照片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，一共支付了36.5元。请你算一算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加洗一张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照片需要多少元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graphicFrame>
        <p:nvGraphicFramePr>
          <p:cNvPr id="33" name="QO_5_BD.106_2#c1bc20578?colgroup=25&amp;vop=1&amp;pid=b76aba977&amp;color=0,0,0&amp;vtp=1&amp;bbb=1"/>
          <p:cNvGraphicFramePr>
            <a:graphicFrameLocks noGrp="1"/>
          </p:cNvGraphicFramePr>
          <p:nvPr/>
        </p:nvGraphicFramePr>
        <p:xfrm>
          <a:off x="896112" y="2851228"/>
          <a:ext cx="10515600" cy="1233932"/>
        </p:xfrm>
        <a:graphic>
          <a:graphicData uri="http://schemas.openxmlformats.org/drawingml/2006/table">
            <a:tbl>
              <a:tblPr/>
              <a:tblGrid>
                <a:gridCol w="10515600"/>
              </a:tblGrid>
              <a:tr h="1233932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照相：22.5元（包含3张照片）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每加洗一张另外收费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107_1#c1bc20578?vop=1&amp;pid=b76aba977&amp;color=0,0,0&amp;vtp=1&amp;bbb=1"/>
              <p:cNvSpPr/>
              <p:nvPr/>
            </p:nvSpPr>
            <p:spPr>
              <a:xfrm>
                <a:off x="896112" y="4222828"/>
                <a:ext cx="10533888" cy="1828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（张）</a:t>
                </a:r>
                <a:endParaRPr lang="en-US" altLang="zh-CN" sz="100" dirty="0"/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：加洗一张照片需要2.8元。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AN.107_1#c1bc20578?vop=1&amp;pid=b76aba97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222828"/>
                <a:ext cx="10533888" cy="1828800"/>
              </a:xfrm>
              <a:prstGeom prst="rect">
                <a:avLst/>
              </a:prstGeom>
              <a:blipFill rotWithShape="1">
                <a:blip r:embed="rId1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08_1#05df98d55?vop=1&amp;pid=b76aba977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（5）亮亮和同学们到达景区后想乘坐观光缆车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观光索道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全长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0.85千米，如果观光缆车每分钟行驶0.11千米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从起点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到终点大约需要多少分钟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？（得数保留一位小数）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109_1#05df98d55?vop=1&amp;pid=b76aba977&amp;color=0,0,0&amp;vtp=1&amp;bbb=1"/>
              <p:cNvSpPr/>
              <p:nvPr/>
            </p:nvSpPr>
            <p:spPr>
              <a:xfrm>
                <a:off x="896112" y="31662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（分）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：从起点到终点大约需要7.7分钟。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109_1#05df98d55?vop=1&amp;pid=b76aba97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0_1#517a470d3?vop=1&amp;pid=211ba51fd&amp;color=0,0,0&amp;vtp=1&amp;bt=1&amp;bbb=1"/>
          <p:cNvSpPr/>
          <p:nvPr/>
        </p:nvSpPr>
        <p:spPr>
          <a:xfrm>
            <a:off x="896112" y="900000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列竖式计算。（带★的要验算）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BD.11_1#93b51ccfa?sp=1&amp;vop=1&amp;pid=517a470d3&amp;color=0,0,0&amp;vtp=1&amp;bbb=1"/>
              <p:cNvSpPr/>
              <p:nvPr/>
            </p:nvSpPr>
            <p:spPr>
              <a:xfrm>
                <a:off x="896112" y="1579224"/>
                <a:ext cx="10533888" cy="2133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6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（得数保留两位小数）</a:t>
                </a:r>
                <a:endParaRPr lang="en-US" altLang="zh-CN" sz="320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6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★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BD.11_1#93b51ccfa?sp=1&amp;vop=1&amp;pid=517a470d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224"/>
                <a:ext cx="10533888" cy="2133600"/>
              </a:xfrm>
              <a:prstGeom prst="rect">
                <a:avLst/>
              </a:prstGeom>
              <a:blipFill rotWithShape="1">
                <a:blip r:embed="rId1"/>
                <a:stretch>
                  <a:fillRect l="-1" t="-2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12_1#93b51ccfa.bracket?vop=1&amp;pid=517a470d3&amp;color=0,0,0&amp;vpa=9&amp;vtp=1&amp;bbb=1"/>
          <p:cNvSpPr/>
          <p:nvPr/>
        </p:nvSpPr>
        <p:spPr>
          <a:xfrm>
            <a:off x="3517647" y="1588177"/>
            <a:ext cx="1209675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77.00</a:t>
            </a:r>
            <a:endParaRPr lang="en-US" altLang="zh-CN" sz="3200" dirty="0"/>
          </a:p>
        </p:txBody>
      </p:sp>
      <p:sp>
        <p:nvSpPr>
          <p:cNvPr id="7" name="QB_5_AN.14_1#93b51ccfa.bracket?vop=1&amp;pid=517a470d3&amp;color=0,0,0&amp;vpa=10&amp;vtp=1&amp;bbb=1"/>
          <p:cNvSpPr/>
          <p:nvPr/>
        </p:nvSpPr>
        <p:spPr>
          <a:xfrm>
            <a:off x="3585718" y="3010577"/>
            <a:ext cx="1006475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2.25</a:t>
            </a:r>
            <a:endParaRPr lang="en-US" altLang="zh-CN" sz="3200" dirty="0"/>
          </a:p>
        </p:txBody>
      </p:sp>
      <p:sp>
        <p:nvSpPr>
          <p:cNvPr id="8" name="QB_5_AN.15_1#093de8109?vop=1&amp;pid=517a470d3&amp;color=0,0,0&amp;vtp=1&amp;bbb=1"/>
          <p:cNvSpPr/>
          <p:nvPr/>
        </p:nvSpPr>
        <p:spPr>
          <a:xfrm>
            <a:off x="896112" y="3778771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验算略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BD.16_1#efa4b0e98?vop=1&amp;pid=517a470d3&amp;color=0,0,0&amp;vtp=1&amp;bbb=1"/>
              <p:cNvSpPr/>
              <p:nvPr/>
            </p:nvSpPr>
            <p:spPr>
              <a:xfrm>
                <a:off x="896112" y="4462568"/>
                <a:ext cx="10533888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★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9" name="QB_5_BD.16_1#efa4b0e98?vop=1&amp;pid=517a470d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462568"/>
                <a:ext cx="10533888" cy="685800"/>
              </a:xfrm>
              <a:prstGeom prst="rect">
                <a:avLst/>
              </a:prstGeom>
              <a:blipFill rotWithShape="1">
                <a:blip r:embed="rId2"/>
                <a:stretch>
                  <a:fillRect l="-1" t="-62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5_AN.17_1#efa4b0e98.bracket?vop=1&amp;pid=517a470d3&amp;color=0,0,0&amp;vpa=11&amp;vtp=1&amp;bbb=1"/>
          <p:cNvSpPr/>
          <p:nvPr/>
        </p:nvSpPr>
        <p:spPr>
          <a:xfrm>
            <a:off x="3815905" y="4462568"/>
            <a:ext cx="1209675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1.566</a:t>
            </a:r>
            <a:endParaRPr lang="en-US" altLang="zh-CN" sz="3200" dirty="0"/>
          </a:p>
        </p:txBody>
      </p:sp>
      <p:sp>
        <p:nvSpPr>
          <p:cNvPr id="11" name="QB_5_AN.18_1#efa4b0e98?vop=1&amp;pid=517a470d3&amp;color=0,0,0&amp;vtp=1&amp;bbb=1"/>
          <p:cNvSpPr/>
          <p:nvPr/>
        </p:nvSpPr>
        <p:spPr>
          <a:xfrm>
            <a:off x="896112" y="5087759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验算略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8" grpId="0" animBg="1" build="p"/>
      <p:bldP spid="10" grpId="0" animBg="1" build="p"/>
      <p:bldP spid="11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19_1#b6e8956ae?sp=1&amp;vop=1&amp;pid=517a470d3&amp;color=0,0,0&amp;vtp=1&amp;bt=1&amp;bb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得数精确到十分位）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19_1#b6e8956ae?sp=1&amp;vop=1&amp;pid=517a470d3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20_1#b6e8956ae.bracket?vop=1&amp;pid=517a470d3&amp;color=0,0,0&amp;vpa=12&amp;vtp=1&amp;bbb=1"/>
          <p:cNvSpPr/>
          <p:nvPr/>
        </p:nvSpPr>
        <p:spPr>
          <a:xfrm>
            <a:off x="3863530" y="901192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6.1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21_1#8e58a9078?vop=1&amp;pid=517a470d3&amp;color=0,0,0&amp;vtp=1&amp;bbb=1"/>
              <p:cNvSpPr/>
              <p:nvPr/>
            </p:nvSpPr>
            <p:spPr>
              <a:xfrm>
                <a:off x="896112" y="2423253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5_BD.21_1#8e58a9078?vop=1&amp;pid=517a470d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3253"/>
                <a:ext cx="10533888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 t="-1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22_1#8e58a9078.bracket?vop=1&amp;pid=517a470d3&amp;color=0,0,0&amp;vpa=13&amp;vtp=1"/>
          <p:cNvSpPr/>
          <p:nvPr/>
        </p:nvSpPr>
        <p:spPr>
          <a:xfrm>
            <a:off x="3714305" y="2423253"/>
            <a:ext cx="498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BD.23_1#29f579d4c?vop=1&amp;pid=517a470d3&amp;color=0,0,0&amp;vtp=1&amp;bbb=1"/>
              <p:cNvSpPr/>
              <p:nvPr/>
            </p:nvSpPr>
            <p:spPr>
              <a:xfrm>
                <a:off x="896112" y="3134199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得数用循环小数表示）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BD.23_1#29f579d4c?vop=1&amp;pid=517a470d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34199"/>
                <a:ext cx="10533888" cy="1473200"/>
              </a:xfrm>
              <a:prstGeom prst="rect">
                <a:avLst/>
              </a:prstGeom>
              <a:blipFill rotWithShape="1">
                <a:blip r:embed="rId3"/>
                <a:stretch>
                  <a:fillRect l="-1" t="-32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24_1#29f579d4c.bracket?vop=1&amp;pid=517a470d3&amp;color=0,0,0&amp;vpa=14&amp;vtp=1&amp;bbb=1&amp;rh=48.6"/>
              <p:cNvSpPr/>
              <p:nvPr/>
            </p:nvSpPr>
            <p:spPr>
              <a:xfrm>
                <a:off x="3528568" y="3131312"/>
                <a:ext cx="1086930" cy="617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𝟓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24_1#29f579d4c.bracket?vop=1&amp;pid=517a470d3&amp;color=0,0,0&amp;vpa=14&amp;vtp=1&amp;bbb=1&amp;rh=48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8568" y="3131312"/>
                <a:ext cx="1086930" cy="617220"/>
              </a:xfrm>
              <a:prstGeom prst="rect">
                <a:avLst/>
              </a:prstGeom>
              <a:blipFill rotWithShape="1">
                <a:blip r:embed="rId4"/>
                <a:stretch>
                  <a:fillRect l="-47" t="-21" r="29" b="-17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5_1#293a98c92?vop=1&amp;pid=211ba51fd&amp;color=0,0,0&amp;vtp=1&amp;bt=1&amp;bbb=1"/>
          <p:cNvSpPr/>
          <p:nvPr/>
        </p:nvSpPr>
        <p:spPr>
          <a:xfrm>
            <a:off x="896112" y="900000"/>
            <a:ext cx="10533888" cy="67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计算下面各题，能简算的要简算。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BD.26_1#6a81ebda6?vop=1&amp;pid=293a98c92&amp;color=0,0,0&amp;vtp=1&amp;bbb=1"/>
              <p:cNvSpPr/>
              <p:nvPr/>
            </p:nvSpPr>
            <p:spPr>
              <a:xfrm>
                <a:off x="1104900" y="1571625"/>
                <a:ext cx="10325100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BD.26_1#6a81ebda6?vop=1&amp;pid=293a98c9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900" y="1571625"/>
                <a:ext cx="10325100" cy="6477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27_1#6a81ebda6?vop=1&amp;pid=293a98c92&amp;color=0,0,0&amp;vtp=1&amp;bbb=1"/>
              <p:cNvSpPr/>
              <p:nvPr/>
            </p:nvSpPr>
            <p:spPr>
              <a:xfrm>
                <a:off x="896112" y="2212510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AN.27_1#6a81ebda6?vop=1&amp;pid=293a98c9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12510"/>
                <a:ext cx="10533888" cy="647700"/>
              </a:xfrm>
              <a:prstGeom prst="rect">
                <a:avLst/>
              </a:prstGeom>
              <a:blipFill rotWithShape="1">
                <a:blip r:embed="rId2"/>
                <a:stretch>
                  <a:fillRect l="-1" t="-26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BD.28_1#0dbeb5306?vop=1&amp;pid=293a98c92&amp;color=0,0,0&amp;vtp=1&amp;bbb=1"/>
              <p:cNvSpPr/>
              <p:nvPr/>
            </p:nvSpPr>
            <p:spPr>
              <a:xfrm>
                <a:off x="1252855" y="2853690"/>
                <a:ext cx="10177145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BD.28_1#0dbeb5306?vop=1&amp;pid=293a98c9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2855" y="2853690"/>
                <a:ext cx="10177145" cy="6477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N.29_1#0dbeb5306?vop=1&amp;pid=293a98c92&amp;color=0,0,0&amp;vtp=1&amp;bbb=1"/>
              <p:cNvSpPr/>
              <p:nvPr/>
            </p:nvSpPr>
            <p:spPr>
              <a:xfrm>
                <a:off x="896112" y="3494320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5_AN.29_1#0dbeb5306?vop=1&amp;pid=293a98c9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494320"/>
                <a:ext cx="10533888" cy="647700"/>
              </a:xfrm>
              <a:prstGeom prst="rect">
                <a:avLst/>
              </a:prstGeom>
              <a:blipFill rotWithShape="1">
                <a:blip r:embed="rId4"/>
                <a:stretch>
                  <a:fillRect l="-1" t="-85" b="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5_BD.30_1#d7d6b371d?vop=1&amp;pid=293a98c92&amp;color=0,0,0&amp;vtp=1&amp;bbb=1"/>
              <p:cNvSpPr/>
              <p:nvPr/>
            </p:nvSpPr>
            <p:spPr>
              <a:xfrm>
                <a:off x="1216660" y="4135120"/>
                <a:ext cx="10213340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O_5_BD.30_1#d7d6b371d?vop=1&amp;pid=293a98c9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6660" y="4135120"/>
                <a:ext cx="10213340" cy="64770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O_5_AN.31_1#d7d6b371d?vop=1&amp;pid=293a98c92&amp;color=0,0,0&amp;vtp=1&amp;bbb=1"/>
              <p:cNvSpPr/>
              <p:nvPr/>
            </p:nvSpPr>
            <p:spPr>
              <a:xfrm>
                <a:off x="896112" y="4776130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O_5_AN.31_1#d7d6b371d?vop=1&amp;pid=293a98c9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776130"/>
                <a:ext cx="10533888" cy="647700"/>
              </a:xfrm>
              <a:prstGeom prst="rect">
                <a:avLst/>
              </a:prstGeom>
              <a:blipFill rotWithShape="1">
                <a:blip r:embed="rId6"/>
                <a:stretch>
                  <a:fillRect l="-1" t="-46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32_1#3c9bbb6db?vop=1&amp;pid=293a98c92&amp;color=0,0,0&amp;vtp=1&amp;bt=1&amp;bbb=1"/>
              <p:cNvSpPr/>
              <p:nvPr/>
            </p:nvSpPr>
            <p:spPr>
              <a:xfrm>
                <a:off x="1303020" y="899795"/>
                <a:ext cx="1012698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32_1#3c9bbb6db?vop=1&amp;pid=293a98c9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3020" y="899795"/>
                <a:ext cx="10126980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33_1#3c9bbb6db?vop=1&amp;pid=293a98c92&amp;color=0,0,0&amp;vtp=1&amp;bbb=1"/>
              <p:cNvSpPr/>
              <p:nvPr/>
            </p:nvSpPr>
            <p:spPr>
              <a:xfrm>
                <a:off x="896112" y="1579860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33_1#3c9bbb6db?vop=1&amp;pid=293a98c9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698500"/>
              </a:xfrm>
              <a:prstGeom prst="rect">
                <a:avLst/>
              </a:prstGeom>
              <a:blipFill rotWithShape="1">
                <a:blip r:embed="rId2"/>
                <a:stretch>
                  <a:fillRect l="-1" t="-88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34_1#e7052c795?vop=1&amp;pid=293a98c92&amp;color=0,0,0&amp;vtp=1&amp;bbb=1"/>
              <p:cNvSpPr/>
              <p:nvPr/>
            </p:nvSpPr>
            <p:spPr>
              <a:xfrm>
                <a:off x="1275715" y="2266950"/>
                <a:ext cx="1015428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BD.34_1#e7052c795?vop=1&amp;pid=293a98c9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5715" y="2266950"/>
                <a:ext cx="10154285" cy="6985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35_1#e7052c795?vop=1&amp;pid=293a98c92&amp;color=0,0,0&amp;vtp=1&amp;bbb=1"/>
              <p:cNvSpPr/>
              <p:nvPr/>
            </p:nvSpPr>
            <p:spPr>
              <a:xfrm>
                <a:off x="896112" y="2953618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𝟑𝟗𝟎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35_1#e7052c795?vop=1&amp;pid=293a98c9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953618"/>
                <a:ext cx="10533888" cy="698500"/>
              </a:xfrm>
              <a:prstGeom prst="rect">
                <a:avLst/>
              </a:prstGeom>
              <a:blipFill rotWithShape="1">
                <a:blip r:embed="rId4"/>
                <a:stretch>
                  <a:fillRect l="-1" t="-33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BD.36_1#46c932d7a?vop=1&amp;pid=293a98c92&amp;color=0,0,0&amp;vtp=1&amp;bbb=1"/>
              <p:cNvSpPr/>
              <p:nvPr/>
            </p:nvSpPr>
            <p:spPr>
              <a:xfrm>
                <a:off x="1258570" y="3640455"/>
                <a:ext cx="1017143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5_BD.36_1#46c932d7a?vop=1&amp;pid=293a98c9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8570" y="3640455"/>
                <a:ext cx="10171430" cy="69850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5_AN.37_1#46c932d7a?vop=1&amp;pid=293a98c92&amp;color=0,0,0&amp;vtp=1&amp;bbb=1"/>
              <p:cNvSpPr/>
              <p:nvPr/>
            </p:nvSpPr>
            <p:spPr>
              <a:xfrm>
                <a:off x="896112" y="4327376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O_5_AN.37_1#46c932d7a?vop=1&amp;pid=293a98c9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327376"/>
                <a:ext cx="10533888" cy="698500"/>
              </a:xfrm>
              <a:prstGeom prst="rect">
                <a:avLst/>
              </a:prstGeom>
              <a:blipFill rotWithShape="1">
                <a:blip r:embed="rId6"/>
                <a:stretch>
                  <a:fillRect l="-1" t="-70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bc63a1ef?pid=8b85b87e5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二、填空题。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3" name="QB_4_BD.38_1#3356c00ef?vop=1&amp;pid=dbc63a1ef&amp;color=0,0,0&amp;vtp=1&amp;bbb=1&amp;hb=1"/>
          <p:cNvSpPr/>
          <p:nvPr/>
        </p:nvSpPr>
        <p:spPr>
          <a:xfrm>
            <a:off x="896112" y="1610199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在研学旅行的美食体验环节，一种特色小吃每份3.5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小明买了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4份，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共花费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39_1#3356c00ef.bracket?vop=1&amp;pid=dbc63a1ef&amp;color=0,0,0&amp;vpa=15&amp;vtp=1&amp;bbb=1"/>
              <p:cNvSpPr/>
              <p:nvPr/>
            </p:nvSpPr>
            <p:spPr>
              <a:xfrm>
                <a:off x="4972812" y="2532443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39_1#3356c00ef.bracket?vop=1&amp;pid=dbc63a1ef&amp;color=0,0,0&amp;vpa=1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2812" y="2532443"/>
                <a:ext cx="692150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18" t="-12" r="18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40_1#34e64af0c?vop=1&amp;pid=dbc63a1ef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研学团队去农场参观，一块长方形试验田长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宽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面积是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40_1#34e64af0c?vop=1&amp;pid=dbc63a1e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41_1#34e64af0c.bracket?vop=1&amp;pid=dbc63a1ef&amp;color=0,0,0&amp;vpa=16&amp;vtp=1&amp;bbb=1"/>
          <p:cNvSpPr/>
          <p:nvPr/>
        </p:nvSpPr>
        <p:spPr>
          <a:xfrm>
            <a:off x="3741991" y="1625106"/>
            <a:ext cx="98406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11.5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3470</Words>
  <Application>WPS 演示</Application>
  <PresentationFormat>宽屏</PresentationFormat>
  <Paragraphs>330</Paragraphs>
  <Slides>34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黑体</vt:lpstr>
      <vt:lpstr>Cambria Math</vt:lpstr>
      <vt:lpstr>楷体</vt:lpstr>
      <vt:lpstr>Calibri</vt:lpstr>
      <vt:lpstr>Arial Unicode MS</vt:lpstr>
      <vt:lpstr>等线</vt:lpstr>
      <vt:lpstr>华文细黑</vt:lpstr>
      <vt:lpstr>华文中宋</vt:lpstr>
      <vt:lpstr>华文彩云</vt:lpstr>
      <vt:lpstr>华文仿宋</vt:lpstr>
      <vt:lpstr>等线 Light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2025-06-23T02:46:00Z</dcterms:created>
  <dcterms:modified xsi:type="dcterms:W3CDTF">2025-06-26T08:25:21Z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21A6A36F8D9041B7ABCA731974002624_12</vt:lpwstr>
  </property>
  <property fmtid="{D5CDD505-2E9C-101B-9397-08002B2CF9AE}" pid="3" name="KSOProductBuildVer">
    <vt:lpwstr>2052-12.1.0.21541</vt:lpwstr>
  </property>
</Properties>
</file>