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8" r:id="rId22"/>
    <p:sldId id="274" r:id="rId23"/>
    <p:sldId id="275" r:id="rId24"/>
    <p:sldId id="276" r:id="rId2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8997" autoAdjust="0"/>
    <p:restoredTop sz="94610"/>
  </p:normalViewPr>
  <p:slideViewPr>
    <p:cSldViewPr snapToGrid="0" snapToObjects="1">
      <p:cViewPr varScale="1">
        <p:scale>
          <a:sx n="102" d="100"/>
          <a:sy n="102" d="100"/>
        </p:scale>
        <p:origin x="150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d7fde5d0009e7238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2.jpe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4.jpe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30_1#d14ce274e?sp=1&amp;vop=1&amp;pid=37468d8a8&amp;color=0,0,0&amp;mp=1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③摸到黑球的可能性小于摸到白球的可能性。</a:t>
            </a:r>
            <a:endParaRPr lang="en-US" altLang="zh-CN" sz="3200" dirty="0"/>
          </a:p>
        </p:txBody>
      </p:sp>
      <p:pic>
        <p:nvPicPr>
          <p:cNvPr id="3" name="QO_5#d14ce274e?htil=3&amp;vop=1&amp;pid=37468d8a8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4400" y="1669874"/>
            <a:ext cx="5148072" cy="722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5_AN.31_1#d14ce274e?htil=3&amp;vop=1&amp;pid=37468d8a8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7275" y="1801495"/>
            <a:ext cx="4852670" cy="48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2_1#27051f70c?vop=1&amp;pid=d8ab8828b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（2）把6张卡片放入纸袋，随意摸出一张。</a:t>
            </a:r>
            <a:endParaRPr lang="en-US" altLang="zh-CN" sz="3200" dirty="0"/>
          </a:p>
        </p:txBody>
      </p:sp>
      <p:sp>
        <p:nvSpPr>
          <p:cNvPr id="3" name="QO_5_BD.33_1#1bbe77099?sp=1&amp;vop=1&amp;pid=27051f70c&amp;color=0,0,0&amp;vtp=1&amp;bbb=1&amp;hb=1"/>
          <p:cNvSpPr/>
          <p:nvPr/>
        </p:nvSpPr>
        <p:spPr>
          <a:xfrm>
            <a:off x="896112" y="1603927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①要使摸出数字“2”的可能性大，摸出数字“4”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的可能性小。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卡片上的数字应该怎样填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？请你填一填。</a:t>
            </a:r>
            <a:endParaRPr lang="en-US" altLang="zh-CN" sz="3200" dirty="0"/>
          </a:p>
        </p:txBody>
      </p:sp>
      <p:pic>
        <p:nvPicPr>
          <p:cNvPr id="4" name="QO_5#1bbe77099?htil=4&amp;vop=1&amp;pid=27051f70c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37130" y="3206574"/>
            <a:ext cx="5230368" cy="978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2437130" y="4471035"/>
            <a:ext cx="6096000" cy="822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latinLnBrk="1">
              <a:lnSpc>
                <a:spcPts val="57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34" charset="-122"/>
                <a:ea typeface="楷体" panose="02010609060101010101" pitchFamily="34" charset="-122"/>
                <a:cs typeface="Times New Roman" panose="02020603050405020304" pitchFamily="34" charset="-120"/>
                <a:sym typeface="+mn-ea"/>
              </a:rPr>
              <a:t>（答案不唯一）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34" charset="-122"/>
              <a:ea typeface="楷体" panose="02010609060101010101" pitchFamily="34" charset="-122"/>
              <a:cs typeface="Times New Roman" panose="02020603050405020304" pitchFamily="34" charset="-12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63520" y="3362960"/>
            <a:ext cx="6096000" cy="822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latinLnBrk="1">
              <a:lnSpc>
                <a:spcPts val="57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34" charset="-122"/>
                <a:ea typeface="楷体" panose="02010609060101010101" pitchFamily="34" charset="-122"/>
                <a:cs typeface="Times New Roman" panose="02020603050405020304" pitchFamily="34" charset="-120"/>
                <a:sym typeface="+mn-ea"/>
              </a:rPr>
              <a:t>2   2   2   2   4   4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34" charset="-122"/>
              <a:ea typeface="楷体" panose="02010609060101010101" pitchFamily="34" charset="-122"/>
              <a:cs typeface="Times New Roman" panose="02020603050405020304" pitchFamily="34" charset="-120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35_1#00ae2440d?sp=1&amp;vop=1&amp;pid=27051f70c&amp;color=0,0,0&amp;vtp=1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②要使摸到的一定是数字“2”，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卡片上的数字应该怎样填？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请你填一填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5#00ae2440d?htil=5&amp;vop=1&amp;pid=27051f70c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680" y="2495628"/>
            <a:ext cx="5230368" cy="978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1191260" y="2604135"/>
            <a:ext cx="6096000" cy="822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latinLnBrk="1">
              <a:lnSpc>
                <a:spcPts val="57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34" charset="-122"/>
                <a:ea typeface="楷体" panose="02010609060101010101" pitchFamily="34" charset="-122"/>
                <a:cs typeface="Times New Roman" panose="02020603050405020304" pitchFamily="34" charset="-120"/>
                <a:sym typeface="+mn-ea"/>
              </a:rPr>
              <a:t>2   2   2   2   2   2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34" charset="-122"/>
              <a:ea typeface="楷体" panose="02010609060101010101" pitchFamily="34" charset="-122"/>
              <a:cs typeface="Times New Roman" panose="02020603050405020304" pitchFamily="34" charset="-120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7_1#c4b483b5b?vop=1&amp;pid=d8ab8828b&amp;color=0,0,0&amp;mp=1&amp;vtp=1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（3）某公园要在一块正方形草坪的周围栽树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，每条边都栽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棵，公园管理员设计了两种方案。</a:t>
            </a:r>
            <a:endParaRPr lang="en-US" altLang="zh-CN" sz="3200" dirty="0"/>
          </a:p>
        </p:txBody>
      </p:sp>
      <p:sp>
        <p:nvSpPr>
          <p:cNvPr id="3" name="QO_5_BD.38_1#5218bcd71?vop=1&amp;pid=c4b483b5b&amp;color=0,0,0&amp;vtp=1&amp;bbb=1"/>
          <p:cNvSpPr/>
          <p:nvPr/>
        </p:nvSpPr>
        <p:spPr>
          <a:xfrm>
            <a:off x="896112" y="2429681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①你能试着画出这两种方案吗？</a:t>
            </a:r>
            <a:endParaRPr lang="en-US" altLang="zh-CN" sz="3200" dirty="0"/>
          </a:p>
        </p:txBody>
      </p:sp>
      <p:pic>
        <p:nvPicPr>
          <p:cNvPr id="4" name="QO_5_BD.38_2#5218bcd71?htil=6&amp;vop=1&amp;pid=c4b483b5b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2456" y="4032328"/>
            <a:ext cx="4242816" cy="167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QO_5_AN.39_1#5218bcd71?htil=6&amp;vop=1&amp;pid=c4b483b5b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3510" y="4070985"/>
            <a:ext cx="4105910" cy="172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1191260" y="3080385"/>
            <a:ext cx="6096000" cy="822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latinLnBrk="1">
              <a:lnSpc>
                <a:spcPts val="57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34" charset="-122"/>
                <a:ea typeface="楷体" panose="02010609060101010101" pitchFamily="34" charset="-122"/>
                <a:cs typeface="Times New Roman" panose="02020603050405020304" pitchFamily="34" charset="-120"/>
                <a:sym typeface="+mn-ea"/>
              </a:rPr>
              <a:t>画法不唯一，如：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34" charset="-122"/>
              <a:ea typeface="楷体" panose="02010609060101010101" pitchFamily="34" charset="-122"/>
              <a:cs typeface="Times New Roman" panose="02020603050405020304" pitchFamily="34" charset="-120"/>
              <a:sym typeface="+mn-ea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40_1#fd9e546c5?vop=1&amp;pid=c4b483b5b&amp;color=0,0,0&amp;vtp=1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②如果最后采用的是每个角都栽的方案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，每相邻两棵树之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间的距离是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4米，你能求出这块正方形草坪的周长是多少吗？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41_1#fd9e546c5?vop=1&amp;pid=c4b483b5b&amp;color=0,0,0&amp;vtp=1&amp;bbb=1"/>
              <p:cNvSpPr/>
              <p:nvPr/>
            </p:nvSpPr>
            <p:spPr>
              <a:xfrm>
                <a:off x="896112" y="2429681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𝟒𝟖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（米）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：这块正方形草坪的周长是48米。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5_AN.41_1#fd9e546c5?vop=1&amp;pid=c4b483b5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9681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2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42_1#87dfaeda4?vop=1&amp;pid=445b7aa48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解决问题。</a:t>
            </a:r>
            <a:endParaRPr lang="en-US" altLang="zh-CN" sz="3200" dirty="0"/>
          </a:p>
        </p:txBody>
      </p:sp>
      <p:pic>
        <p:nvPicPr>
          <p:cNvPr id="3" name="QO_4_BD.43_1#3da05fbad?htil=7&amp;vop=1&amp;pid=87dfaeda4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39400" y="1633046"/>
            <a:ext cx="2142735" cy="1645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4_BD.43_2#3da05fbad?htil=7&amp;sp=1&amp;vop=1&amp;pid=87dfaeda4&amp;color=0,0,0&amp;vtp=1&amp;bbb=1&amp;hb=1&amp;hs=1"/>
          <p:cNvSpPr/>
          <p:nvPr/>
        </p:nvSpPr>
        <p:spPr>
          <a:xfrm>
            <a:off x="893983" y="1623900"/>
            <a:ext cx="7571232" cy="191142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（1）“双十一”家宜超市购物满200元以上</a:t>
            </a:r>
            <a:endParaRPr lang="en-US" altLang="zh-CN" sz="32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32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者，可以抽奖一次，每次只能摸一个球</a:t>
            </a:r>
            <a:endParaRPr lang="en-US" altLang="zh-CN" sz="32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（球除颜色外其他均相同），</a:t>
            </a:r>
            <a:r>
              <a:rPr lang="en-US" altLang="zh-CN" sz="32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摸到白球优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4_AN.44_1#3da05fbad?vop=1&amp;pid=87dfaeda4&amp;color=0,0,0&amp;vtp=1&amp;bbb=1"/>
              <p:cNvSpPr/>
              <p:nvPr/>
            </p:nvSpPr>
            <p:spPr>
              <a:xfrm>
                <a:off x="893983" y="4763872"/>
                <a:ext cx="10533888" cy="122854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𝟐𝟖𝟎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（元）</a:t>
                </a:r>
                <a:endParaRPr lang="en-US" altLang="zh-CN" sz="1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答：她付250元的可能性大。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4_AN.44_1#3da05fbad?vop=1&amp;pid=87dfaeda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3983" y="4763872"/>
                <a:ext cx="10533888" cy="1228545"/>
              </a:xfrm>
              <a:prstGeom prst="rect">
                <a:avLst/>
              </a:prstGeom>
              <a:blipFill rotWithShape="1">
                <a:blip r:embed="rId2"/>
                <a:stretch>
                  <a:fillRect l="-5" t="-8" r="4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O_4_BD.43_2#3da05fbad?htil=7&amp;sp=1&amp;vop=1&amp;pid=87dfaeda4&amp;color=0,0,0&amp;vtp=1&amp;bbb=1&amp;hb=1&amp;hs=1"/>
          <p:cNvSpPr/>
          <p:nvPr/>
        </p:nvSpPr>
        <p:spPr>
          <a:xfrm>
            <a:off x="891854" y="3535327"/>
            <a:ext cx="10536017" cy="122854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惠30元，摸到红球优惠50元。李阿姨打算买一个280元的电</a:t>
            </a:r>
            <a:endParaRPr lang="en-US" altLang="zh-CN" sz="32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32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饭煲，她付多少钱的可能性大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45_1#466111a81?vop=1&amp;pid=87dfaeda4&amp;color=0,0,0&amp;vtp=1&amp;bt=1&amp;bbb=1&amp;hb=1"/>
          <p:cNvSpPr/>
          <p:nvPr/>
        </p:nvSpPr>
        <p:spPr>
          <a:xfrm>
            <a:off x="896112" y="900000"/>
            <a:ext cx="10533888" cy="2171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（2）公园内一个圆形人工湖的周长是2千米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，沿湖岸每隔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50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米种一棵柳树，一共可以种多少棵柳树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？在每相邻两棵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柳树之间种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5棵迎春花，一共可以种多少棵迎春花？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46_1#466111a81?vop=1&amp;pid=87dfaeda4&amp;color=0,0,0&amp;vtp=1&amp;bbb=1"/>
              <p:cNvSpPr/>
              <p:nvPr/>
            </p:nvSpPr>
            <p:spPr>
              <a:xfrm>
                <a:off x="896112" y="3128181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2千米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𝟐𝟎𝟎𝟎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米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（棵）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（棵）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：一共可以种40棵柳树，一共可以种200棵迎春花。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4_AN.46_1#466111a81?vop=1&amp;pid=87dfaeda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28181"/>
                <a:ext cx="10533888" cy="2895600"/>
              </a:xfrm>
              <a:prstGeom prst="rect">
                <a:avLst/>
              </a:prstGeom>
              <a:blipFill rotWithShape="1">
                <a:blip r:embed="rId1"/>
                <a:stretch>
                  <a:fillRect l="-1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47_1#58b397de1?vop=1&amp;pid=87dfaeda4&amp;color=0,0,0&amp;vtp=1&amp;bt=1&amp;bbb=1&amp;hb=1"/>
          <p:cNvSpPr/>
          <p:nvPr/>
        </p:nvSpPr>
        <p:spPr>
          <a:xfrm>
            <a:off x="896112" y="900000"/>
            <a:ext cx="10533888" cy="1270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（3）汽车站内，每隔5分钟发一辆中巴，每隔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7分钟发一辆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大巴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，一小时共发了几辆车，其中有几辆大巴？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48_1#58b397de1?vop=1&amp;pid=87dfaeda4&amp;color=0,0,0&amp;vtp=1&amp;bbb=1"/>
              <p:cNvSpPr/>
              <p:nvPr/>
            </p:nvSpPr>
            <p:spPr>
              <a:xfrm>
                <a:off x="896112" y="2226481"/>
                <a:ext cx="10533888" cy="3810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1小时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分</a:t>
                </a:r>
                <a:endParaRPr lang="en-US" altLang="zh-CN" sz="32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𝟏𝟑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（辆）</a:t>
                </a:r>
                <a:endParaRPr lang="en-US" altLang="zh-CN" sz="32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（辆）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⋯⋯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（分）</a:t>
                </a:r>
                <a:endParaRPr lang="en-US" altLang="zh-CN" sz="32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（辆）</a:t>
                </a:r>
                <a:endParaRPr lang="en-US" altLang="zh-CN" sz="32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𝟐𝟐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（辆）</a:t>
                </a:r>
                <a:endParaRPr lang="en-US" altLang="zh-CN" sz="32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：一小时共发了22辆车，其中有9辆大巴。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4_AN.48_1#58b397de1?vop=1&amp;pid=87dfaeda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226481"/>
                <a:ext cx="10533888" cy="3810000"/>
              </a:xfrm>
              <a:prstGeom prst="rect">
                <a:avLst/>
              </a:prstGeom>
              <a:blipFill rotWithShape="1">
                <a:blip r:embed="rId1"/>
                <a:stretch>
                  <a:fillRect l="-1" t="-4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49_1#2a9609cd0?htil=8&amp;vop=1&amp;pid=87dfaeda4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13710" y="909144"/>
            <a:ext cx="2337301" cy="3104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4_BD.49_2#2a9609cd0?htil=8&amp;sp=1&amp;vop=1&amp;pid=87dfaeda4&amp;color=0,0,0&amp;vtp=1&amp;bt=1&amp;bbb=1&amp;hb=1"/>
          <p:cNvSpPr/>
          <p:nvPr/>
        </p:nvSpPr>
        <p:spPr>
          <a:xfrm>
            <a:off x="896112" y="900000"/>
            <a:ext cx="6912864" cy="3683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（4）李叔叔组装一个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1.92米高的收纳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柜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。每隔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32厘米安装一个隔层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如图所示），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装一个隔层大约需要4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分钟，安装好所有的隔层大约需要多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长时间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AN.50_1#2a9609cd0?htil=8&amp;vop=1&amp;pid=87dfaeda4&amp;color=0,0,0&amp;vtp=1&amp;bbb=1"/>
              <p:cNvSpPr/>
              <p:nvPr/>
            </p:nvSpPr>
            <p:spPr>
              <a:xfrm>
                <a:off x="899991" y="900000"/>
                <a:ext cx="10536017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𝟗𝟐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米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𝟏𝟗𝟐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厘米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𝟏𝟗𝟐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（个）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（分）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：安装好所有的隔层大约需要20分钟。</a:t>
                </a:r>
                <a:endParaRPr lang="en-US" altLang="zh-CN" sz="100" spc="-50" dirty="0"/>
              </a:p>
            </p:txBody>
          </p:sp>
        </mc:Choice>
        <mc:Fallback>
          <p:sp>
            <p:nvSpPr>
              <p:cNvPr id="2" name="QO_4_AN.50_1#2a9609cd0?htil=8&amp;vop=1&amp;pid=87dfaeda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991" y="900000"/>
                <a:ext cx="10536017" cy="2946400"/>
              </a:xfrm>
              <a:prstGeom prst="rect">
                <a:avLst/>
              </a:prstGeom>
              <a:blipFill rotWithShape="1">
                <a:blip r:embed="rId1"/>
                <a:stretch>
                  <a:fillRect l="-2" t="-7" r="3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445b7aa48.fixed?pid=d856f9f57&amp;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8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总复习</a:t>
            </a:r>
            <a:endParaRPr lang="en-US" altLang="zh-CN" sz="4400" dirty="0"/>
          </a:p>
        </p:txBody>
      </p:sp>
      <p:sp>
        <p:nvSpPr>
          <p:cNvPr id="3" name="C_2_BD#445b7aa48.fixed?pid=d856f9f57&amp;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第4课时</a:t>
            </a:r>
            <a:r>
              <a:rPr lang="en-US" altLang="zh-CN" sz="1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可能性</a:t>
            </a:r>
            <a:r>
              <a:rPr lang="en-US" altLang="zh-CN" sz="1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植树问题</a:t>
            </a:r>
            <a:endParaRPr lang="en-US" altLang="zh-CN" sz="1400" dirty="0"/>
          </a:p>
        </p:txBody>
      </p:sp>
      <p:sp>
        <p:nvSpPr>
          <p:cNvPr id="4" name="C_2#445b7aa48.fixed?pid=d856f9f57&amp;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51_1#fab6f8544?sp=1&amp;vop=1&amp;pid=87dfaeda4&amp;color=0,0,0&amp;vtp=1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（5）男子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𝟏𝟏𝟎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栏共有10个栏架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，每相邻两个栏架间的距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离相等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。其中第一栏距离起跑线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，最后一栏距离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终点线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。每相邻两个栏架之间的距离是多少米？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51_1#fab6f8544?sp=1&amp;vop=1&amp;pid=87dfaeda4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51_2#fab6f8544?vop=1&amp;pid=87dfaeda4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0512" y="3232228"/>
            <a:ext cx="8705088" cy="25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AN.52_1#fab6f8544?vop=1&amp;pid=87dfaeda4&amp;color=0,0,0&amp;vtp=1&amp;bt=1&amp;bbb=1"/>
              <p:cNvSpPr/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)÷(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𝟏𝟒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（米）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：每相邻两个栏架之间的距离是9.14米。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4_AN.52_1#fab6f8544?vop=1&amp;pid=87dfaeda4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_1#ded9244b4?vop=1&amp;pid=445b7aa48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填一填。</a:t>
            </a:r>
            <a:endParaRPr lang="en-US" altLang="zh-CN" sz="3200" dirty="0"/>
          </a:p>
        </p:txBody>
      </p:sp>
      <p:sp>
        <p:nvSpPr>
          <p:cNvPr id="3" name="QB_4_BD.2_1#48ae2bd14?vop=1&amp;pid=ded9244b4&amp;color=0,0,0&amp;vtp=1&amp;bbb=1&amp;hb=1"/>
          <p:cNvSpPr/>
          <p:nvPr/>
        </p:nvSpPr>
        <p:spPr>
          <a:xfrm>
            <a:off x="896112" y="1603927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（1）一个盒子里有大小相同的6个白球、4个红球和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3个蓝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球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。从盒中摸一个球，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可能有(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种不同的结果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，摸出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球的可能性最小，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摸出(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球的可能性最大。</a:t>
            </a:r>
            <a:endParaRPr lang="en-US" altLang="zh-CN" sz="3200" dirty="0"/>
          </a:p>
        </p:txBody>
      </p:sp>
      <p:sp>
        <p:nvSpPr>
          <p:cNvPr id="4" name="QB_4_AN.3_1#48ae2bd14.bracket?vop=1&amp;pid=ded9244b4&amp;color=0,0,0&amp;vpa=1&amp;vtp=1"/>
          <p:cNvSpPr/>
          <p:nvPr/>
        </p:nvSpPr>
        <p:spPr>
          <a:xfrm>
            <a:off x="6357113" y="2345607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</a:t>
            </a:r>
            <a:endParaRPr lang="en-US" altLang="zh-CN" sz="3200" dirty="0"/>
          </a:p>
        </p:txBody>
      </p:sp>
      <p:sp>
        <p:nvSpPr>
          <p:cNvPr id="5" name="QB_4_AN.4_1#48ae2bd14.bracket?vop=1&amp;pid=ded9244b4&amp;color=0,0,0&amp;vpa=2&amp;vtp=1"/>
          <p:cNvSpPr/>
          <p:nvPr/>
        </p:nvSpPr>
        <p:spPr>
          <a:xfrm>
            <a:off x="1053274" y="3082207"/>
            <a:ext cx="7032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蓝</a:t>
            </a:r>
            <a:endParaRPr lang="en-US" altLang="zh-CN" sz="3200" dirty="0"/>
          </a:p>
        </p:txBody>
      </p:sp>
      <p:sp>
        <p:nvSpPr>
          <p:cNvPr id="6" name="QB_4_AN.5_1#48ae2bd14.bracket?vop=1&amp;pid=ded9244b4&amp;color=0,0,0&amp;vpa=3&amp;vtp=1"/>
          <p:cNvSpPr/>
          <p:nvPr/>
        </p:nvSpPr>
        <p:spPr>
          <a:xfrm>
            <a:off x="6222174" y="3082207"/>
            <a:ext cx="7032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白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6_1#f96dea087?vop=1&amp;pid=ded9244b4&amp;color=0,0,0&amp;vtp=1&amp;bt=1&amp;bbb=1&amp;hb=1"/>
          <p:cNvSpPr/>
          <p:nvPr/>
        </p:nvSpPr>
        <p:spPr>
          <a:xfrm>
            <a:off x="896112" y="896112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（2）笑笑设计了一个转盘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，上面画着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或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，她转了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次，结果如下表。根据表中的数据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，笑笑设计的转盘可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能是(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号，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不可能是(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号。（填序号）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pic>
        <p:nvPicPr>
          <p:cNvPr id="3" name="QB_4_BD.6_1#f96dea087?vop=1&amp;pid=ded9244b4&amp;color=0,0,0&amp;tib=255,255,255&amp;iip=1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51147" y="918972"/>
            <a:ext cx="694944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B_4_BD.6_1#f96dea087?vop=1&amp;pid=ded9244b4&amp;color=0,0,0&amp;tib=255,255,255&amp;iip=2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02084" y="918972"/>
            <a:ext cx="694944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QB_4_BD.6_2#f96dea087?vop=1&amp;pid=ded9244b4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2928" y="3225800"/>
            <a:ext cx="6638544" cy="2660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AN.7_1#f96dea087.bracket?vop=1&amp;pid=ded9244b4&amp;color=0,0,0&amp;vpa=4&amp;vtp=1&amp;bbb=1"/>
              <p:cNvSpPr/>
              <p:nvPr/>
            </p:nvSpPr>
            <p:spPr>
              <a:xfrm>
                <a:off x="1850199" y="2536507"/>
                <a:ext cx="612775" cy="533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②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4_AN.7_1#f96dea087.bracket?vop=1&amp;pid=ded9244b4&amp;color=0,0,0&amp;vpa=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0199" y="2536507"/>
                <a:ext cx="612775" cy="533400"/>
              </a:xfrm>
              <a:prstGeom prst="rect">
                <a:avLst/>
              </a:prstGeom>
              <a:blipFill rotWithShape="1">
                <a:blip r:embed="rId4"/>
                <a:stretch>
                  <a:fillRect l="-72" t="-59" r="72" b="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4_AN.8_1#f96dea087.bracket?vop=1&amp;pid=ded9244b4&amp;color=0,0,0&amp;vpa=5&amp;vtp=1&amp;bbb=1"/>
              <p:cNvSpPr/>
              <p:nvPr/>
            </p:nvSpPr>
            <p:spPr>
              <a:xfrm>
                <a:off x="5182362" y="2536507"/>
                <a:ext cx="612775" cy="533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①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4_AN.8_1#f96dea087.bracket?vop=1&amp;pid=ded9244b4&amp;color=0,0,0&amp;vpa=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2362" y="2536507"/>
                <a:ext cx="612775" cy="533400"/>
              </a:xfrm>
              <a:prstGeom prst="rect">
                <a:avLst/>
              </a:prstGeom>
              <a:blipFill rotWithShape="1">
                <a:blip r:embed="rId5"/>
                <a:stretch>
                  <a:fillRect l="-21" t="-59" r="21" b="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9_1#c5e48a8bf?vop=1&amp;pid=ded9244b4&amp;color=0,0,0&amp;vtp=1&amp;bt=1&amp;bbb=1&amp;hb=1"/>
          <p:cNvSpPr/>
          <p:nvPr/>
        </p:nvSpPr>
        <p:spPr>
          <a:xfrm>
            <a:off x="896112" y="900000"/>
            <a:ext cx="10533888" cy="2895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（3）一条50米长的直道两边，每隔2米插一面彩旗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，每边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的两端都要插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共需要(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)面彩旗。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7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（4）10名男生排成一列，如果每相邻2名男生之间排进2名</a:t>
            </a:r>
            <a:endParaRPr lang="en-US" altLang="zh-CN" sz="3200" b="1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7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女生。一共要排进(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)名女生。</a:t>
            </a:r>
            <a:endParaRPr lang="en-US" altLang="zh-CN" sz="3200" dirty="0"/>
          </a:p>
        </p:txBody>
      </p:sp>
      <p:sp>
        <p:nvSpPr>
          <p:cNvPr id="3" name="QB_4_AN.10_1#c5e48a8bf.bracket?vop=1&amp;pid=ded9244b4&amp;color=0,0,0&amp;vpa=6&amp;vtp=1&amp;bbb=1"/>
          <p:cNvSpPr/>
          <p:nvPr/>
        </p:nvSpPr>
        <p:spPr>
          <a:xfrm>
            <a:off x="5133149" y="1630885"/>
            <a:ext cx="701675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52</a:t>
            </a:r>
            <a:endParaRPr lang="en-US" altLang="zh-CN" sz="3200" dirty="0"/>
          </a:p>
        </p:txBody>
      </p:sp>
      <p:sp>
        <p:nvSpPr>
          <p:cNvPr id="5" name="QB_4_AN.12_1#c5e48a8bf.bracket?vop=1&amp;pid=ded9244b4&amp;color=0,0,0&amp;vpa=7&amp;vtp=1&amp;bbb=1"/>
          <p:cNvSpPr/>
          <p:nvPr/>
        </p:nvSpPr>
        <p:spPr>
          <a:xfrm>
            <a:off x="4317174" y="3078685"/>
            <a:ext cx="701675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18</a:t>
            </a:r>
            <a:endParaRPr lang="en-US" altLang="zh-CN" sz="3200" dirty="0"/>
          </a:p>
        </p:txBody>
      </p:sp>
      <p:sp>
        <p:nvSpPr>
          <p:cNvPr id="6" name="QB_4_BD.13_1#ae8b36d07?vop=1&amp;pid=ded9244b4&amp;color=0,0,0&amp;vtp=1&amp;bbb=1&amp;hb=1"/>
          <p:cNvSpPr/>
          <p:nvPr/>
        </p:nvSpPr>
        <p:spPr>
          <a:xfrm>
            <a:off x="896112" y="3902881"/>
            <a:ext cx="10533888" cy="2171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（5）裁缝师傅要给一块长48厘米、宽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36厘米的长方形布料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的四周绣小莲花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，每隔6厘米绣一朵。四个角都绣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，她一共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绣了(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朵小莲花。（小莲花宽度忽略不计）</a:t>
            </a:r>
            <a:endParaRPr lang="en-US" altLang="zh-CN" sz="3200" dirty="0"/>
          </a:p>
        </p:txBody>
      </p:sp>
      <p:sp>
        <p:nvSpPr>
          <p:cNvPr id="7" name="QB_4_AN.14_1#ae8b36d07.bracket?vop=1&amp;pid=ded9244b4&amp;color=0,0,0&amp;vpa=8&amp;vtp=1&amp;bbb=1"/>
          <p:cNvSpPr/>
          <p:nvPr/>
        </p:nvSpPr>
        <p:spPr>
          <a:xfrm>
            <a:off x="1869249" y="5357666"/>
            <a:ext cx="701675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28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5_1#b78d245c9?vop=1&amp;pid=445b7aa48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将正确答案的序号填在括号里。</a:t>
            </a:r>
            <a:endParaRPr lang="en-US" altLang="zh-CN" sz="3200" dirty="0"/>
          </a:p>
        </p:txBody>
      </p:sp>
      <p:sp>
        <p:nvSpPr>
          <p:cNvPr id="3" name="QC_4_BD.16_1#4968e1ca0?vop=1&amp;pid=b78d245c9&amp;color=0,0,0&amp;vtp=1&amp;bbb=1&amp;hb=1"/>
          <p:cNvSpPr/>
          <p:nvPr/>
        </p:nvSpPr>
        <p:spPr>
          <a:xfrm>
            <a:off x="896112" y="1603927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（1）淘淘在投篮训练时，站在罚球线上，投了10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次全中。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他投第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次时，(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3200" dirty="0"/>
          </a:p>
        </p:txBody>
      </p:sp>
      <p:sp>
        <p:nvSpPr>
          <p:cNvPr id="4" name="QC_4_AN.17_1#4968e1ca0.bracket?vop=1&amp;pid=b78d245c9&amp;color=0,0,0&amp;vpa=9&amp;vtp=1"/>
          <p:cNvSpPr/>
          <p:nvPr/>
        </p:nvSpPr>
        <p:spPr>
          <a:xfrm>
            <a:off x="4037584" y="2345607"/>
            <a:ext cx="5889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D</a:t>
            </a:r>
            <a:endParaRPr lang="en-US" altLang="zh-CN" sz="3200" dirty="0"/>
          </a:p>
        </p:txBody>
      </p:sp>
      <p:sp>
        <p:nvSpPr>
          <p:cNvPr id="5" name="QC_4_BD.16_2#4968e1ca0.choices?vop=1&amp;pid=b78d245c9&amp;color=0,0,0&amp;vtp=1&amp;bbb=1"/>
          <p:cNvSpPr/>
          <p:nvPr/>
        </p:nvSpPr>
        <p:spPr>
          <a:xfrm>
            <a:off x="896112" y="3140627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8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640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一定会投中</a:t>
            </a:r>
            <a:r>
              <a:rPr lang="en-US" altLang="zh-CN" sz="32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一定不会投中</a:t>
            </a:r>
            <a:endParaRPr lang="en-US" altLang="zh-CN" sz="3200" dirty="0"/>
          </a:p>
          <a:p>
            <a:pPr marL="0" marR="0" lvl="0" indent="0" defTabSz="914400" eaLnBrk="1" fontAlgn="auto" latinLnBrk="1" hangingPunct="1">
              <a:lnSpc>
                <a:spcPts val="58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640" algn="l"/>
              </a:tabLst>
              <a:defRPr/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投中的可能性大</a:t>
            </a:r>
            <a:r>
              <a:rPr lang="en-US" altLang="zh-CN" sz="32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可能投中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8_1#159eead20?vop=1&amp;pid=b78d245c9&amp;color=0,0,0&amp;vtp=1&amp;bt=1&amp;bbb=1&amp;hb=1"/>
          <p:cNvSpPr/>
          <p:nvPr/>
        </p:nvSpPr>
        <p:spPr>
          <a:xfrm>
            <a:off x="896112" y="900000"/>
            <a:ext cx="10533888" cy="1866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（2）亮亮家住在八楼，为了锻炼身体，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他每天都步行上楼，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上一层楼大约需要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15秒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，那么他从一楼到家大约需要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秒。</a:t>
            </a:r>
            <a:endParaRPr lang="en-US" altLang="zh-CN" sz="3200" dirty="0"/>
          </a:p>
        </p:txBody>
      </p:sp>
      <p:sp>
        <p:nvSpPr>
          <p:cNvPr id="3" name="QC_4_AN.19_1#159eead20.bracket?vop=1&amp;pid=b78d245c9&amp;color=0,0,0&amp;vpa=10&amp;vtp=1"/>
          <p:cNvSpPr/>
          <p:nvPr/>
        </p:nvSpPr>
        <p:spPr>
          <a:xfrm>
            <a:off x="1218374" y="2147521"/>
            <a:ext cx="5667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endParaRPr lang="en-US" altLang="zh-CN" sz="3200" dirty="0"/>
          </a:p>
        </p:txBody>
      </p:sp>
      <p:sp>
        <p:nvSpPr>
          <p:cNvPr id="4" name="QC_4_BD.18_2#159eead20.choices?vop=1&amp;pid=b78d245c9&amp;color=0,0,0&amp;vtp=1&amp;bbb=1"/>
          <p:cNvSpPr/>
          <p:nvPr/>
        </p:nvSpPr>
        <p:spPr>
          <a:xfrm>
            <a:off x="896112" y="2823381"/>
            <a:ext cx="10533888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4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00020" algn="l"/>
                <a:tab pos="5361940" algn="l"/>
                <a:tab pos="8049260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120</a:t>
            </a:r>
            <a:r>
              <a:rPr lang="en-US" altLang="zh-CN" sz="32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105</a:t>
            </a:r>
            <a:r>
              <a:rPr lang="en-US" altLang="zh-CN" sz="32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135</a:t>
            </a:r>
            <a:r>
              <a:rPr lang="en-US" altLang="zh-CN" sz="32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130</a:t>
            </a:r>
            <a:endParaRPr lang="en-US" altLang="zh-CN" sz="3200" dirty="0"/>
          </a:p>
        </p:txBody>
      </p:sp>
      <p:sp>
        <p:nvSpPr>
          <p:cNvPr id="5" name="QC_4_BD.20_1#0eb05f7a5?vop=1&amp;pid=b78d245c9&amp;color=0,0,0&amp;vtp=1&amp;bbb=1&amp;hb=1"/>
          <p:cNvSpPr/>
          <p:nvPr/>
        </p:nvSpPr>
        <p:spPr>
          <a:xfrm>
            <a:off x="896112" y="3503593"/>
            <a:ext cx="10533888" cy="1866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（3）爸爸上班时可以乘坐的公交车如下：3分钟一趟的5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路，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分钟一趟的6路，5分钟一趟的1路，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爸爸乘坐(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)路公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交车的可能性最大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sp>
        <p:nvSpPr>
          <p:cNvPr id="6" name="QC_4_AN.21_1#0eb05f7a5.bracket?vop=1&amp;pid=b78d245c9&amp;color=0,0,0&amp;vpa=11&amp;vtp=1"/>
          <p:cNvSpPr/>
          <p:nvPr/>
        </p:nvSpPr>
        <p:spPr>
          <a:xfrm>
            <a:off x="9374949" y="4128814"/>
            <a:ext cx="5667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endParaRPr lang="en-US" altLang="zh-CN" sz="3200" dirty="0"/>
          </a:p>
        </p:txBody>
      </p:sp>
      <p:sp>
        <p:nvSpPr>
          <p:cNvPr id="7" name="QC_4_BD.20_2#0eb05f7a5.choices?vop=1&amp;pid=b78d245c9&amp;color=0,0,0&amp;vtp=1&amp;bbb=1"/>
          <p:cNvSpPr/>
          <p:nvPr/>
        </p:nvSpPr>
        <p:spPr>
          <a:xfrm>
            <a:off x="896112" y="5433993"/>
            <a:ext cx="10533888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4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446020" algn="l"/>
                <a:tab pos="4853940" algn="l"/>
                <a:tab pos="7287260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32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32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都一样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2_1#a380bd61d?vop=1&amp;pid=b78d245c9&amp;color=0,0,0&amp;vtp=1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（4）实验小学有一个长100米、宽80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米的长方形小操场，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四个顶点都种有一棵树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，长边上每隔10米种一棵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，宽边上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每隔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8米种一棵。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操场四周一共种树(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棵。</a:t>
            </a:r>
            <a:endParaRPr lang="en-US" altLang="zh-CN" sz="3200" dirty="0"/>
          </a:p>
        </p:txBody>
      </p:sp>
      <p:sp>
        <p:nvSpPr>
          <p:cNvPr id="3" name="QC_4_AN.23_1#a380bd61d.bracket?vop=1&amp;pid=b78d245c9&amp;color=0,0,0&amp;vpa=12&amp;vtp=1"/>
          <p:cNvSpPr/>
          <p:nvPr/>
        </p:nvSpPr>
        <p:spPr>
          <a:xfrm>
            <a:off x="7541388" y="2378280"/>
            <a:ext cx="566738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endParaRPr lang="en-US" altLang="zh-CN" sz="3200" dirty="0"/>
          </a:p>
        </p:txBody>
      </p:sp>
      <p:sp>
        <p:nvSpPr>
          <p:cNvPr id="4" name="QC_4_BD.22_2#a380bd61d.choices?vop=1&amp;pid=b78d245c9&amp;color=0,0,0&amp;vtp=1&amp;bbb=1"/>
          <p:cNvSpPr/>
          <p:nvPr/>
        </p:nvSpPr>
        <p:spPr>
          <a:xfrm>
            <a:off x="896112" y="3166281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00020" algn="l"/>
                <a:tab pos="5361940" algn="l"/>
                <a:tab pos="8049260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44</a:t>
            </a:r>
            <a:r>
              <a:rPr lang="en-US" altLang="zh-CN" sz="32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</a:t>
            </a:r>
            <a:r>
              <a:rPr lang="en-US" altLang="zh-CN" sz="32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36</a:t>
            </a:r>
            <a:r>
              <a:rPr lang="en-US" altLang="zh-CN" sz="32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24_1#d8ab8828b?vop=1&amp;pid=445b7aa48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按要求做题。</a:t>
            </a:r>
            <a:endParaRPr lang="en-US" altLang="zh-CN" sz="3200" dirty="0"/>
          </a:p>
        </p:txBody>
      </p:sp>
      <p:sp>
        <p:nvSpPr>
          <p:cNvPr id="3" name="QO_4_BD.25_1#37468d8a8?vop=1&amp;pid=d8ab8828b&amp;color=0,0,0&amp;vtp=1&amp;bbb=1"/>
          <p:cNvSpPr/>
          <p:nvPr/>
        </p:nvSpPr>
        <p:spPr>
          <a:xfrm>
            <a:off x="896112" y="1603927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（1）按要求涂一涂。</a:t>
            </a:r>
            <a:endParaRPr lang="en-US" altLang="zh-CN" sz="3200" dirty="0"/>
          </a:p>
        </p:txBody>
      </p:sp>
      <p:sp>
        <p:nvSpPr>
          <p:cNvPr id="4" name="QO_5_BD.26_1#83b3ce00b?sp=1&amp;vop=1&amp;pid=37468d8a8&amp;color=0,0,0&amp;vtp=1&amp;bbb=1"/>
          <p:cNvSpPr/>
          <p:nvPr/>
        </p:nvSpPr>
        <p:spPr>
          <a:xfrm>
            <a:off x="896112" y="2314873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①一定摸到黑球。</a:t>
            </a:r>
            <a:endParaRPr lang="en-US" altLang="zh-CN" sz="3200" dirty="0"/>
          </a:p>
        </p:txBody>
      </p:sp>
      <p:pic>
        <p:nvPicPr>
          <p:cNvPr id="5" name="QO_5#83b3ce00b?htil=1&amp;vop=1&amp;pid=37468d8a8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4400" y="3091766"/>
            <a:ext cx="5148072" cy="722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6" name="QO_5_AN.27_1#83b3ce00b?htil=1&amp;vop=1&amp;pid=37468d8a8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8545" y="3230245"/>
            <a:ext cx="4844415" cy="521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7" name="QO_5_BD.28_1#abae934f6?sp=1&amp;vop=1&amp;pid=37468d8a8&amp;color=0,0,0&amp;vtp=1&amp;bbb=1"/>
          <p:cNvSpPr/>
          <p:nvPr/>
        </p:nvSpPr>
        <p:spPr>
          <a:xfrm>
            <a:off x="896112" y="3942666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②可能摸到黑球，也可能摸到白球。</a:t>
            </a:r>
            <a:endParaRPr lang="en-US" altLang="zh-CN" sz="3200" dirty="0"/>
          </a:p>
        </p:txBody>
      </p:sp>
      <p:pic>
        <p:nvPicPr>
          <p:cNvPr id="8" name="QO_5#abae934f6?htil=2&amp;vop=1&amp;pid=37468d8a8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4400" y="4717112"/>
            <a:ext cx="5148072" cy="722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9" name="QO_5_AN.29_1#abae934f6?htil=2&amp;vop=1&amp;pid=37468d8a8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8545" y="4867275"/>
            <a:ext cx="4844415" cy="462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10" name="QC_4_AN.23_1#a380bd61d.bracket?vop=1&amp;pid=b78d245c9&amp;color=0,0,0&amp;vpa=12&amp;vtp=1"/>
          <p:cNvSpPr/>
          <p:nvPr/>
        </p:nvSpPr>
        <p:spPr>
          <a:xfrm>
            <a:off x="6717158" y="900000"/>
            <a:ext cx="566738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algn="ctr" latinLnBrk="1">
              <a:lnSpc>
                <a:spcPts val="58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34" charset="-122"/>
                <a:ea typeface="楷体" panose="02010609060101010101" pitchFamily="34" charset="-122"/>
                <a:cs typeface="楷体" panose="02010609060101010101" pitchFamily="34" charset="-122"/>
                <a:sym typeface="+mn-ea"/>
              </a:rPr>
              <a:t>（（2）、（3）题答案不唯一）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34" charset="-122"/>
              <a:ea typeface="楷体" panose="02010609060101010101" pitchFamily="34" charset="-122"/>
              <a:cs typeface="楷体" panose="02010609060101010101" pitchFamily="34" charset="-122"/>
            </a:endParaRPr>
          </a:p>
          <a:p>
            <a:pPr algn="ctr" latinLnBrk="1">
              <a:lnSpc>
                <a:spcPts val="5800"/>
              </a:lnSpc>
            </a:pPr>
            <a:endParaRPr lang="en-US" altLang="zh-CN" sz="3200" dirty="0">
              <a:solidFill>
                <a:srgbClr val="FF0000"/>
              </a:solidFill>
              <a:latin typeface="楷体" panose="02010609060101010101" pitchFamily="34" charset="-122"/>
              <a:ea typeface="楷体" panose="02010609060101010101" pitchFamily="34" charset="-122"/>
              <a:cs typeface="楷体" panose="02010609060101010101" pitchFamily="34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1916</Words>
  <Application>WPS 演示</Application>
  <PresentationFormat>宽屏</PresentationFormat>
  <Paragraphs>164</Paragraphs>
  <Slides>22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楷体</vt:lpstr>
      <vt:lpstr>Cambria Math</vt:lpstr>
      <vt:lpstr>Calibri</vt:lpstr>
      <vt:lpstr>Arial Unicode MS</vt:lpstr>
      <vt:lpstr>等线</vt:lpstr>
      <vt:lpstr>黑体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4</cp:revision>
  <dcterms:created xsi:type="dcterms:W3CDTF">2025-06-23T04:39:00Z</dcterms:created>
  <dcterms:modified xsi:type="dcterms:W3CDTF">2025-06-26T07:27:35Z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75A6E93E7F214660BA965CEDE6E8874E_12</vt:lpwstr>
  </property>
  <property fmtid="{D5CDD505-2E9C-101B-9397-08002B2CF9AE}" pid="3" name="KSOProductBuildVer">
    <vt:lpwstr>2052-12.1.0.21541</vt:lpwstr>
  </property>
</Properties>
</file>