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6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3_1#51caef34e?vop=1&amp;pid=911fb99a9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某超市纯牛奶零售价是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1.10元/袋，明明家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月每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天预订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3袋纯牛奶，按批发价共付85.5元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这样每袋比零售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价便宜多少元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3_BD.33_1#51caef34e?vop=1&amp;pid=911fb99a9&amp;color=0,0,0&amp;tib=255,255,255&amp;iip=6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3_BD.33_2#51caef34e?vop=1&amp;pid=911fb99a9&amp;color=0,0,0&amp;bbb=1"/>
          <p:cNvSpPr/>
          <p:nvPr/>
        </p:nvSpPr>
        <p:spPr>
          <a:xfrm>
            <a:off x="896112" y="3157137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34_1#51caef34e?vop=1&amp;pid=911fb99a9&amp;color=0,0,0&amp;bbb=1"/>
              <p:cNvSpPr/>
              <p:nvPr/>
            </p:nvSpPr>
            <p:spPr>
              <a:xfrm>
                <a:off x="955675" y="3157220"/>
                <a:ext cx="10534015" cy="23266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dirty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  <a:sym typeface="+mn-ea"/>
                  </a:rPr>
                  <a:t>9月份有30天。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𝟖𝟓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÷(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𝟑𝟎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)=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Mincho" charset="0"/>
                        <a:cs typeface="Cambria Math" panose="02040503050406030204" pitchFamily="18" charset="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Cambria Math" panose="02040503050406030204" pitchFamily="18" charset="0"/>
                      </a:rPr>
                      <m:t>𝟏𝟓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（元）</a:t>
                </a:r>
                <a:endParaRPr lang="en-US" altLang="zh-CN" sz="3200" b="1" i="0" dirty="0">
                  <a:solidFill>
                    <a:srgbClr val="FF0000"/>
                  </a:solidFill>
                  <a:latin typeface="楷体" panose="02010609060101010101" pitchFamily="34" charset="-122"/>
                  <a:ea typeface="楷体" panose="02010609060101010101" pitchFamily="34" charset="-122"/>
                  <a:cs typeface="楷体" panose="02010609060101010101" pitchFamily="34" charset="-122"/>
                </a:endParaRP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楷体" panose="02010609060101010101" pitchFamily="34" charset="-122"/>
                    <a:ea typeface="楷体" panose="02010609060101010101" pitchFamily="34" charset="-122"/>
                    <a:cs typeface="楷体" panose="02010609060101010101" pitchFamily="34" charset="-122"/>
                  </a:rPr>
                  <a:t>：这样每袋比零售价便宜0.15元。</a:t>
                </a:r>
                <a:endParaRPr lang="en-US" altLang="zh-CN" sz="3200" b="1" i="0" dirty="0">
                  <a:solidFill>
                    <a:srgbClr val="FF0000"/>
                  </a:solidFill>
                  <a:latin typeface="楷体" panose="02010609060101010101" pitchFamily="34" charset="-122"/>
                  <a:ea typeface="楷体" panose="02010609060101010101" pitchFamily="34" charset="-122"/>
                  <a:cs typeface="楷体" panose="02010609060101010101" pitchFamily="34" charset="-122"/>
                </a:endParaRPr>
              </a:p>
            </p:txBody>
          </p:sp>
        </mc:Choice>
        <mc:Fallback>
          <p:sp>
            <p:nvSpPr>
              <p:cNvPr id="5" name="QO_3_AN.34_1#51caef34e?vop=1&amp;pid=911fb99a9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675" y="3157220"/>
                <a:ext cx="10534015" cy="23266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11fb99a9.fixed?pid=7a58c90e8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2_BD#911fb99a9.fixed?sp=1&amp;pid=7a58c90e8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除数是整数的小数除法（2）</a:t>
            </a:r>
            <a:endParaRPr lang="en-US" altLang="zh-CN" sz="1400" dirty="0"/>
          </a:p>
        </p:txBody>
      </p:sp>
      <p:sp>
        <p:nvSpPr>
          <p:cNvPr id="4" name="C_2#911fb99a9.fixed?pid=7a58c90e8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_1#e710cd1a5?vop=1&amp;pid=911fb99a9&amp;color=0,0,0&amp;bt=1&amp;bbb=1"/>
              <p:cNvSpPr/>
              <p:nvPr/>
            </p:nvSpPr>
            <p:spPr>
              <a:xfrm>
                <a:off x="896112" y="973152"/>
                <a:ext cx="10533888" cy="1193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算一算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填一填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algn="ctr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_1#e710cd1a5?vop=1&amp;pid=911fb99a9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73152"/>
                <a:ext cx="10533888" cy="11938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1_1#e710cd1a5?vop=1&amp;pid=911fb99a9&amp;color=0,0,0&amp;tib=255,255,255&amp;ii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3_BD.1_3#e710cd1a5?vop=1&amp;pid=911fb99a9&amp;color=0,0,0&amp;tib=255,255,255&amp;vip=2#17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0944" y="2343735"/>
            <a:ext cx="6382512" cy="378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2_1#e710cd1a5.bracket?vop=1&amp;pid=911fb99a9&amp;color=0,0,0&amp;vpa=1&amp;bbb=1"/>
              <p:cNvSpPr/>
              <p:nvPr/>
            </p:nvSpPr>
            <p:spPr>
              <a:xfrm>
                <a:off x="6760781" y="1646568"/>
                <a:ext cx="1086930" cy="4712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2_1#e710cd1a5.bracket?vop=1&amp;pid=911fb99a9&amp;color=0,0,0&amp;vpa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0781" y="1646568"/>
                <a:ext cx="1086930" cy="471297"/>
              </a:xfrm>
              <a:prstGeom prst="rect">
                <a:avLst/>
              </a:prstGeom>
              <a:blipFill rotWithShape="1">
                <a:blip r:embed="rId4"/>
                <a:stretch>
                  <a:fillRect l="-53" t="-3" r="35" b="-7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3_WB.3_1#e710cd1a5.white_block?vop=1&amp;pid=911fb99a9&amp;color=0,0,0&amp;vpa=2"/>
          <p:cNvSpPr/>
          <p:nvPr/>
        </p:nvSpPr>
        <p:spPr>
          <a:xfrm>
            <a:off x="4187952" y="2746071"/>
            <a:ext cx="338328" cy="37490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QB_3_WB.4_1#e710cd1a5.white_block?vop=1&amp;pid=911fb99a9&amp;color=0,0,0&amp;vpa=3"/>
          <p:cNvSpPr/>
          <p:nvPr/>
        </p:nvSpPr>
        <p:spPr>
          <a:xfrm>
            <a:off x="4937760" y="2755215"/>
            <a:ext cx="310896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QB_3_WB.5_1#e710cd1a5.white_block?vop=1&amp;pid=911fb99a9&amp;color=0,0,0&amp;vpa=4"/>
          <p:cNvSpPr/>
          <p:nvPr/>
        </p:nvSpPr>
        <p:spPr>
          <a:xfrm>
            <a:off x="5495544" y="2755215"/>
            <a:ext cx="356616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QB_3_WB.6_1#e710cd1a5.white_block?vop=1&amp;pid=911fb99a9&amp;color=0,0,0&amp;vpa=5"/>
          <p:cNvSpPr/>
          <p:nvPr/>
        </p:nvSpPr>
        <p:spPr>
          <a:xfrm>
            <a:off x="3648456" y="3724479"/>
            <a:ext cx="292608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QB_3_WB.7_1#e710cd1a5.white_block?vop=1&amp;pid=911fb99a9&amp;color=0,0,0&amp;vpa=6"/>
          <p:cNvSpPr/>
          <p:nvPr/>
        </p:nvSpPr>
        <p:spPr>
          <a:xfrm>
            <a:off x="4160520" y="3724479"/>
            <a:ext cx="356616" cy="37490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" name="QB_3_WB.8_1#e710cd1a5.white_block?vop=1&amp;pid=911fb99a9&amp;color=0,0,0&amp;vpa=7"/>
          <p:cNvSpPr/>
          <p:nvPr/>
        </p:nvSpPr>
        <p:spPr>
          <a:xfrm>
            <a:off x="4910328" y="3706191"/>
            <a:ext cx="338328" cy="33832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" name="QB_3_WB.9_1#e710cd1a5.white_block?vop=1&amp;pid=911fb99a9&amp;color=0,0,0&amp;vpa=8"/>
          <p:cNvSpPr/>
          <p:nvPr/>
        </p:nvSpPr>
        <p:spPr>
          <a:xfrm>
            <a:off x="4178808" y="4382847"/>
            <a:ext cx="329184" cy="33832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" name="QB_3_WB.10_1#e710cd1a5.white_block?vop=1&amp;pid=911fb99a9&amp;color=0,0,0&amp;vpa=9"/>
          <p:cNvSpPr/>
          <p:nvPr/>
        </p:nvSpPr>
        <p:spPr>
          <a:xfrm>
            <a:off x="4919472" y="4364559"/>
            <a:ext cx="292608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" name="QB_3_WB.11_1#e710cd1a5.white_block?vop=1&amp;pid=911fb99a9&amp;color=0,0,0&amp;vpa=10"/>
          <p:cNvSpPr/>
          <p:nvPr/>
        </p:nvSpPr>
        <p:spPr>
          <a:xfrm>
            <a:off x="5486400" y="4364559"/>
            <a:ext cx="356616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" name="QB_3_WB.12_1#e710cd1a5.white_block?vop=1&amp;pid=911fb99a9&amp;color=0,0,0&amp;vpa=11"/>
          <p:cNvSpPr/>
          <p:nvPr/>
        </p:nvSpPr>
        <p:spPr>
          <a:xfrm>
            <a:off x="4187952" y="4968063"/>
            <a:ext cx="292608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QB_3_WB.13_1#e710cd1a5.white_block?vop=1&amp;pid=911fb99a9&amp;color=0,0,0&amp;vpa=12"/>
          <p:cNvSpPr/>
          <p:nvPr/>
        </p:nvSpPr>
        <p:spPr>
          <a:xfrm>
            <a:off x="4919472" y="4958919"/>
            <a:ext cx="310896" cy="37490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QB_3_WB.14_1#e710cd1a5.white_block?vop=1&amp;pid=911fb99a9&amp;color=0,0,0&amp;vpa=13"/>
          <p:cNvSpPr/>
          <p:nvPr/>
        </p:nvSpPr>
        <p:spPr>
          <a:xfrm>
            <a:off x="5495544" y="4958919"/>
            <a:ext cx="374904" cy="39319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QB_3_WB.15_1#e710cd1a5.white_block?vop=1&amp;pid=911fb99a9&amp;color=0,0,0&amp;vpa=14"/>
          <p:cNvSpPr/>
          <p:nvPr/>
        </p:nvSpPr>
        <p:spPr>
          <a:xfrm>
            <a:off x="5468112" y="5626431"/>
            <a:ext cx="374904" cy="39319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" name="QB_3_WB.16_1#e710cd1a5.white_block?vop=1&amp;pid=911fb99a9&amp;color=0,0,0&amp;vpa=15"/>
          <p:cNvSpPr/>
          <p:nvPr/>
        </p:nvSpPr>
        <p:spPr>
          <a:xfrm>
            <a:off x="8421624" y="3102687"/>
            <a:ext cx="402336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QB_3_WB.17_1#e710cd1a5.white_block?vop=1&amp;pid=911fb99a9&amp;color=0,0,0&amp;vpa=16"/>
          <p:cNvSpPr/>
          <p:nvPr/>
        </p:nvSpPr>
        <p:spPr>
          <a:xfrm>
            <a:off x="7178040" y="4300551"/>
            <a:ext cx="484632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" name="QB_3_WB.18_1#e710cd1a5.white_block?vop=1&amp;pid=911fb99a9&amp;color=0,0,0&amp;vpa=17"/>
          <p:cNvSpPr/>
          <p:nvPr/>
        </p:nvSpPr>
        <p:spPr>
          <a:xfrm>
            <a:off x="8394192" y="4638879"/>
            <a:ext cx="466344" cy="4480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  <p:bldP spid="16" grpId="0" animBg="1" build="p"/>
      <p:bldP spid="17" grpId="0" animBg="1" build="p"/>
      <p:bldP spid="18" grpId="0" animBg="1" build="p"/>
      <p:bldP spid="19" grpId="0" animBg="1" build="p"/>
      <p:bldP spid="20" grpId="0" animBg="1" build="p"/>
      <p:bldP spid="21" grpId="0" animBg="1" build="p"/>
      <p:bldP spid="22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9_1#5ceba6cd3?vop=1&amp;pid=911fb99a9&amp;color=0,0,0&amp;bt=1&amp;bb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2539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kern="0" spc="-99900" dirty="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253990" algn="l"/>
                  </a:tabLst>
                  <a:defRPr/>
                </a:pP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2539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19_1#5ceba6cd3?vop=1&amp;pid=911fb99a9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-33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19_1#5ceba6cd3?vop=1&amp;pid=911fb99a9&amp;color=0,0,0&amp;tib=255,255,255&amp;iip=2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3_AN.20_1#5ceba6cd3.bracket?vop=1&amp;pid=911fb99a9&amp;color=0,0,0&amp;vpa=18&amp;bbb=1"/>
          <p:cNvSpPr/>
          <p:nvPr/>
        </p:nvSpPr>
        <p:spPr>
          <a:xfrm>
            <a:off x="2873946" y="1641680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4.2</a:t>
            </a:r>
            <a:endParaRPr lang="en-US" altLang="zh-CN" sz="3200" dirty="0"/>
          </a:p>
        </p:txBody>
      </p:sp>
      <p:sp>
        <p:nvSpPr>
          <p:cNvPr id="7" name="QB_3_AN.21_1#5ceba6cd3.bracket?vop=1&amp;pid=911fb99a9&amp;color=0,0,0&amp;vpa=19&amp;bbb=1"/>
          <p:cNvSpPr/>
          <p:nvPr/>
        </p:nvSpPr>
        <p:spPr>
          <a:xfrm>
            <a:off x="8127936" y="164168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2.25</a:t>
            </a:r>
            <a:endParaRPr lang="en-US" altLang="zh-CN" sz="3200" dirty="0"/>
          </a:p>
        </p:txBody>
      </p:sp>
      <p:sp>
        <p:nvSpPr>
          <p:cNvPr id="8" name="QB_3_AN.22_1#5ceba6cd3.bracket?vop=1&amp;pid=911fb99a9&amp;color=0,0,0&amp;vpa=20&amp;bbb=1"/>
          <p:cNvSpPr/>
          <p:nvPr/>
        </p:nvSpPr>
        <p:spPr>
          <a:xfrm>
            <a:off x="3025839" y="3130755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0.15</a:t>
            </a:r>
            <a:endParaRPr lang="en-US" altLang="zh-CN" sz="3200" dirty="0"/>
          </a:p>
        </p:txBody>
      </p:sp>
      <p:sp>
        <p:nvSpPr>
          <p:cNvPr id="9" name="QB_3_AN.23_1#5ceba6cd3.bracket?vop=1&amp;pid=911fb99a9&amp;color=0,0,0&amp;vpa=21&amp;bbb=1"/>
          <p:cNvSpPr/>
          <p:nvPr/>
        </p:nvSpPr>
        <p:spPr>
          <a:xfrm>
            <a:off x="8522716" y="3130755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0.05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4_1#c1b5b8467?vop=1&amp;pid=911fb99a9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下面的竖式中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存在的错误有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pic>
        <p:nvPicPr>
          <p:cNvPr id="3" name="QC_3_BD.24_1#c1b5b8467?vop=1&amp;pid=911fb99a9&amp;color=0,0,0&amp;tib=255,255,255&amp;iip=3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7315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3_AN.25_1#c1b5b8467.bracket?vop=1&amp;pid=911fb99a9&amp;color=0,0,0&amp;vpa=22"/>
          <p:cNvSpPr/>
          <p:nvPr/>
        </p:nvSpPr>
        <p:spPr>
          <a:xfrm>
            <a:off x="8276399" y="900000"/>
            <a:ext cx="588963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pic>
        <p:nvPicPr>
          <p:cNvPr id="5" name="QC_3_BD.24_2#c1b5b8467?htil=1&amp;vop=1&amp;pid=911fb99a9&amp;color=0,0,0&amp;tib=255,255,255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7657" y="1594783"/>
            <a:ext cx="2489229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C_3_BD.24_3#c1b5b8467?htil=1&amp;vop=1&amp;pid=911fb99a9&amp;color=0,0,0&amp;bbb=1&amp;hb=1&amp;hs=1"/>
          <p:cNvSpPr/>
          <p:nvPr/>
        </p:nvSpPr>
        <p:spPr>
          <a:xfrm>
            <a:off x="896112" y="1607483"/>
            <a:ext cx="7680960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①被除数的整数部分除以除数不够商1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忘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记商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商的小数点没有和被除数的小数点对齐。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除到被除数的百分位时没有商0占位。</a:t>
            </a:r>
            <a:endParaRPr lang="en-US" altLang="zh-CN" sz="3200" dirty="0"/>
          </a:p>
        </p:txBody>
      </p:sp>
      <p:sp>
        <p:nvSpPr>
          <p:cNvPr id="7" name="QC_3_BD.24_4#c1b5b8467.choices?vop=1&amp;pid=911fb99a9&amp;color=0,0,0&amp;bbb=1&amp;hs=1"/>
          <p:cNvSpPr/>
          <p:nvPr/>
        </p:nvSpPr>
        <p:spPr>
          <a:xfrm>
            <a:off x="896112" y="4594616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3188970" algn="l"/>
                <a:tab pos="6746875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①②③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6_1#788d1bff0?vop=1&amp;pid=911fb99a9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超市里的某种牛奶有下面三种售卖方式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哪种方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式最便宜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3_BD.26_1#788d1bff0?vop=1&amp;pid=911fb99a9&amp;color=0,0,0&amp;tib=255,255,255&amp;iip=4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6_2#788d1bff0?vop=1&amp;pid=911fb99a9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3936" y="2499184"/>
            <a:ext cx="8796528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27_1#788d1bff0?vop=1&amp;pid=911fb99a9&amp;color=0,0,0&amp;bt=1&amp;bbb=1"/>
              <p:cNvSpPr/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：丙种方式最便宜。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3_AN.27_1#788d1bff0?vop=1&amp;pid=911fb99a9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895600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8_1#049076c83?vop=1&amp;pid=911fb99a9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五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（2）班同学开展“垃圾分类”活动后，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月份收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集的废纸卖了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28.4元，饮料瓶卖了17.5元。</a:t>
            </a:r>
            <a:endParaRPr lang="en-US" altLang="zh-CN" sz="3200" dirty="0"/>
          </a:p>
        </p:txBody>
      </p:sp>
      <p:pic>
        <p:nvPicPr>
          <p:cNvPr id="3" name="QO_3_BD.28_1#049076c83?vop=1&amp;pid=911fb99a9&amp;color=0,0,0&amp;tib=255,255,255&amp;iip=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8_2#049076c83?vop=1&amp;pid=911fb99a9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144" y="2499184"/>
            <a:ext cx="1004011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9_1#cf5ce4756?vop=1&amp;pid=049076c83&amp;color=0,0,0&amp;bt=1&amp;bbb=1"/>
          <p:cNvSpPr/>
          <p:nvPr/>
        </p:nvSpPr>
        <p:spPr>
          <a:xfrm>
            <a:off x="896112" y="900000"/>
            <a:ext cx="10533888" cy="685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（1）每本笔记本多少钱？每支钢笔多少钱？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30_1#cf5ce4756?vop=1&amp;pid=049076c83&amp;color=0,0,0&amp;bbb=1"/>
              <p:cNvSpPr/>
              <p:nvPr/>
            </p:nvSpPr>
            <p:spPr>
              <a:xfrm>
                <a:off x="896112" y="1578082"/>
                <a:ext cx="10533888" cy="1866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：每本笔记本7.65元，每支钢笔5.1元。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30_1#cf5ce4756?vop=1&amp;pid=049076c8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8082"/>
                <a:ext cx="10533888" cy="18669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4_BD.31_1#2d73771bd?sp=1&amp;vop=1&amp;pid=049076c83&amp;color=0,0,0&amp;bbb=1"/>
          <p:cNvSpPr/>
          <p:nvPr/>
        </p:nvSpPr>
        <p:spPr>
          <a:xfrm>
            <a:off x="896112" y="3483082"/>
            <a:ext cx="10533888" cy="1244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（2）你还能提出其他数学问题并解答吗？</a:t>
            </a:r>
            <a:endParaRPr lang="en-US" altLang="zh-CN" sz="3200" dirty="0"/>
          </a:p>
          <a:p>
            <a:pPr latinLnBrk="1">
              <a:lnSpc>
                <a:spcPts val="49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答案不唯一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，如：每支钢笔比每本笔记本便宜多少元？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AN.32_1#2d73771bd?vop=1&amp;pid=049076c83&amp;color=0,0,0&amp;bbb=1"/>
              <p:cNvSpPr/>
              <p:nvPr/>
            </p:nvSpPr>
            <p:spPr>
              <a:xfrm>
                <a:off x="896112" y="4778481"/>
                <a:ext cx="10533888" cy="124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（元）</a:t>
                </a:r>
                <a:endParaRPr lang="en-US" altLang="zh-CN" sz="1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：每支钢笔比每本笔记本便宜2.55元。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4_AN.32_1#2d73771bd?vop=1&amp;pid=049076c8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778481"/>
                <a:ext cx="10533888" cy="1244600"/>
              </a:xfrm>
              <a:prstGeom prst="rect">
                <a:avLst/>
              </a:prstGeom>
              <a:blipFill rotWithShape="1">
                <a:blip r:embed="rId2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836</Words>
  <Application>WPS 演示</Application>
  <PresentationFormat>宽屏</PresentationFormat>
  <Paragraphs>65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>MS Mincho</vt:lpstr>
      <vt:lpstr>黑体</vt:lpstr>
      <vt:lpstr>Segoe Print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2025-06-23T02:02:00Z</dcterms:created>
  <dcterms:modified xsi:type="dcterms:W3CDTF">2025-06-26T03:21:39Z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2464352F174E45E3A84FBC91BEFF4024_12</vt:lpwstr>
  </property>
  <property fmtid="{D5CDD505-2E9C-101B-9397-08002B2CF9AE}" pid="3" name="KSOProductBuildVer">
    <vt:lpwstr>2052-12.1.0.21541</vt:lpwstr>
  </property>
</Properties>
</file>