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5953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6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25_1#8a4420561?vop=1&amp;pid=ad323372f&amp;color=0,0,0&amp;bt=1&amp;bbb=1"/>
              <p:cNvSpPr/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（2）表示某班位置的数对是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，可能是哪个班？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25_1#8a4420561?vop=1&amp;pid=ad323372f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blipFill>
                <a:blip r:embed="rId3"/>
                <a:stretch>
                  <a:fillRect l="-2315" t="-847" b="-220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4_AN.26_1#8a4420561?vop=1&amp;pid=ad323372f&amp;color=0,0,0&amp;bbb=1"/>
          <p:cNvSpPr/>
          <p:nvPr/>
        </p:nvSpPr>
        <p:spPr>
          <a:xfrm>
            <a:off x="896112" y="1542874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答案不唯一，如：六（1）班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27_1#bb304a41e?vop=1&amp;pid=ad323372f&amp;color=0,0,0&amp;bbb=1"/>
              <p:cNvSpPr/>
              <p:nvPr/>
            </p:nvSpPr>
            <p:spPr>
              <a:xfrm>
                <a:off x="896112" y="2251373"/>
                <a:ext cx="10533888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（3）表示某班位置的数对是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，可能是哪个班？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BD.27_1#bb304a41e?vop=1&amp;pid=ad323372f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51373"/>
                <a:ext cx="10533888" cy="723900"/>
              </a:xfrm>
              <a:prstGeom prst="rect">
                <a:avLst/>
              </a:prstGeom>
              <a:blipFill>
                <a:blip r:embed="rId4"/>
                <a:stretch>
                  <a:fillRect l="-2315" b="-218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4_AN.28_1#bb304a41e?vop=1&amp;pid=ad323372f&amp;color=0,0,0&amp;bbb=1"/>
          <p:cNvSpPr/>
          <p:nvPr/>
        </p:nvSpPr>
        <p:spPr>
          <a:xfrm>
            <a:off x="896112" y="2901266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答案不唯一，如：四（5）班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29_1#463f64cf2?vop=1&amp;pid=bcf57cdad&amp;color=0,0,0&amp;bt=1&amp;bbb=1&amp;hb=1"/>
              <p:cNvSpPr/>
              <p:nvPr/>
            </p:nvSpPr>
            <p:spPr>
              <a:xfrm>
                <a:off x="896112" y="900000"/>
                <a:ext cx="10533888" cy="2171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五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（2）班部分同学参加体操比赛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站成一个方</a:t>
                </a: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阵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，小晴站在方阵的正中间位置，用数对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五</a:t>
                </a: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2）班共有多少名同学参加体操比赛？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29_1#463f64cf2?vop=1&amp;pid=bcf57cdad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171700"/>
              </a:xfrm>
              <a:prstGeom prst="rect">
                <a:avLst/>
              </a:prstGeom>
              <a:blipFill>
                <a:blip r:embed="rId3"/>
                <a:stretch>
                  <a:fillRect l="-2315" t="-281" b="-730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29_1#463f64cf2?vop=1&amp;pid=bcf57cdad&amp;color=0,0,0&amp;tib=255,255,255&amp;iip=4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168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30_1#463f64cf2?vop=1&amp;pid=bcf57cdad&amp;color=0,0,0&amp;bbb=1"/>
              <p:cNvSpPr/>
              <p:nvPr/>
            </p:nvSpPr>
            <p:spPr>
              <a:xfrm>
                <a:off x="896112" y="3131737"/>
                <a:ext cx="10533888" cy="2895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（行）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（列）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（名）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：五（2）班共有35名同学参加体操比赛。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30_1#463f64cf2?vop=1&amp;pid=bcf57cdad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31737"/>
                <a:ext cx="10533888" cy="2895600"/>
              </a:xfrm>
              <a:prstGeom prst="rect">
                <a:avLst/>
              </a:prstGeom>
              <a:blipFill>
                <a:blip r:embed="rId5"/>
                <a:stretch>
                  <a:fillRect l="-2315" t="-211" b="-52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cf57cdad.fixed?pid=e8e1efb9a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r>
              <a:rPr lang="en-US" altLang="zh-CN" sz="4400" b="1" i="0" dirty="0">
                <a:solidFill>
                  <a:srgbClr val="ED7D3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位置</a:t>
            </a:r>
            <a:endParaRPr lang="en-US" altLang="zh-CN" sz="4400" dirty="0"/>
          </a:p>
        </p:txBody>
      </p:sp>
      <p:sp>
        <p:nvSpPr>
          <p:cNvPr id="3" name="C_2_BD#bcf57cdad.fixed?pid=e8e1efb9a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第1课时</a:t>
            </a:r>
            <a:r>
              <a:rPr lang="en-US" altLang="zh-CN" sz="1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用数对表示具体情境中物体的位置</a:t>
            </a:r>
            <a:endParaRPr lang="en-US" altLang="zh-CN" sz="1400" dirty="0"/>
          </a:p>
        </p:txBody>
      </p:sp>
      <p:sp>
        <p:nvSpPr>
          <p:cNvPr id="4" name="C_2#bcf57cdad.fixed?pid=e8e1efb9a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1_1#60e2dc4fb?htil=1&amp;vop=1&amp;pid=bcf57cdad&amp;color=0,0,0&amp;tib=255,255,255&amp;bt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6102" y="912700"/>
            <a:ext cx="5175504" cy="279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1_2#60e2dc4fb?htil=1&amp;vop=1&amp;pid=bcf57cdad&amp;color=0,0,0&amp;bbb=1&amp;hb=1&amp;hs=1"/>
          <p:cNvSpPr/>
          <p:nvPr/>
        </p:nvSpPr>
        <p:spPr>
          <a:xfrm>
            <a:off x="896112" y="900000"/>
            <a:ext cx="5276088" cy="147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下面是五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班学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生的座位平面图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4" name="QO_3_BD.1_2#60e2dc4fb?htil=1&amp;vop=1&amp;pid=bcf57cdad&amp;color=0,0,0&amp;tib=255,255,255&amp;ii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2_1#c1cce1740?htil=1&amp;vop=1&amp;pid=60e2dc4fb&amp;color=0,0,0&amp;bbb=1&amp;hb=1&amp;hs=1"/>
              <p:cNvSpPr/>
              <p:nvPr/>
            </p:nvSpPr>
            <p:spPr>
              <a:xfrm>
                <a:off x="896112" y="2433237"/>
                <a:ext cx="52760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（1）王兵坐在第2列第5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请你在图中用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3200" b="1" i="0" dirty="0">
                        <a:solidFill>
                          <a:srgbClr val="000000"/>
                        </a:solidFill>
                        <a:latin typeface="SimSun" pitchFamily="34" charset="0"/>
                        <a:ea typeface="SimSun" pitchFamily="34" charset="-122"/>
                        <a:cs typeface="SimSun" pitchFamily="34" charset="-120"/>
                      </a:rPr>
                      <m:t>△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标出王兵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B_4_BD.2_1#c1cce1740?htil=1&amp;vop=1&amp;pid=60e2dc4fb&amp;color=0,0,0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33237"/>
                <a:ext cx="5276088" cy="1473200"/>
              </a:xfrm>
              <a:prstGeom prst="rect">
                <a:avLst/>
              </a:prstGeom>
              <a:blipFill>
                <a:blip r:embed="rId5"/>
                <a:stretch>
                  <a:fillRect l="-4619" r="-1617" b="-103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4_AN.3_1#c1cce1740.blank?vop=1&amp;pid=60e2dc4fb&amp;color=0,0,0&amp;vpa=1"/>
          <p:cNvSpPr/>
          <p:nvPr/>
        </p:nvSpPr>
        <p:spPr>
          <a:xfrm>
            <a:off x="5405317" y="3870784"/>
            <a:ext cx="498475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7" name="QB_4_AN.4_1#c1cce1740.blank?vop=1&amp;pid=60e2dc4fb&amp;color=0,0,0&amp;vpa=2"/>
          <p:cNvSpPr/>
          <p:nvPr/>
        </p:nvSpPr>
        <p:spPr>
          <a:xfrm>
            <a:off x="6422905" y="3870784"/>
            <a:ext cx="498475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11" name="QB_4_BD.2_1#c1cce1740?htil=1&amp;vop=1&amp;pid=60e2dc4fb&amp;color=0,0,0&amp;bbb=1&amp;hb=1&amp;hs=1"/>
          <p:cNvSpPr/>
          <p:nvPr/>
        </p:nvSpPr>
        <p:spPr>
          <a:xfrm>
            <a:off x="899991" y="3908884"/>
            <a:ext cx="10536017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的位置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用数对表示是（</a:t>
            </a:r>
            <a:r>
              <a:rPr lang="en-US" altLang="zh-CN" sz="32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5_1#49ab0057b?vop=1&amp;pid=60e2dc4fb&amp;color=0,0,0&amp;bbb=1&amp;hb=1"/>
              <p:cNvSpPr/>
              <p:nvPr/>
            </p:nvSpPr>
            <p:spPr>
              <a:xfrm>
                <a:off x="896112" y="899999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（2）钟卫的位置是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在图中是第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列第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在图中用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“☆”标出他的位置。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5_1#49ab0057b?vop=1&amp;pid=60e2dc4fb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9999"/>
                <a:ext cx="10533888" cy="1473200"/>
              </a:xfrm>
              <a:prstGeom prst="rect">
                <a:avLst/>
              </a:prstGeom>
              <a:blipFill>
                <a:blip r:embed="rId2"/>
                <a:stretch>
                  <a:fillRect l="-2315" r="-116" b="-103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6_1#49ab0057b.bracket?vop=1&amp;pid=60e2dc4fb&amp;color=0,0,0&amp;vpa=3&amp;bbb=1"/>
              <p:cNvSpPr/>
              <p:nvPr/>
            </p:nvSpPr>
            <p:spPr>
              <a:xfrm>
                <a:off x="8012367" y="1080325"/>
                <a:ext cx="449263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6_1#49ab0057b.bracket?vop=1&amp;pid=60e2dc4fb&amp;color=0,0,0&amp;vpa=3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2367" y="1080325"/>
                <a:ext cx="449263" cy="508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7_1#49ab0057b.bracket?vop=1&amp;pid=60e2dc4fb&amp;color=0,0,0&amp;vpa=4&amp;bbb=1"/>
              <p:cNvSpPr/>
              <p:nvPr/>
            </p:nvSpPr>
            <p:spPr>
              <a:xfrm>
                <a:off x="9712578" y="1080325"/>
                <a:ext cx="449263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7_1#49ab0057b.bracket?vop=1&amp;pid=60e2dc4fb&amp;color=0,0,0&amp;vpa=4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2578" y="1080325"/>
                <a:ext cx="449263" cy="5080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033457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8_1#0116912bc?vop=1&amp;pid=60e2dc4fb&amp;color=0,0,0&amp;bt=1&amp;bbb=1&amp;hb=1"/>
              <p:cNvSpPr/>
              <p:nvPr/>
            </p:nvSpPr>
            <p:spPr>
              <a:xfrm>
                <a:off x="896112" y="900000"/>
                <a:ext cx="10533888" cy="1168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（3）在上图中分别用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𝑨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𝑩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标出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的位置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表示的位置一样吗？为什么？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8_1#0116912bc?vop=1&amp;pid=60e2dc4fb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168400"/>
              </a:xfrm>
              <a:prstGeom prst="rect">
                <a:avLst/>
              </a:prstGeom>
              <a:blipFill>
                <a:blip r:embed="rId3"/>
                <a:stretch>
                  <a:fillRect l="-2315" t="-9424" b="-146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AN.9_1#0116912bc?vop=1&amp;pid=60e2dc4fb&amp;color=0,0,0&amp;tib=255,255,255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5135" y="2190828"/>
            <a:ext cx="4428317" cy="255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9_2#0116912bc?vop=1&amp;pid=60e2dc4fb&amp;color=0,0,0&amp;bbb=1&amp;hb=1"/>
              <p:cNvSpPr/>
              <p:nvPr/>
            </p:nvSpPr>
            <p:spPr>
              <a:xfrm>
                <a:off x="896112" y="4882174"/>
                <a:ext cx="10533888" cy="1168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表示的位置不一样，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表示第6列第4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表示第4列第6行。（理由合理即可）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9_2#0116912bc?vop=1&amp;pid=60e2dc4fb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882174"/>
                <a:ext cx="10533888" cy="1168400"/>
              </a:xfrm>
              <a:prstGeom prst="rect">
                <a:avLst/>
              </a:prstGeom>
              <a:blipFill>
                <a:blip r:embed="rId5"/>
                <a:stretch>
                  <a:fillRect t="-9375" b="-161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10_1#5393bda2f?htil=2&amp;vop=1&amp;pid=bcf57cdad&amp;color=0,0,0&amp;tib=255,255,255&amp;bt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4502" y="951689"/>
            <a:ext cx="5175504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10_2#5393bda2f?htil=2&amp;vop=1&amp;pid=bcf57cdad&amp;color=0,0,0&amp;bbb=1&amp;hb=1&amp;hs=1"/>
          <p:cNvSpPr/>
          <p:nvPr/>
        </p:nvSpPr>
        <p:spPr>
          <a:xfrm>
            <a:off x="896112" y="938989"/>
            <a:ext cx="5276088" cy="1866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中医是我国的四大</a:t>
            </a:r>
          </a:p>
          <a:p>
            <a:pPr latinLnBrk="1">
              <a:lnSpc>
                <a:spcPts val="49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国粹之一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下面是一个中药</a:t>
            </a:r>
          </a:p>
          <a:p>
            <a:pPr latinLnBrk="1">
              <a:lnSpc>
                <a:spcPts val="49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橱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。（教材P22第4题变式）</a:t>
            </a:r>
            <a:endParaRPr lang="en-US" altLang="zh-CN" sz="3200" dirty="0"/>
          </a:p>
        </p:txBody>
      </p:sp>
      <p:pic>
        <p:nvPicPr>
          <p:cNvPr id="4" name="QO_3_BD.10_2#5393bda2f?htil=2&amp;vop=1&amp;pid=bcf57cdad&amp;color=0,0,0&amp;tib=255,255,255&amp;iip=2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4_BD.11_1#d446d1c48?htil=2&amp;vop=1&amp;pid=5393bda2f&amp;color=0,0,0&amp;bbb=1&amp;hb=1&amp;hs=1"/>
          <p:cNvSpPr/>
          <p:nvPr/>
        </p:nvSpPr>
        <p:spPr>
          <a:xfrm>
            <a:off x="896112" y="2865926"/>
            <a:ext cx="5276088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如果当归的位置用数对</a:t>
            </a:r>
            <a:endParaRPr lang="en-US" altLang="zh-CN" sz="3200" dirty="0"/>
          </a:p>
        </p:txBody>
      </p:sp>
      <p:sp>
        <p:nvSpPr>
          <p:cNvPr id="6" name="QB_4_AN.12_1#d446d1c48.blank?vop=1&amp;pid=5393bda2f&amp;color=0,0,0&amp;vpa=5"/>
          <p:cNvSpPr/>
          <p:nvPr/>
        </p:nvSpPr>
        <p:spPr>
          <a:xfrm>
            <a:off x="8823579" y="3502450"/>
            <a:ext cx="498475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6</a:t>
            </a:r>
            <a:endParaRPr lang="en-US" altLang="zh-CN" sz="3200" dirty="0"/>
          </a:p>
        </p:txBody>
      </p:sp>
      <p:sp>
        <p:nvSpPr>
          <p:cNvPr id="7" name="QB_4_AN.13_1#d446d1c48.blank?vop=1&amp;pid=5393bda2f&amp;color=0,0,0&amp;vpa=6"/>
          <p:cNvSpPr/>
          <p:nvPr/>
        </p:nvSpPr>
        <p:spPr>
          <a:xfrm>
            <a:off x="9841167" y="3502450"/>
            <a:ext cx="498475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6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BD.14_1#342451dee?vop=1&amp;pid=5393bda2f&amp;color=0,0,0&amp;bbb=1"/>
              <p:cNvSpPr/>
              <p:nvPr/>
            </p:nvSpPr>
            <p:spPr>
              <a:xfrm>
                <a:off x="896112" y="4226350"/>
                <a:ext cx="10533888" cy="1866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（2）一味中药的位置是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它是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)。</a:t>
                </a:r>
              </a:p>
              <a:p>
                <a:pPr lvl="0" latinLnBrk="1">
                  <a:lnSpc>
                    <a:spcPts val="49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（3）和五味子在同一行，且和黄芩在同一列的中药是</a:t>
                </a:r>
              </a:p>
              <a:p>
                <a:pPr lvl="0" latinLnBrk="1">
                  <a:lnSpc>
                    <a:spcPts val="49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)，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它的位置用数对表示是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8" name="QB_4_BD.14_1#342451dee?vop=1&amp;pid=5393bda2f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226350"/>
                <a:ext cx="10533888" cy="1866900"/>
              </a:xfrm>
              <a:prstGeom prst="rect">
                <a:avLst/>
              </a:prstGeom>
              <a:blipFill>
                <a:blip r:embed="rId5"/>
                <a:stretch>
                  <a:fillRect l="-2315" t="-3909" b="-977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4_AN.15_1#342451dee.bracket?vop=1&amp;pid=5393bda2f&amp;color=0,0,0&amp;vpa=7&amp;bbb=1"/>
          <p:cNvSpPr/>
          <p:nvPr/>
        </p:nvSpPr>
        <p:spPr>
          <a:xfrm>
            <a:off x="7534528" y="4229271"/>
            <a:ext cx="1519238" cy="622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五味子</a:t>
            </a:r>
            <a:endParaRPr lang="en-US" altLang="zh-CN" sz="3200" dirty="0"/>
          </a:p>
        </p:txBody>
      </p:sp>
      <p:sp>
        <p:nvSpPr>
          <p:cNvPr id="11" name="QB_4_AN.17_1#342451dee.bracket?vop=1&amp;pid=5393bda2f&amp;color=0,0,0&amp;vpa=8&amp;bbb=1"/>
          <p:cNvSpPr/>
          <p:nvPr/>
        </p:nvSpPr>
        <p:spPr>
          <a:xfrm>
            <a:off x="1053274" y="5473871"/>
            <a:ext cx="1111250" cy="622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黄连</a:t>
            </a:r>
            <a:endParaRPr lang="en-US" altLang="zh-CN" sz="3200" dirty="0"/>
          </a:p>
        </p:txBody>
      </p:sp>
      <p:sp>
        <p:nvSpPr>
          <p:cNvPr id="12" name="QB_4_AN.18_1#342451dee.blank?vop=1&amp;pid=5393bda2f&amp;color=0,0,0&amp;vpa=9"/>
          <p:cNvSpPr/>
          <p:nvPr/>
        </p:nvSpPr>
        <p:spPr>
          <a:xfrm>
            <a:off x="7308024" y="5435771"/>
            <a:ext cx="498475" cy="622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9</a:t>
            </a:r>
            <a:endParaRPr lang="en-US" altLang="zh-CN" sz="3200" dirty="0"/>
          </a:p>
        </p:txBody>
      </p:sp>
      <p:sp>
        <p:nvSpPr>
          <p:cNvPr id="13" name="QB_4_AN.19_1#342451dee.blank?vop=1&amp;pid=5393bda2f&amp;color=0,0,0&amp;vpa=10"/>
          <p:cNvSpPr/>
          <p:nvPr/>
        </p:nvSpPr>
        <p:spPr>
          <a:xfrm>
            <a:off x="8325613" y="5435771"/>
            <a:ext cx="498475" cy="622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4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QB_4_BD.11_1#d446d1c48?htil=2&amp;vop=1&amp;pid=5393bda2f&amp;color=0,0,0&amp;bbb=1&amp;hb=1&amp;hs=1"/>
              <p:cNvSpPr/>
              <p:nvPr/>
            </p:nvSpPr>
            <p:spPr>
              <a:xfrm>
                <a:off x="896112" y="3546138"/>
                <a:ext cx="10536017" cy="685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那么菊花的位置用数对表示是（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14" name="QB_4_BD.11_1#d446d1c48?htil=2&amp;vop=1&amp;pid=5393bda2f&amp;color=0,0,0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546138"/>
                <a:ext cx="10536017" cy="685800"/>
              </a:xfrm>
              <a:prstGeom prst="rect">
                <a:avLst/>
              </a:prstGeom>
              <a:blipFill>
                <a:blip r:embed="rId6"/>
                <a:stretch>
                  <a:fillRect t="-5357" r="-810" b="-205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20_1#4146bde2c?vop=1&amp;pid=5393bda2f&amp;color=0,0,0&amp;bt=1&amp;bbb=1"/>
              <p:cNvSpPr/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3200" b="1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4）三七的位置是</a:t>
                </a:r>
                <a14:m>
                  <m:oMath xmlns:m="http://schemas.openxmlformats.org/officeDocument/2006/math">
                    <m:r>
                      <a:rPr lang="en-US" altLang="zh-CN" sz="3200" b="1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𝟏𝟎</m:t>
                    </m:r>
                    <m:r>
                      <a:rPr lang="en-US" altLang="zh-CN" sz="3200" b="1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，请你在图中用“√”标出它的位置。</a:t>
                </a:r>
                <a:endParaRPr lang="en-US" altLang="zh-CN" sz="3200" spc="-50" dirty="0"/>
              </a:p>
            </p:txBody>
          </p:sp>
        </mc:Choice>
        <mc:Fallback>
          <p:sp>
            <p:nvSpPr>
              <p:cNvPr id="2" name="QO_4_BD.20_1#4146bde2c?vop=1&amp;pid=5393bda2f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blipFill>
                <a:blip r:embed="rId3"/>
                <a:stretch>
                  <a:fillRect l="-2315" t="-847" r="-5266" b="-220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AN.21_1#4146bde2c?vop=1&amp;pid=5393bda2f&amp;color=0,0,0&amp;tib=255,255,255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1669874"/>
            <a:ext cx="8540496" cy="3995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2_1#ad323372f?vop=1&amp;pid=bcf57cdad&amp;color=0,0,0&amp;bt=1&amp;bbb=1"/>
          <p:cNvSpPr/>
          <p:nvPr/>
        </p:nvSpPr>
        <p:spPr>
          <a:xfrm>
            <a:off x="896112" y="900000"/>
            <a:ext cx="109362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下面是某校集合时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，各个班级在礼堂里的位置图。</a:t>
            </a:r>
            <a:endParaRPr lang="en-US" altLang="zh-CN" sz="3200" dirty="0"/>
          </a:p>
        </p:txBody>
      </p:sp>
      <p:pic>
        <p:nvPicPr>
          <p:cNvPr id="3" name="QO_3_BD.22_1#ad323372f?vop=1&amp;pid=bcf57cdad&amp;color=0,0,0&amp;tib=255,255,255&amp;iip=3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22_2#ad323372f?vop=1&amp;pid=bcf57cdad&amp;color=0,0,0&amp;tib=255,255,255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8336" y="1673430"/>
            <a:ext cx="6967728" cy="369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3_1#ede381dba?vop=1&amp;pid=ad323372f&amp;color=0,0,0&amp;bt=1&amp;bbb=1"/>
          <p:cNvSpPr/>
          <p:nvPr/>
        </p:nvSpPr>
        <p:spPr>
          <a:xfrm>
            <a:off x="896112" y="900000"/>
            <a:ext cx="10533888" cy="711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（1）用数对表示各年级（2）班所在的位置。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24_1#ede381dba?vop=1&amp;pid=ad323372f&amp;color=0,0,0&amp;bbb=1"/>
              <p:cNvSpPr/>
              <p:nvPr/>
            </p:nvSpPr>
            <p:spPr>
              <a:xfrm>
                <a:off x="896112" y="1596306"/>
                <a:ext cx="10533888" cy="4343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一（2）班：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二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（2）班：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三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（2）班：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四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（2）班：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（2）班：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六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（2）班：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24_1#ede381dba?vop=1&amp;pid=ad323372f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96306"/>
                <a:ext cx="10533888" cy="4343400"/>
              </a:xfrm>
              <a:prstGeom prst="rect">
                <a:avLst/>
              </a:prstGeom>
              <a:blipFill>
                <a:blip r:embed="rId3"/>
                <a:stretch>
                  <a:fillRect l="-2315" t="-140" b="-36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397</Words>
  <Application>Microsoft Office PowerPoint</Application>
  <PresentationFormat>宽屏</PresentationFormat>
  <Paragraphs>63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KaiTi</vt:lpstr>
      <vt:lpstr>等线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2025-06-23T02:02:26Z</dcterms:created>
  <dcterms:modified xsi:type="dcterms:W3CDTF">2025-06-23T02:07:54Z</dcterms:modified>
  <cp:category/>
  <cp:contentStatus/>
</cp:coreProperties>
</file>