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1137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b9ec990009638d8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3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0_1#feb37b093?vop=1&amp;pid=948df4046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𝟕𝟖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时，一共有多少千克面粉？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40_1#feb37b093?vop=1&amp;pid=948df404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>
                <a:blip r:embed="rId3"/>
                <a:stretch>
                  <a:fillRect l="-2315" t="-847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41_1#feb37b093?vop=1&amp;pid=948df4046&amp;color=0,0,0&amp;vtp=1&amp;bbb=1"/>
              <p:cNvSpPr/>
              <p:nvPr/>
            </p:nvSpPr>
            <p:spPr>
              <a:xfrm>
                <a:off x="896112" y="1603927"/>
                <a:ext cx="10533888" cy="289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时，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（千克）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：一共有1.78千克面粉。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41_1#feb37b093?vop=1&amp;pid=948df404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895600"/>
              </a:xfrm>
              <a:prstGeom prst="rect">
                <a:avLst/>
              </a:prstGeom>
              <a:blipFill>
                <a:blip r:embed="rId4"/>
                <a:stretch>
                  <a:fillRect l="-2315" b="-54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99d3e332.fixed?pid=974eef2cd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199d3e332.fixed?pid=974eef2cd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用字母表示数量关系（1）</a:t>
            </a:r>
            <a:endParaRPr lang="en-US" altLang="zh-CN" sz="1400" dirty="0"/>
          </a:p>
        </p:txBody>
      </p:sp>
      <p:sp>
        <p:nvSpPr>
          <p:cNvPr id="4" name="C_3#199d3e332.fixed?pid=974eef2cd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b04cd6e5b?vop=1&amp;pid=199d3e332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1_1#b04cd6e5b?vop=1&amp;pid=199d3e332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_1#838af76d3?vop=1&amp;pid=b04cd6e5b&amp;color=0,0,0&amp;vtp=1&amp;bbb=1&amp;hb=1"/>
              <p:cNvSpPr/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（1）如今，手机支付已成为一种常见的付款方式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如果张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老师的手机钱包里有零钱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元，买水果要付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12.5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那么付款后还剩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2_1#838af76d3?vop=1&amp;pid=b04cd6e5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blipFill>
                <a:blip r:embed="rId4"/>
                <a:stretch>
                  <a:fillRect l="-2315" r="-1273" b="-68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_1#838af76d3.bracket?vop=1&amp;pid=b04cd6e5b&amp;color=0,0,0&amp;vpa=1&amp;vtp=1&amp;bbb=1"/>
              <p:cNvSpPr/>
              <p:nvPr/>
            </p:nvSpPr>
            <p:spPr>
              <a:xfrm>
                <a:off x="6306186" y="3257613"/>
                <a:ext cx="1805686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3_1#838af76d3.bracket?vop=1&amp;pid=b04cd6e5b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6186" y="3257613"/>
                <a:ext cx="1805686" cy="50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4_1#0e6292c43?vop=1&amp;pid=b04cd6e5b&amp;color=0,0,0&amp;vtp=1&amp;bbb=1&amp;hb=1"/>
              <p:cNvSpPr/>
              <p:nvPr/>
            </p:nvSpPr>
            <p:spPr>
              <a:xfrm>
                <a:off x="896112" y="3870799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（2）妈妈煮了一锅饺子，盛了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盘，每盘正好15个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一共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个饺子。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4_1#0e6292c43?vop=1&amp;pid=b04cd6e5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70799"/>
                <a:ext cx="10533888" cy="1473200"/>
              </a:xfrm>
              <a:prstGeom prst="rect">
                <a:avLst/>
              </a:prstGeom>
              <a:blipFill>
                <a:blip r:embed="rId6"/>
                <a:stretch>
                  <a:fillRect l="-2315" r="-926" b="-99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5_1#0e6292c43.bracket?vop=1&amp;pid=b04cd6e5b&amp;color=0,0,0&amp;vpa=2&amp;vtp=1&amp;bbb=1"/>
              <p:cNvSpPr/>
              <p:nvPr/>
            </p:nvSpPr>
            <p:spPr>
              <a:xfrm>
                <a:off x="1518412" y="4788725"/>
                <a:ext cx="10683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5_1#0e6292c43.bracket?vop=1&amp;pid=b04cd6e5b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8412" y="4788725"/>
                <a:ext cx="1068388" cy="50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6_1#112e17d47?vop=1&amp;pid=b04cd6e5b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（3）笼子里有3只兔子，每只兔子每天吃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根胡萝卜，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只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兔子一天吃(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根胡萝卜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（4）城际高铁列车平均每小时行驶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𝟐𝟖𝟎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𝐤𝐦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小时行驶</a:t>
                </a: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𝐤𝐦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，行驶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需要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小时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6_1#112e17d47?vop=1&amp;pid=b04cd6e5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>
                <a:blip r:embed="rId3"/>
                <a:stretch>
                  <a:fillRect l="-2315" b="-5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7_1#112e17d47.bracket?vop=1&amp;pid=b04cd6e5b&amp;color=0,0,0&amp;vpa=3&amp;vtp=1&amp;bbb=1"/>
              <p:cNvSpPr/>
              <p:nvPr/>
            </p:nvSpPr>
            <p:spPr>
              <a:xfrm>
                <a:off x="3124962" y="1816241"/>
                <a:ext cx="7127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7_1#112e17d47.bracket?vop=1&amp;pid=b04cd6e5b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962" y="1816241"/>
                <a:ext cx="712788" cy="5080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9_1#112e17d47.bracket?vop=1&amp;pid=b04cd6e5b&amp;color=0,0,0&amp;vpa=4&amp;vtp=1&amp;bbb=1"/>
              <p:cNvSpPr/>
              <p:nvPr/>
            </p:nvSpPr>
            <p:spPr>
              <a:xfrm>
                <a:off x="1059624" y="3287155"/>
                <a:ext cx="11874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𝟐𝟖𝟎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9_1#112e17d47.bracket?vop=1&amp;pid=b04cd6e5b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624" y="3287155"/>
                <a:ext cx="1187450" cy="50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10_1#112e17d47.bracket?vop=1&amp;pid=b04cd6e5b&amp;color=0,0,0&amp;vpa=5&amp;vtp=1&amp;bbb=1"/>
              <p:cNvSpPr/>
              <p:nvPr/>
            </p:nvSpPr>
            <p:spPr>
              <a:xfrm>
                <a:off x="6228524" y="3287155"/>
                <a:ext cx="1664907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10_1#112e17d47.bracket?vop=1&amp;pid=b04cd6e5b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524" y="3287155"/>
                <a:ext cx="1664907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1_1#d08293603?vop=1&amp;pid=199d3e332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省略乘号写出下列各式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B_4_BD.11_1#d08293603?vop=1&amp;pid=199d3e332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11_2#d08293603?vop=1&amp;pid=199d3e332&amp;color=0,0,0&amp;vtp=1&amp;bbb=1"/>
              <p:cNvSpPr/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489194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489194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11_2#d08293603?vop=1&amp;pid=199d3e3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12_1#d08293603.bracket?vop=1&amp;pid=199d3e332&amp;color=0,0,0&amp;vpa=6&amp;vtp=1&amp;bbb=1"/>
              <p:cNvSpPr/>
              <p:nvPr/>
            </p:nvSpPr>
            <p:spPr>
              <a:xfrm>
                <a:off x="2642171" y="1786699"/>
                <a:ext cx="82550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12_1#d08293603.bracket?vop=1&amp;pid=199d3e332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2171" y="1786699"/>
                <a:ext cx="825500" cy="50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13_1#d08293603.bracket?vop=1&amp;pid=199d3e332&amp;color=0,0,0&amp;vpa=7&amp;vtp=1&amp;bbb=1"/>
              <p:cNvSpPr/>
              <p:nvPr/>
            </p:nvSpPr>
            <p:spPr>
              <a:xfrm>
                <a:off x="7972361" y="1786699"/>
                <a:ext cx="7048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13_1#d08293603.bracket?vop=1&amp;pid=199d3e332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2361" y="1786699"/>
                <a:ext cx="704850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14_1#d08293603.bracket?vop=1&amp;pid=199d3e332&amp;color=0,0,0&amp;vpa=8&amp;vtp=1&amp;bbb=1"/>
              <p:cNvSpPr/>
              <p:nvPr/>
            </p:nvSpPr>
            <p:spPr>
              <a:xfrm>
                <a:off x="2470721" y="2533459"/>
                <a:ext cx="6921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14_1#d08293603.bracket?vop=1&amp;pid=199d3e332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0721" y="2533459"/>
                <a:ext cx="692150" cy="50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15_1#d08293603.bracket?vop=1&amp;pid=199d3e332&amp;color=0,0,0&amp;vpa=9&amp;vtp=1&amp;bbb=1"/>
              <p:cNvSpPr/>
              <p:nvPr/>
            </p:nvSpPr>
            <p:spPr>
              <a:xfrm>
                <a:off x="7977125" y="2533459"/>
                <a:ext cx="441325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15_1#d08293603.bracket?vop=1&amp;pid=199d3e332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7125" y="2533459"/>
                <a:ext cx="441325" cy="50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6_1#507b4be2b?vop=1&amp;pid=199d3e332&amp;color=0,0,0&amp;vtp=1&amp;bt=1&amp;bbb=1"/>
          <p:cNvSpPr/>
          <p:nvPr/>
        </p:nvSpPr>
        <p:spPr>
          <a:xfrm>
            <a:off x="896112" y="896113"/>
            <a:ext cx="10533888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将正确答案的序号填在括号里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6_1#507b4be2b?vop=1&amp;pid=199d3e332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6195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7_1#a1e23cd0e?vop=1&amp;pid=507b4be2b&amp;color=0,0,0&amp;vtp=1&amp;bbb=1&amp;hb=1"/>
              <p:cNvSpPr/>
              <p:nvPr/>
            </p:nvSpPr>
            <p:spPr>
              <a:xfrm>
                <a:off x="896112" y="1517489"/>
                <a:ext cx="10533888" cy="127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（1）一辆公交车上原有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名乘客，在某站上来5名乘客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去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3名乘客，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现在车上有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名乘客。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5_BD.17_1#a1e23cd0e?vop=1&amp;pid=507b4be2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17489"/>
                <a:ext cx="10533888" cy="1270000"/>
              </a:xfrm>
              <a:prstGeom prst="rect">
                <a:avLst/>
              </a:prstGeom>
              <a:blipFill>
                <a:blip r:embed="rId4"/>
                <a:stretch>
                  <a:fillRect l="-2315" t="-5769" r="-1678" b="-139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18_1#a1e23cd0e.bracket?vop=1&amp;pid=507b4be2b&amp;color=0,0,0&amp;vpa=10&amp;vtp=1"/>
          <p:cNvSpPr/>
          <p:nvPr/>
        </p:nvSpPr>
        <p:spPr>
          <a:xfrm>
            <a:off x="5488749" y="2163284"/>
            <a:ext cx="588963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17_2#a1e23cd0e.choices?vop=1&amp;pid=507b4be2b&amp;color=0,0,0&amp;vtp=1&amp;bbb=1"/>
              <p:cNvSpPr/>
              <p:nvPr/>
            </p:nvSpPr>
            <p:spPr>
              <a:xfrm>
                <a:off x="896112" y="2838289"/>
                <a:ext cx="10533888" cy="596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893822" algn="l"/>
                    <a:tab pos="5749544" algn="l"/>
                    <a:tab pos="7855966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C_5_BD.17_2#a1e23cd0e.choices?vop=1&amp;pid=507b4be2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838289"/>
                <a:ext cx="10533888" cy="596900"/>
              </a:xfrm>
              <a:prstGeom prst="rect">
                <a:avLst/>
              </a:prstGeom>
              <a:blipFill>
                <a:blip r:embed="rId5"/>
                <a:stretch>
                  <a:fillRect l="-2315" t="-13265" b="-306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5_BD.19_1#5d37820e3?vop=1&amp;pid=507b4be2b&amp;color=0,0,0&amp;vtp=1&amp;bbb=1&amp;hb=1"/>
              <p:cNvSpPr/>
              <p:nvPr/>
            </p:nvSpPr>
            <p:spPr>
              <a:xfrm>
                <a:off x="896112" y="3437856"/>
                <a:ext cx="10533888" cy="127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（2）小宁比明明小，明明今年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岁，小宁今年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岁。10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年后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小宁比明明小(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岁。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C_5_BD.19_1#5d37820e3?vop=1&amp;pid=507b4be2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37856"/>
                <a:ext cx="10533888" cy="1270000"/>
              </a:xfrm>
              <a:prstGeom prst="rect">
                <a:avLst/>
              </a:prstGeom>
              <a:blipFill>
                <a:blip r:embed="rId6"/>
                <a:stretch>
                  <a:fillRect l="-2315" t="-5769" r="-5903" b="-139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5_AN.20_1#5d37820e3.bracket?vop=1&amp;pid=507b4be2b&amp;color=0,0,0&amp;vpa=11&amp;vtp=1"/>
          <p:cNvSpPr/>
          <p:nvPr/>
        </p:nvSpPr>
        <p:spPr>
          <a:xfrm>
            <a:off x="3653599" y="4083651"/>
            <a:ext cx="588963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C_5_BD.19_2#5d37820e3.choices?vop=1&amp;pid=507b4be2b&amp;color=0,0,0&amp;vtp=1&amp;bbb=1"/>
              <p:cNvSpPr/>
              <p:nvPr/>
            </p:nvSpPr>
            <p:spPr>
              <a:xfrm>
                <a:off x="896112" y="4758656"/>
                <a:ext cx="10533888" cy="127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9" name="QC_5_BD.19_2#5d37820e3.choices?vop=1&amp;pid=507b4be2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58656"/>
                <a:ext cx="10533888" cy="1270000"/>
              </a:xfrm>
              <a:prstGeom prst="rect">
                <a:avLst/>
              </a:prstGeom>
              <a:blipFill>
                <a:blip r:embed="rId7"/>
                <a:stretch>
                  <a:fillRect l="-2315" t="-3846" b="-139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1_1#127038c56?vop=1&amp;pid=199d3e332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体育用品商店今天卖出足球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今天比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昨天多卖出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个足球。（教材P56第4题变式）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21_1#127038c56?vop=1&amp;pid=199d3e33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r="-1100" b="-99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21_1#127038c56?vop=1&amp;pid=199d3e332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2_1#9e93ba0ad?vop=1&amp;pid=127038c56&amp;color=0,0,0&amp;vtp=1&amp;bbb=1"/>
              <p:cNvSpPr/>
              <p:nvPr/>
            </p:nvSpPr>
            <p:spPr>
              <a:xfrm>
                <a:off x="896112" y="2362200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昨天卖出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个足球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今天卖出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个足球。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（3）当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时，今天卖出60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个足球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22_1#9e93ba0ad?vop=1&amp;pid=127038c5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62200"/>
                <a:ext cx="10533888" cy="2209800"/>
              </a:xfrm>
              <a:prstGeom prst="rect">
                <a:avLst/>
              </a:prstGeom>
              <a:blipFill>
                <a:blip r:embed="rId5"/>
                <a:stretch>
                  <a:fillRect l="-2315" b="-69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23_1#9e93ba0ad.bracket?vop=1&amp;pid=127038c56&amp;color=0,0,0&amp;vpa=12&amp;vtp=1&amp;bbb=1"/>
              <p:cNvSpPr/>
              <p:nvPr/>
            </p:nvSpPr>
            <p:spPr>
              <a:xfrm>
                <a:off x="3748849" y="2541079"/>
                <a:ext cx="6921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23_1#9e93ba0ad.bracket?vop=1&amp;pid=127038c56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8849" y="2541079"/>
                <a:ext cx="692150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25_1#9e93ba0ad.bracket?vop=1&amp;pid=127038c56&amp;color=0,0,0&amp;vpa=13&amp;vtp=1&amp;bbb=1"/>
              <p:cNvSpPr/>
              <p:nvPr/>
            </p:nvSpPr>
            <p:spPr>
              <a:xfrm>
                <a:off x="6363843" y="3279965"/>
                <a:ext cx="6921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25_1#9e93ba0ad.bracket?vop=1&amp;pid=127038c56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843" y="3279965"/>
                <a:ext cx="692150" cy="50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27_1#9e93ba0ad.bracket?vop=1&amp;pid=127038c56&amp;color=0,0,0&amp;vpa=14&amp;vtp=1&amp;bbb=1"/>
              <p:cNvSpPr/>
              <p:nvPr/>
            </p:nvSpPr>
            <p:spPr>
              <a:xfrm>
                <a:off x="3317241" y="4011993"/>
                <a:ext cx="6921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27_1#9e93ba0ad.bracket?vop=1&amp;pid=127038c56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7241" y="4011993"/>
                <a:ext cx="692150" cy="50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8_1#8103917f3?vop=1&amp;pid=199d3e332&amp;color=0,0,0&amp;vtp=1&amp;bt=1&amp;bbb=1"/>
          <p:cNvSpPr/>
          <p:nvPr/>
        </p:nvSpPr>
        <p:spPr>
          <a:xfrm>
            <a:off x="896112" y="896112"/>
            <a:ext cx="10533888" cy="711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2023年12月份的月历表。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28_1#8103917f3?vop=1&amp;pid=199d3e332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4375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28_2#8103917f3?htil=1&amp;vop=1&amp;pid=199d3e332&amp;color=0,0,0&amp;tib=255,255,255&amp;vtp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9656" y="351029"/>
            <a:ext cx="2513796" cy="351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29_1#44467df10?htil=1&amp;vop=1&amp;pid=8103917f3&amp;color=0,0,0&amp;vtp=1&amp;bbb=1&amp;hb=1&amp;hs=1"/>
              <p:cNvSpPr/>
              <p:nvPr/>
            </p:nvSpPr>
            <p:spPr>
              <a:xfrm>
                <a:off x="896112" y="1592863"/>
                <a:ext cx="7872984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（1）如果用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表示大雪的日期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那么冬至的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日期可以用(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BD.29_1#44467df10?htil=1&amp;vop=1&amp;pid=8103917f3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92863"/>
                <a:ext cx="7872984" cy="1473200"/>
              </a:xfrm>
              <a:prstGeom prst="rect">
                <a:avLst/>
              </a:prstGeom>
              <a:blipFill>
                <a:blip r:embed="rId5"/>
                <a:stretch>
                  <a:fillRect l="-3096" r="-2322"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30_1#44467df10.bracket?vop=1&amp;pid=8103917f3&amp;color=0,0,0&amp;vpa=15&amp;vtp=1&amp;bbb=1"/>
              <p:cNvSpPr/>
              <p:nvPr/>
            </p:nvSpPr>
            <p:spPr>
              <a:xfrm>
                <a:off x="3074163" y="2510154"/>
                <a:ext cx="1428369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30_1#44467df10.bracket?vop=1&amp;pid=8103917f3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4163" y="2510154"/>
                <a:ext cx="1428369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BD.31_1#17e54d636?htil=1&amp;vop=1&amp;pid=8103917f3&amp;color=0,0,0&amp;vtp=1&amp;bbb=1&amp;hb=1&amp;hs=1"/>
              <p:cNvSpPr/>
              <p:nvPr/>
            </p:nvSpPr>
            <p:spPr>
              <a:xfrm>
                <a:off x="896112" y="3055811"/>
                <a:ext cx="7872984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认真观察图中黄色框正中间的数与其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他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8个数的关系。若正中间的数是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则四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个角上的数分别是(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)、(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)、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BD.31_1#17e54d636?htil=1&amp;vop=1&amp;pid=8103917f3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55811"/>
                <a:ext cx="7872984" cy="2209800"/>
              </a:xfrm>
              <a:prstGeom prst="rect">
                <a:avLst/>
              </a:prstGeom>
              <a:blipFill>
                <a:blip r:embed="rId7"/>
                <a:stretch>
                  <a:fillRect l="-3096" b="-68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32_1#17e54d636.bracket?vop=1&amp;pid=8103917f3&amp;color=0,0,0&amp;vpa=16&amp;vtp=1&amp;bbb=1"/>
              <p:cNvSpPr/>
              <p:nvPr/>
            </p:nvSpPr>
            <p:spPr>
              <a:xfrm>
                <a:off x="4361624" y="4707825"/>
                <a:ext cx="1309307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32_1#17e54d636.bracket?vop=1&amp;pid=8103917f3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624" y="4707825"/>
                <a:ext cx="1309307" cy="50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33_1#17e54d636.bracket?vop=1&amp;pid=8103917f3&amp;color=0,0,0&amp;vpa=17&amp;vtp=1&amp;bbb=1"/>
              <p:cNvSpPr/>
              <p:nvPr/>
            </p:nvSpPr>
            <p:spPr>
              <a:xfrm>
                <a:off x="6472999" y="4707825"/>
                <a:ext cx="1309307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33_1#17e54d636.bracket?vop=1&amp;pid=8103917f3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2999" y="4707825"/>
                <a:ext cx="1309307" cy="5080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N.34_1#17e54d636.bracket?vop=1&amp;pid=8103917f3&amp;color=0,0,0&amp;vpa=18&amp;vtp=1&amp;bbb=1"/>
              <p:cNvSpPr/>
              <p:nvPr/>
            </p:nvSpPr>
            <p:spPr>
              <a:xfrm>
                <a:off x="1101603" y="5473445"/>
                <a:ext cx="1309307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5_AN.34_1#17e54d636.bracket?vop=1&amp;pid=8103917f3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603" y="5473445"/>
                <a:ext cx="1309307" cy="5080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35_1#17e54d636.bracket?vop=1&amp;pid=8103917f3&amp;color=0,0,0&amp;vpa=19&amp;vtp=1&amp;bbb=1"/>
              <p:cNvSpPr/>
              <p:nvPr/>
            </p:nvSpPr>
            <p:spPr>
              <a:xfrm>
                <a:off x="3212978" y="5473445"/>
                <a:ext cx="1309307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5_AN.35_1#17e54d636.bracket?vop=1&amp;pid=8103917f3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2978" y="5473445"/>
                <a:ext cx="1309307" cy="5080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5_AN.36_1#17e54d636.bracket?vop=1&amp;pid=8103917f3&amp;color=0,0,0&amp;vpa=20&amp;vtp=1&amp;bbb=1"/>
              <p:cNvSpPr/>
              <p:nvPr/>
            </p:nvSpPr>
            <p:spPr>
              <a:xfrm>
                <a:off x="9237542" y="5473445"/>
                <a:ext cx="82550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5_AN.36_1#17e54d636.bracket?vop=1&amp;pid=8103917f3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7542" y="5473445"/>
                <a:ext cx="825500" cy="50800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5_BD.31_1#17e54d636?htil=1&amp;vop=1&amp;pid=8103917f3&amp;color=0,0,0&amp;vtp=1&amp;bbb=1&amp;hb=1&amp;hs=1"/>
          <p:cNvSpPr/>
          <p:nvPr/>
        </p:nvSpPr>
        <p:spPr>
          <a:xfrm>
            <a:off x="899991" y="5303711"/>
            <a:ext cx="10536017" cy="711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黄色框中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个数的和是(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7_1#948df4046?vop=1&amp;pid=199d3e332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蛋糕店的师傅用一些面粉做蛋糕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，做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个蛋糕还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剩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0.5千克面粉，做8个蛋糕还差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千克面粉。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37_1#948df4046?vop=1&amp;pid=199d3e33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b="-99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7_1#948df4046?vop=1&amp;pid=199d3e332&amp;color=0,0,0&amp;tib=255,255,255&amp;iip=6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38_1#7e615de18?vop=1&amp;pid=948df4046&amp;color=0,0,0&amp;vtp=1&amp;bbb=1"/>
          <p:cNvSpPr/>
          <p:nvPr/>
        </p:nvSpPr>
        <p:spPr>
          <a:xfrm>
            <a:off x="896112" y="2362200"/>
            <a:ext cx="11004550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（1）用含有字母的式子表示做每个蛋糕需要多少千克面粉。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9_1#7e615de18?vop=1&amp;pid=948df4046&amp;color=0,0,0&amp;vtp=1&amp;bbb=1"/>
              <p:cNvSpPr/>
              <p:nvPr/>
            </p:nvSpPr>
            <p:spPr>
              <a:xfrm>
                <a:off x="896112" y="3070699"/>
                <a:ext cx="10533888" cy="1460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（个）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39_1#7e615de18?vop=1&amp;pid=948df404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70699"/>
                <a:ext cx="10533888" cy="14605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</Words>
  <Application>Microsoft Office PowerPoint</Application>
  <PresentationFormat>宽屏</PresentationFormat>
  <Paragraphs>77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2025-06-23T04:05:58Z</dcterms:created>
  <dcterms:modified xsi:type="dcterms:W3CDTF">2025-06-23T04:06:49Z</dcterms:modified>
  <cp:category/>
  <cp:contentStatus/>
</cp:coreProperties>
</file>