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6e52eea4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16e52eea4.fixed?sp=1&amp;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阶段综合复习一</a:t>
            </a:r>
            <a:endParaRPr lang="en-US" altLang="zh-CN" sz="1400" dirty="0"/>
          </a:p>
        </p:txBody>
      </p:sp>
      <p:sp>
        <p:nvSpPr>
          <p:cNvPr id="4" name="C_2#16e52eea4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49280cd93?vop=1&amp;pid=16e52eea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/>
          </a:p>
        </p:txBody>
      </p:sp>
      <p:pic>
        <p:nvPicPr>
          <p:cNvPr id="3" name="QC_4_BD.2_1#26fd11009?htil=1&amp;vop=1&amp;pid=49280cd9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1395" y="1741087"/>
            <a:ext cx="1517904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2_2#26fd11009?htil=1&amp;sp=1&amp;vop=1&amp;pid=49280cd93&amp;color=0,0,0&amp;vtp=1&amp;bbb=1&amp;hb=1"/>
          <p:cNvSpPr/>
          <p:nvPr/>
        </p:nvSpPr>
        <p:spPr>
          <a:xfrm>
            <a:off x="896112" y="1603927"/>
            <a:ext cx="888796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（1）请你找出这道题错误的原因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是因为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</a:t>
            </a:r>
            <a:endParaRPr lang="en-US" altLang="zh-CN" sz="3200" dirty="0"/>
          </a:p>
        </p:txBody>
      </p:sp>
      <p:sp>
        <p:nvSpPr>
          <p:cNvPr id="5" name="QC_4_AN.3_1#26fd11009.bracket?vop=1&amp;pid=49280cd93&amp;color=0,0,0&amp;vpa=1&amp;vtp=1"/>
          <p:cNvSpPr/>
          <p:nvPr/>
        </p:nvSpPr>
        <p:spPr>
          <a:xfrm>
            <a:off x="1256474" y="2345607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endParaRPr lang="en-US" altLang="zh-CN" sz="3200" dirty="0"/>
          </a:p>
        </p:txBody>
      </p:sp>
      <p:sp>
        <p:nvSpPr>
          <p:cNvPr id="6" name="QC_4_BD.2_3#26fd11009.choices?htil=1&amp;vop=1&amp;pid=49280cd93&amp;color=0,0,0&amp;vtp=1&amp;bbb=1"/>
          <p:cNvSpPr/>
          <p:nvPr/>
        </p:nvSpPr>
        <p:spPr>
          <a:xfrm>
            <a:off x="896112" y="3140627"/>
            <a:ext cx="888796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积的小数位数不正确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因数中的小数点没有对齐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计算过程中相同数位没有对齐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_1#b4c5a8086?vop=1&amp;pid=49280cd93&amp;color=0,0,0&amp;mp=1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_1#b4c5a8086?vop=1&amp;pid=49280cd93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5_1#b4c5a8086.bracket?vop=1&amp;pid=49280cd93&amp;color=0,0,0&amp;mp=1&amp;vpa=2&amp;vtp=1"/>
          <p:cNvSpPr/>
          <p:nvPr/>
        </p:nvSpPr>
        <p:spPr>
          <a:xfrm>
            <a:off x="5042852" y="9011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4_AN.6_1#b4c5a8086.bracket?vop=1&amp;pid=49280cd93&amp;color=0,0,0&amp;mp=1&amp;vpa=3&amp;vtp=1"/>
          <p:cNvSpPr/>
          <p:nvPr/>
        </p:nvSpPr>
        <p:spPr>
          <a:xfrm>
            <a:off x="1053274" y="16377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4_BD.7_1#a62f8d86e?vop=1&amp;pid=49280cd93&amp;color=0,0,0&amp;vtp=1&amp;bbb=1&amp;hb=1"/>
          <p:cNvSpPr/>
          <p:nvPr/>
        </p:nvSpPr>
        <p:spPr>
          <a:xfrm>
            <a:off x="896112" y="2423253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（3）某年10月1日92号汽油的价格是每升8.32元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李阿姨在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这天加了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43.75升汽油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计算总价时可以先算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再从积的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边起数出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小数点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8_1#a62f8d86e.bracket?vop=1&amp;pid=49280cd93&amp;color=0,0,0&amp;vpa=4&amp;vtp=1&amp;bbb=1"/>
              <p:cNvSpPr/>
              <p:nvPr/>
            </p:nvSpPr>
            <p:spPr>
              <a:xfrm>
                <a:off x="1072324" y="4073715"/>
                <a:ext cx="2377694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8_1#a62f8d86e.bracket?vop=1&amp;pid=49280cd93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324" y="4073715"/>
                <a:ext cx="2377694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9" t="-37" r="3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9_1#a62f8d86e.bracket?vop=1&amp;pid=49280cd93&amp;color=0,0,0&amp;vpa=5&amp;vtp=1"/>
          <p:cNvSpPr/>
          <p:nvPr/>
        </p:nvSpPr>
        <p:spPr>
          <a:xfrm>
            <a:off x="5820537" y="390153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10_1#a62f8d86e.bracket?vop=1&amp;pid=49280cd93&amp;color=0,0,0&amp;vpa=6&amp;vtp=1"/>
          <p:cNvSpPr/>
          <p:nvPr/>
        </p:nvSpPr>
        <p:spPr>
          <a:xfrm>
            <a:off x="8541513" y="390153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1_1#8f4f3c241?vop=1&amp;pid=16e52eea4&amp;color=0,0,0&amp;vtp=1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968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kern="0" spc="-99900" dirty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968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1_1#8f4f3c241?vop=1&amp;pid=16e52eea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2_1#8f4f3c241.bracket?vop=1&amp;pid=16e52eea4&amp;color=0,0,0&amp;vpa=7&amp;vtp=1&amp;bbb=1"/>
          <p:cNvSpPr/>
          <p:nvPr/>
        </p:nvSpPr>
        <p:spPr>
          <a:xfrm>
            <a:off x="3650805" y="1641680"/>
            <a:ext cx="1412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0.0984</a:t>
            </a:r>
            <a:endParaRPr lang="en-US" altLang="zh-CN" sz="3200" dirty="0"/>
          </a:p>
        </p:txBody>
      </p:sp>
      <p:sp>
        <p:nvSpPr>
          <p:cNvPr id="6" name="QB_3_AN.13_1#8f4f3c241.bracket?vop=1&amp;pid=16e52eea4&amp;color=0,0,0&amp;vpa=8&amp;vtp=1&amp;bbb=1"/>
          <p:cNvSpPr/>
          <p:nvPr/>
        </p:nvSpPr>
        <p:spPr>
          <a:xfrm>
            <a:off x="9004808" y="16416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2.72</a:t>
            </a:r>
            <a:endParaRPr lang="en-US" altLang="zh-CN" sz="3200" dirty="0"/>
          </a:p>
        </p:txBody>
      </p:sp>
      <p:sp>
        <p:nvSpPr>
          <p:cNvPr id="7" name="QB_3_AN.14_1#8f4f3c241.bracket?vop=1&amp;pid=16e52eea4&amp;color=0,0,0&amp;vpa=9&amp;vtp=1&amp;bbb=1"/>
          <p:cNvSpPr/>
          <p:nvPr/>
        </p:nvSpPr>
        <p:spPr>
          <a:xfrm>
            <a:off x="3407918" y="23782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1.908</a:t>
            </a:r>
            <a:endParaRPr lang="en-US" altLang="zh-CN" sz="3200" dirty="0"/>
          </a:p>
        </p:txBody>
      </p:sp>
      <p:sp>
        <p:nvSpPr>
          <p:cNvPr id="8" name="QB_3_AN.15_1#8f4f3c241.bracket?vop=1&amp;pid=16e52eea4&amp;color=0,0,0&amp;vpa=10&amp;vtp=1&amp;bbb=1"/>
          <p:cNvSpPr/>
          <p:nvPr/>
        </p:nvSpPr>
        <p:spPr>
          <a:xfrm>
            <a:off x="9004808" y="23782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0.518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6_1#2b46b5a4e?htil=2&amp;vop=1&amp;pid=16e52eea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494" y="909144"/>
            <a:ext cx="3246120" cy="512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6_2#2b46b5a4e?htil=2&amp;vop=1&amp;pid=16e52eea4&amp;color=0,0,0&amp;vtp=1&amp;bt=1&amp;bbb=1&amp;hb=1"/>
          <p:cNvSpPr/>
          <p:nvPr/>
        </p:nvSpPr>
        <p:spPr>
          <a:xfrm>
            <a:off x="896112" y="900000"/>
            <a:ext cx="715060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小数乘法可以转化为整数乘法进行计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，这是为什么呢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我们来看看同学们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的讨论过程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7_1#9c5f871f0?vop=1&amp;pid=2b46b5a4e&amp;color=0,0,0&amp;mp=1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7_1#9c5f871f0?vop=1&amp;pid=2b46b5a4e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8_1#9c5f871f0.bracket?vop=1&amp;pid=2b46b5a4e&amp;color=0,0,0&amp;mp=1&amp;vpa=11&amp;vtp=1&amp;bbb=1"/>
              <p:cNvSpPr/>
              <p:nvPr/>
            </p:nvSpPr>
            <p:spPr>
              <a:xfrm>
                <a:off x="4527424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8_1#9c5f871f0.bracket?vop=1&amp;pid=2b46b5a4e&amp;color=0,0,0&amp;mp=1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7424" y="108032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74" t="-37" r="7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19_1#9c5f871f0.bracket?vop=1&amp;pid=2b46b5a4e&amp;color=0,0,0&amp;mp=1&amp;vpa=12&amp;vtp=1&amp;bbb=1"/>
          <p:cNvSpPr/>
          <p:nvPr/>
        </p:nvSpPr>
        <p:spPr>
          <a:xfrm>
            <a:off x="7382828" y="9011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1_1#9c5f871f0.bracket?vop=1&amp;pid=2b46b5a4e&amp;color=0,0,0&amp;vpa=13&amp;vtp=1&amp;bbb=1"/>
              <p:cNvSpPr/>
              <p:nvPr/>
            </p:nvSpPr>
            <p:spPr>
              <a:xfrm>
                <a:off x="4704715" y="18192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1_1#9c5f871f0.bracket?vop=1&amp;pid=2b46b5a4e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4715" y="1819211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t="-112" r="71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2_1#9c5f871f0.bracket?vop=1&amp;pid=2b46b5a4e&amp;color=0,0,0&amp;vpa=14&amp;vtp=1&amp;bbb=1"/>
              <p:cNvSpPr/>
              <p:nvPr/>
            </p:nvSpPr>
            <p:spPr>
              <a:xfrm>
                <a:off x="7680769" y="18192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2_1#9c5f871f0.bracket?vop=1&amp;pid=2b46b5a4e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0769" y="181921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41" t="-112" r="2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24_1#9c5f871f0.bracket?vop=1&amp;pid=2b46b5a4e&amp;color=0,0,0&amp;vpa=15&amp;vtp=1&amp;bbb=1"/>
              <p:cNvSpPr/>
              <p:nvPr/>
            </p:nvSpPr>
            <p:spPr>
              <a:xfrm>
                <a:off x="4947602" y="2551239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24_1#9c5f871f0.bracket?vop=1&amp;pid=2b46b5a4e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602" y="2551239"/>
                <a:ext cx="4492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71" t="-87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25_1#9c5f871f0.bracket?vop=1&amp;pid=2b46b5a4e&amp;color=0,0,0&amp;vpa=16&amp;vtp=1&amp;bbb=1"/>
              <p:cNvSpPr/>
              <p:nvPr/>
            </p:nvSpPr>
            <p:spPr>
              <a:xfrm>
                <a:off x="6201728" y="2551239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25_1#9c5f871f0.bracket?vop=1&amp;pid=2b46b5a4e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728" y="2551239"/>
                <a:ext cx="1329817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24" t="-87" r="33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26_1#9c5f871f0.bracket?vop=1&amp;pid=2b46b5a4e&amp;color=0,0,0&amp;vpa=17&amp;vtp=1&amp;bbb=1"/>
              <p:cNvSpPr/>
              <p:nvPr/>
            </p:nvSpPr>
            <p:spPr>
              <a:xfrm>
                <a:off x="8721090" y="2551239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𝟎𝟎𝟔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26_1#9c5f871f0.bracket?vop=1&amp;pid=2b46b5a4e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1090" y="2551239"/>
                <a:ext cx="1329817" cy="508000"/>
              </a:xfrm>
              <a:prstGeom prst="rect">
                <a:avLst/>
              </a:prstGeom>
              <a:blipFill rotWithShape="1">
                <a:blip r:embed="rId7"/>
                <a:stretch>
                  <a:fillRect t="-87" r="10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7_1#ac5097c5e?htil=3&amp;vop=1&amp;pid=16e52eea4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2232" y="909144"/>
            <a:ext cx="387705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27_2#ac5097c5e?htil=3&amp;vop=1&amp;pid=16e52eea4&amp;color=0,0,0&amp;vtp=1&amp;bt=1&amp;bbb=1&amp;hb=1&amp;hs=1"/>
              <p:cNvSpPr/>
              <p:nvPr/>
            </p:nvSpPr>
            <p:spPr>
              <a:xfrm>
                <a:off x="896112" y="900000"/>
                <a:ext cx="6528816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时，子健用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部分与整数部分相乘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小数部分与小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数部分相乘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，再相加”，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也就是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但计算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27_2#ac5097c5e?htil=3&amp;vop=1&amp;pid=16e52eea4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528816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-179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3_BD.27_2#ac5097c5e?htil=3&amp;vop=1&amp;pid=16e52eea4&amp;color=0,0,0&amp;vtp=1&amp;bt=1&amp;bbb=1&amp;hb=1&amp;hs=1"/>
          <p:cNvSpPr/>
          <p:nvPr/>
        </p:nvSpPr>
        <p:spPr>
          <a:xfrm>
            <a:off x="899991" y="3829128"/>
            <a:ext cx="10536017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出的结果与正确结果不一致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请你结合图中的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部分进行分析，子健出错是因为少算了图中的哪部分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8_1#ac5097c5e?vop=1&amp;pid=16e52eea4&amp;color=0,0,0&amp;vtp=1&amp;bt=1&amp;bbb=1&amp;hb=1"/>
              <p:cNvSpPr/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子健出错是因为少算了图中的②和③。由图可知，长方形的</a:t>
                </a:r>
                <a:endParaRPr lang="en-US" altLang="zh-CN" sz="3200" spc="-5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长为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，宽为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长方形的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面积等于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①②③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四部分面积之和，子健只计算了①④两部分，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少算了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②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③两部分。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28_1#ac5097c5e?vop=1&amp;pid=16e52eea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-129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856</Words>
  <Application>WPS 演示</Application>
  <PresentationFormat>宽屏</PresentationFormat>
  <Paragraphs>83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2025-06-23T03:17:00Z</dcterms:created>
  <dcterms:modified xsi:type="dcterms:W3CDTF">2025-06-26T02:40:47Z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8651B0B07FFD4824BF985158F57FD8E3_12</vt:lpwstr>
  </property>
  <property fmtid="{D5CDD505-2E9C-101B-9397-08002B2CF9AE}" pid="3" name="KSOProductBuildVer">
    <vt:lpwstr>2052-12.1.0.21541</vt:lpwstr>
  </property>
</Properties>
</file>