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0" r:id="rId8"/>
    <p:sldId id="271" r:id="rId9"/>
    <p:sldId id="266" r:id="rId10"/>
    <p:sldId id="272" r:id="rId11"/>
    <p:sldId id="267" r:id="rId12"/>
    <p:sldId id="263" r:id="rId13"/>
  </p:sldIdLst>
  <p:sldSz cx="12192000" cy="6858000"/>
  <p:notesSz cx="6858000" cy="12192000"/>
  <p:custDataLst>
    <p:tags r:id="rId17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45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6" Type="http://schemas.openxmlformats.org/officeDocument/2006/relationships/notesSlide" Target="../notesSlides/notesSlide1.xml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17.xml"/><Relationship Id="rId13" Type="http://schemas.openxmlformats.org/officeDocument/2006/relationships/tags" Target="../tags/tag16.xml"/><Relationship Id="rId12" Type="http://schemas.openxmlformats.org/officeDocument/2006/relationships/tags" Target="../tags/tag15.xml"/><Relationship Id="rId11" Type="http://schemas.openxmlformats.org/officeDocument/2006/relationships/tags" Target="../tags/tag14.xml"/><Relationship Id="rId10" Type="http://schemas.openxmlformats.org/officeDocument/2006/relationships/tags" Target="../tags/tag13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image" Target="../media/image7.png"/><Relationship Id="rId17" Type="http://schemas.openxmlformats.org/officeDocument/2006/relationships/notesSlide" Target="../notesSlides/notesSlide2.xml"/><Relationship Id="rId16" Type="http://schemas.openxmlformats.org/officeDocument/2006/relationships/slideLayout" Target="../slideLayouts/slideLayout2.xml"/><Relationship Id="rId15" Type="http://schemas.openxmlformats.org/officeDocument/2006/relationships/tags" Target="../tags/tag29.xml"/><Relationship Id="rId14" Type="http://schemas.openxmlformats.org/officeDocument/2006/relationships/tags" Target="../tags/tag28.xml"/><Relationship Id="rId13" Type="http://schemas.openxmlformats.org/officeDocument/2006/relationships/tags" Target="../tags/tag27.xml"/><Relationship Id="rId12" Type="http://schemas.openxmlformats.org/officeDocument/2006/relationships/tags" Target="../tags/tag26.xml"/><Relationship Id="rId11" Type="http://schemas.openxmlformats.org/officeDocument/2006/relationships/tags" Target="../tags/tag25.xml"/><Relationship Id="rId10" Type="http://schemas.openxmlformats.org/officeDocument/2006/relationships/tags" Target="../tags/tag24.xml"/><Relationship Id="rId1" Type="http://schemas.openxmlformats.org/officeDocument/2006/relationships/tags" Target="../tags/tag18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7.png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0" Type="http://schemas.openxmlformats.org/officeDocument/2006/relationships/notesSlide" Target="../notesSlides/notesSlide3.xml"/><Relationship Id="rId1" Type="http://schemas.openxmlformats.org/officeDocument/2006/relationships/tags" Target="../tags/tag30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tags" Target="../tags/tag38.xml"/><Relationship Id="rId2" Type="http://schemas.openxmlformats.org/officeDocument/2006/relationships/image" Target="../media/image9.png"/><Relationship Id="rId1" Type="http://schemas.openxmlformats.org/officeDocument/2006/relationships/tags" Target="../tags/tag37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image" Target="../media/image11.png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tags" Target="../tags/tag42.xml"/><Relationship Id="rId2" Type="http://schemas.openxmlformats.org/officeDocument/2006/relationships/image" Target="../media/image9.png"/><Relationship Id="rId1" Type="http://schemas.openxmlformats.org/officeDocument/2006/relationships/tags" Target="../tags/tag4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44.xml"/><Relationship Id="rId2" Type="http://schemas.openxmlformats.org/officeDocument/2006/relationships/image" Target="../media/image13.png"/><Relationship Id="rId1" Type="http://schemas.openxmlformats.org/officeDocument/2006/relationships/tags" Target="../tags/tag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519555" y="1583055"/>
            <a:ext cx="9753600" cy="1497330"/>
          </a:xfrm>
        </p:spPr>
        <p:txBody>
          <a:bodyPr>
            <a:normAutofit fontScale="90000"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5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简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易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方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程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解简易方程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9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</a:t>
            </a:r>
            <a:r>
              <a:rPr lang="zh-CN" altLang="en-US" b="1">
                <a:ea typeface="微软雅黑" panose="020B0503020204020204" pitchFamily="34" charset="-122"/>
              </a:rPr>
              <a:t>解形如</a:t>
            </a:r>
            <a:r>
              <a:rPr lang="en-US" altLang="zh-CN" b="1" i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ax</a:t>
            </a:r>
            <a:r>
              <a:rPr lang="en-US" altLang="en-US" b="1">
                <a:ea typeface="微软雅黑" panose="020B0503020204020204" pitchFamily="34" charset="-122"/>
              </a:rPr>
              <a:t>±</a:t>
            </a:r>
            <a:r>
              <a:rPr lang="en-US" altLang="zh-CN" b="1" i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en-US" altLang="zh-CN" b="1">
                <a:ea typeface="微软雅黑" panose="020B0503020204020204" pitchFamily="34" charset="-122"/>
              </a:rPr>
              <a:t>=</a:t>
            </a:r>
            <a:r>
              <a:rPr lang="en-US" altLang="zh-CN" b="1" i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</a:t>
            </a:r>
            <a:r>
              <a:rPr lang="zh-CN" altLang="en-US" b="1">
                <a:ea typeface="微软雅黑" panose="020B0503020204020204" pitchFamily="34" charset="-122"/>
              </a:rPr>
              <a:t>和</a:t>
            </a:r>
            <a:r>
              <a:rPr lang="en-US" altLang="zh-CN" b="1" i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zh-CN" altLang="en-US" b="1">
                <a:ea typeface="微软雅黑" panose="020B0503020204020204" pitchFamily="34" charset="-122"/>
              </a:rPr>
              <a:t>（</a:t>
            </a:r>
            <a:r>
              <a:rPr lang="en-US" altLang="zh-CN" b="1" i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x</a:t>
            </a:r>
            <a:r>
              <a:rPr lang="en-US" altLang="en-US" b="1">
                <a:ea typeface="微软雅黑" panose="020B0503020204020204" pitchFamily="34" charset="-122"/>
              </a:rPr>
              <a:t>±</a:t>
            </a:r>
            <a:r>
              <a:rPr lang="en-US" altLang="zh-CN" b="1" i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zh-CN" altLang="en-US" b="1">
                <a:ea typeface="微软雅黑" panose="020B0503020204020204" pitchFamily="34" charset="-122"/>
              </a:rPr>
              <a:t>）</a:t>
            </a:r>
            <a:r>
              <a:rPr lang="en-US" altLang="zh-CN" b="1">
                <a:ea typeface="微软雅黑" panose="020B0503020204020204" pitchFamily="34" charset="-122"/>
              </a:rPr>
              <a:t>=</a:t>
            </a:r>
            <a:r>
              <a:rPr lang="en-US" altLang="zh-CN" b="1" i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</a:t>
            </a:r>
            <a:r>
              <a:rPr lang="zh-CN" altLang="en-US" b="1">
                <a:ea typeface="微软雅黑" panose="020B0503020204020204" pitchFamily="34" charset="-122"/>
              </a:rPr>
              <a:t>的方程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25730" y="909955"/>
            <a:ext cx="12066270" cy="214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想一想，填一填，并在横线上写出利用了等式的性质几。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+30=150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解：3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+30  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=150   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en-US" altLang="zh-CN" sz="3200" b="1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endParaRPr lang="en-US" altLang="zh-CN" sz="3200" b="1" u="sng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=120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=120  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355465" y="4081145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2125980" y="4013200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352925" y="2621280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132330" y="2621280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86325" y="3956050"/>
            <a:ext cx="799465" cy="6927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380" y="1046480"/>
            <a:ext cx="981075" cy="60007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2299335" y="2427605"/>
            <a:ext cx="106616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-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3520" y="4013200"/>
            <a:ext cx="799465" cy="692785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6111875" y="3142615"/>
            <a:ext cx="4121785" cy="349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3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2922270" y="2478405"/>
            <a:ext cx="106616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4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4531360" y="2466975"/>
            <a:ext cx="106616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-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2230755" y="3863975"/>
            <a:ext cx="76390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÷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8"/>
            </p:custDataLst>
          </p:nvPr>
        </p:nvSpPr>
        <p:spPr>
          <a:xfrm>
            <a:off x="3007360" y="3910330"/>
            <a:ext cx="106616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1" name="QB_4_AN.1_1#b69ca93eb.bracket?vbaanalysisanswer=1&amp;vbadefaultcenterpage=1&amp;parentnodeid=1c39e6aa0&amp;hasmatchpositionanswer=1"/>
          <p:cNvSpPr/>
          <p:nvPr>
            <p:custDataLst>
              <p:tags r:id="rId9"/>
            </p:custDataLst>
          </p:nvPr>
        </p:nvSpPr>
        <p:spPr>
          <a:xfrm>
            <a:off x="4421505" y="3910330"/>
            <a:ext cx="106616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÷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2" name="QB_4_AN.1_1#b69ca93eb.bracket?vbaanalysisanswer=1&amp;vbadefaultcenterpage=1&amp;parentnodeid=1c39e6aa0&amp;hasmatchpositionanswer=1"/>
          <p:cNvSpPr/>
          <p:nvPr>
            <p:custDataLst>
              <p:tags r:id="rId10"/>
            </p:custDataLst>
          </p:nvPr>
        </p:nvSpPr>
        <p:spPr>
          <a:xfrm>
            <a:off x="5170170" y="3882390"/>
            <a:ext cx="106616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1895" y="4705985"/>
            <a:ext cx="799465" cy="692785"/>
          </a:xfrm>
          <a:prstGeom prst="rect">
            <a:avLst/>
          </a:prstGeom>
        </p:spPr>
      </p:pic>
      <p:sp>
        <p:nvSpPr>
          <p:cNvPr id="24" name="QB_4_AN.1_1#b69ca93eb.bracket?vbaanalysisanswer=1&amp;vbadefaultcenterpage=1&amp;parentnodeid=1c39e6aa0&amp;hasmatchpositionanswer=1"/>
          <p:cNvSpPr/>
          <p:nvPr>
            <p:custDataLst>
              <p:tags r:id="rId11"/>
            </p:custDataLst>
          </p:nvPr>
        </p:nvSpPr>
        <p:spPr>
          <a:xfrm>
            <a:off x="3981450" y="4648835"/>
            <a:ext cx="106616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5" name="QB_4_AN.1_1#b69ca93eb.bracket?vbaanalysisanswer=1&amp;vbadefaultcenterpage=1&amp;parentnodeid=1c39e6aa0&amp;hasmatchpositionanswer=1"/>
          <p:cNvSpPr/>
          <p:nvPr>
            <p:custDataLst>
              <p:tags r:id="rId12"/>
            </p:custDataLst>
          </p:nvPr>
        </p:nvSpPr>
        <p:spPr>
          <a:xfrm>
            <a:off x="6305550" y="2316480"/>
            <a:ext cx="412750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等式的性质1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6" name="QB_4_AN.1_1#b69ca93eb.bracket?vbaanalysisanswer=1&amp;vbadefaultcenterpage=1&amp;parentnodeid=1c39e6aa0&amp;hasmatchpositionanswer=1"/>
          <p:cNvSpPr/>
          <p:nvPr>
            <p:custDataLst>
              <p:tags r:id="rId13"/>
            </p:custDataLst>
          </p:nvPr>
        </p:nvSpPr>
        <p:spPr>
          <a:xfrm>
            <a:off x="6296660" y="3806190"/>
            <a:ext cx="412750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等式的性质2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238875" y="4544695"/>
            <a:ext cx="4121785" cy="349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86325" y="2524125"/>
            <a:ext cx="799465" cy="69278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3520" y="2524125"/>
            <a:ext cx="799465" cy="692785"/>
          </a:xfrm>
          <a:prstGeom prst="rect">
            <a:avLst/>
          </a:prstGeom>
        </p:spPr>
      </p:pic>
      <p:sp>
        <p:nvSpPr>
          <p:cNvPr id="30" name="QB_4_AN.1_1#b69ca93eb.bracket?vbaanalysisanswer=1&amp;vbadefaultcenterpage=1&amp;parentnodeid=1c39e6aa0&amp;hasmatchpositionanswer=1"/>
          <p:cNvSpPr/>
          <p:nvPr>
            <p:custDataLst>
              <p:tags r:id="rId14"/>
            </p:custDataLst>
          </p:nvPr>
        </p:nvSpPr>
        <p:spPr>
          <a:xfrm>
            <a:off x="5081905" y="2443480"/>
            <a:ext cx="106616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13" grpId="0" autoUpdateAnimBg="0"/>
      <p:bldP spid="14" grpId="0" autoUpdateAnimBg="0"/>
      <p:bldP spid="4" grpId="0" autoUpdateAnimBg="0"/>
      <p:bldP spid="7" grpId="0" autoUpdateAnimBg="0"/>
      <p:bldP spid="21" grpId="0" autoUpdateAnimBg="0"/>
      <p:bldP spid="22" grpId="0" autoUpdateAnimBg="0"/>
      <p:bldP spid="24" grpId="0" autoUpdateAnimBg="0"/>
      <p:bldP spid="25" grpId="0" autoUpdateAnimBg="0"/>
      <p:bldP spid="26" grpId="0" autoUpdateAnimBg="0"/>
      <p:bldP spid="30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8925" y="735330"/>
            <a:ext cx="12066270" cy="214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想一想，填一填，并在横线上写出利用了等式的性质几。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+3）×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17.6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解：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+3）×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        =17.6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+3=8.8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 i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+3        =8.8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7787005" y="3142615"/>
            <a:ext cx="4121785" cy="349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777480" y="4474845"/>
            <a:ext cx="4121785" cy="349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3495675" y="2288540"/>
            <a:ext cx="63881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÷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6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4418965" y="2232660"/>
            <a:ext cx="412750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06445" y="2235835"/>
            <a:ext cx="800100" cy="819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06545" y="2235835"/>
            <a:ext cx="799465" cy="69278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3120" y="2235835"/>
            <a:ext cx="800100" cy="81915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3220" y="2235835"/>
            <a:ext cx="799465" cy="69278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06445" y="3688715"/>
            <a:ext cx="800100" cy="81915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06545" y="3688715"/>
            <a:ext cx="799465" cy="69278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84850" y="3688715"/>
            <a:ext cx="800100" cy="81915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4950" y="3688715"/>
            <a:ext cx="799465" cy="69278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13655" y="4507865"/>
            <a:ext cx="799465" cy="692785"/>
          </a:xfrm>
          <a:prstGeom prst="rect">
            <a:avLst/>
          </a:prstGeom>
        </p:spPr>
      </p:pic>
      <p:sp>
        <p:nvSpPr>
          <p:cNvPr id="34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6125845" y="2236470"/>
            <a:ext cx="124460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÷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5" name="QB_4_AN.1_1#b69ca93eb.bracket?vbaanalysisanswer=1&amp;vbadefaultcenterpage=1&amp;parentnodeid=1c39e6aa0&amp;hasmatchpositionanswer=1"/>
          <p:cNvSpPr/>
          <p:nvPr>
            <p:custDataLst>
              <p:tags r:id="rId8"/>
            </p:custDataLst>
          </p:nvPr>
        </p:nvSpPr>
        <p:spPr>
          <a:xfrm>
            <a:off x="7000875" y="2194560"/>
            <a:ext cx="124460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6" name="QB_4_AN.1_1#b69ca93eb.bracket?vbaanalysisanswer=1&amp;vbadefaultcenterpage=1&amp;parentnodeid=1c39e6aa0&amp;hasmatchpositionanswer=1"/>
          <p:cNvSpPr/>
          <p:nvPr>
            <p:custDataLst>
              <p:tags r:id="rId9"/>
            </p:custDataLst>
          </p:nvPr>
        </p:nvSpPr>
        <p:spPr>
          <a:xfrm>
            <a:off x="3579495" y="3680460"/>
            <a:ext cx="143002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-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7" name="QB_4_AN.1_1#b69ca93eb.bracket?vbaanalysisanswer=1&amp;vbadefaultcenterpage=1&amp;parentnodeid=1c39e6aa0&amp;hasmatchpositionanswer=1"/>
          <p:cNvSpPr/>
          <p:nvPr>
            <p:custDataLst>
              <p:tags r:id="rId10"/>
            </p:custDataLst>
          </p:nvPr>
        </p:nvSpPr>
        <p:spPr>
          <a:xfrm>
            <a:off x="4354830" y="3659505"/>
            <a:ext cx="143002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8" name="QB_4_AN.1_1#b69ca93eb.bracket?vbaanalysisanswer=1&amp;vbadefaultcenterpage=1&amp;parentnodeid=1c39e6aa0&amp;hasmatchpositionanswer=1"/>
          <p:cNvSpPr/>
          <p:nvPr>
            <p:custDataLst>
              <p:tags r:id="rId11"/>
            </p:custDataLst>
          </p:nvPr>
        </p:nvSpPr>
        <p:spPr>
          <a:xfrm>
            <a:off x="6101715" y="3694430"/>
            <a:ext cx="143002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-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9" name="QB_4_AN.1_1#b69ca93eb.bracket?vbaanalysisanswer=1&amp;vbadefaultcenterpage=1&amp;parentnodeid=1c39e6aa0&amp;hasmatchpositionanswer=1"/>
          <p:cNvSpPr/>
          <p:nvPr>
            <p:custDataLst>
              <p:tags r:id="rId12"/>
            </p:custDataLst>
          </p:nvPr>
        </p:nvSpPr>
        <p:spPr>
          <a:xfrm>
            <a:off x="6783070" y="3674745"/>
            <a:ext cx="143002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0" name="QB_4_AN.1_1#b69ca93eb.bracket?vbaanalysisanswer=1&amp;vbadefaultcenterpage=1&amp;parentnodeid=1c39e6aa0&amp;hasmatchpositionanswer=1"/>
          <p:cNvSpPr/>
          <p:nvPr>
            <p:custDataLst>
              <p:tags r:id="rId13"/>
            </p:custDataLst>
          </p:nvPr>
        </p:nvSpPr>
        <p:spPr>
          <a:xfrm>
            <a:off x="5241290" y="4469765"/>
            <a:ext cx="143002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5.8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1" name="QB_4_AN.1_1#b69ca93eb.bracket?vbaanalysisanswer=1&amp;vbadefaultcenterpage=1&amp;parentnodeid=1c39e6aa0&amp;hasmatchpositionanswer=1"/>
          <p:cNvSpPr/>
          <p:nvPr>
            <p:custDataLst>
              <p:tags r:id="rId14"/>
            </p:custDataLst>
          </p:nvPr>
        </p:nvSpPr>
        <p:spPr>
          <a:xfrm>
            <a:off x="8035925" y="2404110"/>
            <a:ext cx="362394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等式的性质2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2" name="QB_4_AN.1_1#b69ca93eb.bracket?vbaanalysisanswer=1&amp;vbadefaultcenterpage=1&amp;parentnodeid=1c39e6aa0&amp;hasmatchpositionanswer=1"/>
          <p:cNvSpPr/>
          <p:nvPr>
            <p:custDataLst>
              <p:tags r:id="rId15"/>
            </p:custDataLst>
          </p:nvPr>
        </p:nvSpPr>
        <p:spPr>
          <a:xfrm>
            <a:off x="7907655" y="3659505"/>
            <a:ext cx="362394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等式的性质1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utoUpdateAnimBg="0"/>
      <p:bldP spid="26" grpId="0" autoUpdateAnimBg="0"/>
      <p:bldP spid="34" grpId="0" autoUpdateAnimBg="0"/>
      <p:bldP spid="35" grpId="0" autoUpdateAnimBg="0"/>
      <p:bldP spid="36" grpId="0" autoUpdateAnimBg="0"/>
      <p:bldP spid="37" grpId="0" autoUpdateAnimBg="0"/>
      <p:bldP spid="38" grpId="0" autoUpdateAnimBg="0"/>
      <p:bldP spid="39" grpId="0" autoUpdateAnimBg="0"/>
      <p:bldP spid="40" grpId="0" autoUpdateAnimBg="0"/>
      <p:bldP spid="41" grpId="0" autoUpdateAnimBg="0"/>
      <p:bldP spid="42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774065"/>
            <a:ext cx="1096708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解方程。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-84=36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2（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＋34）=86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1.2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-1.5=0.9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6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-0.8）=10.8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-6）×4＝48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（77-5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）÷3＝22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141095" y="2331720"/>
            <a:ext cx="282575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＝20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6654165" y="2331720"/>
            <a:ext cx="282575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＝9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1697355" y="3884295"/>
            <a:ext cx="282575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＝2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6279515" y="3815080"/>
            <a:ext cx="282575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＝2.6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2494915" y="5354955"/>
            <a:ext cx="282575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＝6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6654165" y="5298440"/>
            <a:ext cx="282575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＝2.2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4" grpId="0" autoUpdateAnimBg="0"/>
      <p:bldP spid="7" grpId="0" autoUpdateAnimBg="0"/>
      <p:bldP spid="8" grpId="0" autoUpdateAnimBg="0"/>
      <p:bldP spid="9" grpId="0" autoUpdateAnimBg="0"/>
      <p:bldP spid="10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87020" y="901700"/>
            <a:ext cx="109670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看图列方程，并求出方程的解。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 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010" y="1102360"/>
            <a:ext cx="952500" cy="54292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3333115" y="4150360"/>
            <a:ext cx="10601960" cy="14770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＋2×2＝44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＝8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0010" y="1977390"/>
            <a:ext cx="6067425" cy="19145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1"/>
            </p:custDataLst>
          </p:nvPr>
        </p:nvSpPr>
        <p:spPr>
          <a:xfrm>
            <a:off x="5782945" y="3208655"/>
            <a:ext cx="10601960" cy="14770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－6×6＝36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＝12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287020" y="901700"/>
            <a:ext cx="109670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看图列方程，并求出方程的解。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在长方形中截取一个最大的正方形，剩余（阴影）部分的面积是36 m</a:t>
            </a:r>
            <a:r>
              <a:rPr lang="zh-CN" sz="3200" b="1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20" y="3429000"/>
            <a:ext cx="2905125" cy="16383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850" y="1102360"/>
            <a:ext cx="95250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87020" y="987425"/>
            <a:ext cx="109670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请根据方程4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-24=156，画出符合方程的线段图，并求解。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115" y="1243965"/>
            <a:ext cx="952500" cy="54292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6572250" y="3221355"/>
            <a:ext cx="10601960" cy="14770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－24＝156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＝45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8390" y="2459355"/>
            <a:ext cx="4219575" cy="30003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1016000"/>
            <a:ext cx="109670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三个连续的偶数的和是2028，如果其中最小的偶数用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表示，那么你能列方程求出这三个偶数分别是多少吗？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540" y="1186180"/>
            <a:ext cx="952500" cy="571500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875030" y="2456180"/>
            <a:ext cx="10019030" cy="221551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＋（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＋2）＋（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＋4）＝2028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＝674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674＋2＝676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674＋4＝678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答：这三个偶数分别是674、676、678。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commondata" val="eyJoZGlkIjoiMTMzY2FmZTZlYWZhMDEyNmJlMTZiZTdjNzdlNGE5MjgifQ==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857</Words>
  <Application>WPS 演示</Application>
  <PresentationFormat>宽屏</PresentationFormat>
  <Paragraphs>113</Paragraphs>
  <Slides>10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方正兰亭黑_GBK</vt:lpstr>
      <vt:lpstr>黑体</vt:lpstr>
      <vt:lpstr>Times New Roman</vt:lpstr>
      <vt:lpstr>楷体</vt:lpstr>
      <vt:lpstr>Arial Unicode MS</vt:lpstr>
      <vt:lpstr>Calibri</vt:lpstr>
      <vt:lpstr>等线</vt:lpstr>
      <vt:lpstr/>
      <vt:lpstr>全品学练考</vt:lpstr>
      <vt:lpstr>5   简  易  方 程  解简易方程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43</cp:revision>
  <dcterms:created xsi:type="dcterms:W3CDTF">2024-12-09T09:33:00Z</dcterms:created>
  <dcterms:modified xsi:type="dcterms:W3CDTF">2025-07-18T05:16:12Z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