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2" r:id="rId8"/>
    <p:sldId id="276" r:id="rId9"/>
    <p:sldId id="278" r:id="rId10"/>
    <p:sldId id="277" r:id="rId11"/>
    <p:sldId id="279" r:id="rId12"/>
    <p:sldId id="270" r:id="rId13"/>
    <p:sldId id="271" r:id="rId14"/>
    <p:sldId id="273" r:id="rId15"/>
    <p:sldId id="274" r:id="rId16"/>
    <p:sldId id="267" r:id="rId17"/>
    <p:sldId id="266" r:id="rId18"/>
    <p:sldId id="263" r:id="rId19"/>
  </p:sldIdLst>
  <p:sldSz cx="12192000" cy="6858000"/>
  <p:notesSz cx="6858000" cy="12192000"/>
  <p:custDataLst>
    <p:tags r:id="rId2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35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tags" Target="../tags/tag26.xml"/><Relationship Id="rId4" Type="http://schemas.openxmlformats.org/officeDocument/2006/relationships/image" Target="../media/image12.png"/><Relationship Id="rId3" Type="http://schemas.openxmlformats.org/officeDocument/2006/relationships/tags" Target="../tags/tag25.xml"/><Relationship Id="rId2" Type="http://schemas.openxmlformats.org/officeDocument/2006/relationships/image" Target="../media/image6.png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3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6.pn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6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计算下面三角形的面积。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80390" y="394144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5×4.5÷2＝11.25（m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5180" y="1923415"/>
            <a:ext cx="5591175" cy="2095500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264150" y="394144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12×4÷2＝24（cm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340" y="4573270"/>
            <a:ext cx="3035935" cy="19831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85640" y="5374005"/>
            <a:ext cx="6696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cm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87020" y="756920"/>
            <a:ext cx="1160272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有两块空地，计划种植玫瑰和牡丹。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（1）牡丹的种植面积是多少平方米？一共可种植多少棵牡丹？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59460" y="4541520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20×30÷2＝300（m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300÷1.5＝200（棵）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答：牡丹的种植面积是300 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，一共可种植200棵牡丹。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8445" y="1586865"/>
            <a:ext cx="4752975" cy="2352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395" y="1905000"/>
            <a:ext cx="6524625" cy="15240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87020" y="756920"/>
            <a:ext cx="1160272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有两块空地，计划种植玫瑰和牡丹。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（2）玫瑰的种植面积是多少平方米？种植玫瑰共需要多少钱？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59460" y="4541520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60×20÷2＝600（m</a:t>
            </a:r>
            <a:r>
              <a:rPr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600÷0.6×8＝8000（元）</a:t>
            </a:r>
            <a:endParaRPr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答：玫瑰的种植面积是600 m</a:t>
            </a:r>
            <a:r>
              <a:rPr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，种植玫瑰共需要8000元。</a:t>
            </a:r>
            <a:endParaRPr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8445" y="1586865"/>
            <a:ext cx="4752975" cy="2352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395" y="1905000"/>
            <a:ext cx="6524625" cy="15240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</a:t>
            </a:r>
            <a:r>
              <a:rPr 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芳芳用一张长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厘米的长方形纸按下图进行翻折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折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成的平行四边形的面积比原来少了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平方厘米。折成的平行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四边形的面积是多少平方厘米？（单位：厘米）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（厘米）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（平方厘米）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答：折成的平行四边形的面积是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平方厘米。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5680" y="3317240"/>
            <a:ext cx="2809875" cy="15621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探究下面的问题。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（1）如图，两条平行线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AF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之间的距离是10 dm。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已知三角形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的面积是25 dm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则平行四边形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DBCF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的面积是多少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平方分米？为什么？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287780" y="4429125"/>
            <a:ext cx="1060196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25×2＝50（dm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）平行四边形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DBCF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的面积是50 dm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因为三角形和平行四边形同底等高，所以平行四边形的面积是三角形面积的2倍，是25×2＝50（dm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4890" y="2255520"/>
            <a:ext cx="2800350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885" y="890905"/>
            <a:ext cx="50863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9215" y="561975"/>
            <a:ext cx="11602720" cy="221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（2）如图，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AD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，用你的方法推导三角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ABE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和三角形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DEC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的面积相等。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（提示：可以用“因为”“所以”的形式进行推导）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08305" y="2939415"/>
            <a:ext cx="11909425" cy="3231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把三角形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ABC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BCD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ABE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BCE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DEC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的面积分别表示为</a:t>
            </a:r>
            <a:r>
              <a:rPr lang="zh-CN" altLang="zh-CN" sz="2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</a:t>
            </a:r>
            <a:r>
              <a:rPr lang="zh-CN" altLang="zh-CN" sz="2800" b="1" baseline="-25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△</a:t>
            </a:r>
            <a:r>
              <a:rPr lang="zh-CN" altLang="zh-CN" sz="2800" b="1" i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ABC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2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</a:t>
            </a:r>
            <a:r>
              <a:rPr lang="zh-CN" altLang="zh-CN" sz="2800" b="1" baseline="-25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△</a:t>
            </a:r>
            <a:r>
              <a:rPr lang="zh-CN" altLang="zh-CN" sz="2800" b="1" i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BCD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zh-CN" sz="2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</a:t>
            </a:r>
            <a:r>
              <a:rPr lang="zh-CN" altLang="zh-CN" sz="2800" b="1" baseline="-25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△</a:t>
            </a:r>
            <a:r>
              <a:rPr lang="zh-CN" altLang="zh-CN" sz="2800" b="1" i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ABE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、S</a:t>
            </a:r>
            <a:r>
              <a:rPr lang="zh-CN" altLang="zh-CN" sz="2800" b="1" baseline="-25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△</a:t>
            </a:r>
            <a:r>
              <a:rPr lang="zh-CN" altLang="zh-CN" sz="2800" b="1" i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BCE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和S</a:t>
            </a:r>
            <a:r>
              <a:rPr lang="zh-CN" altLang="zh-CN" sz="2800" b="1" baseline="-25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△</a:t>
            </a:r>
            <a:r>
              <a:rPr lang="zh-CN" altLang="zh-CN" sz="2800" b="1" i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DEC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因为三角形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ABC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和三角形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BCD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同底等高，所以</a:t>
            </a:r>
            <a:r>
              <a:rPr lang="zh-CN" altLang="zh-CN" sz="2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</a:t>
            </a:r>
            <a:r>
              <a:rPr lang="zh-CN" altLang="zh-CN" sz="2800" b="1" baseline="-25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△</a:t>
            </a:r>
            <a:r>
              <a:rPr lang="zh-CN" altLang="zh-CN" sz="2800" b="1" i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ABC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zh-CN" altLang="zh-CN" sz="2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</a:t>
            </a:r>
            <a:r>
              <a:rPr lang="zh-CN" altLang="zh-CN" sz="2800" b="1" baseline="-25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△</a:t>
            </a:r>
            <a:r>
              <a:rPr lang="zh-CN" altLang="zh-CN" sz="2800" b="1" i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BCD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。又因为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2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</a:t>
            </a:r>
            <a:r>
              <a:rPr lang="zh-CN" altLang="zh-CN" sz="2800" b="1" baseline="-25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△</a:t>
            </a:r>
            <a:r>
              <a:rPr lang="zh-CN" altLang="zh-CN" sz="2800" b="1" i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ABE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zh-CN" altLang="zh-CN" sz="2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</a:t>
            </a:r>
            <a:r>
              <a:rPr lang="zh-CN" altLang="zh-CN" sz="2800" b="1" baseline="-25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△</a:t>
            </a:r>
            <a:r>
              <a:rPr lang="zh-CN" altLang="zh-CN" sz="2800" b="1" i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ABC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zh-CN" altLang="zh-CN" sz="2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</a:t>
            </a:r>
            <a:r>
              <a:rPr lang="zh-CN" altLang="zh-CN" sz="2800" b="1" baseline="-25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△</a:t>
            </a:r>
            <a:r>
              <a:rPr lang="zh-CN" altLang="zh-CN" sz="2800" b="1" i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BCE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zh-CN" sz="2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</a:t>
            </a:r>
            <a:r>
              <a:rPr lang="zh-CN" altLang="zh-CN" sz="2800" b="1" baseline="-25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△</a:t>
            </a:r>
            <a:r>
              <a:rPr lang="zh-CN" altLang="zh-CN" sz="2800" b="1" i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DEC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zh-CN" altLang="zh-CN" sz="2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</a:t>
            </a:r>
            <a:r>
              <a:rPr lang="zh-CN" altLang="zh-CN" sz="2800" b="1" baseline="-25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△</a:t>
            </a:r>
            <a:r>
              <a:rPr lang="zh-CN" altLang="zh-CN" sz="2800" b="1" i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BCD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zh-CN" altLang="zh-CN" sz="2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</a:t>
            </a:r>
            <a:r>
              <a:rPr lang="zh-CN" altLang="zh-CN" sz="2800" b="1" baseline="-25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△</a:t>
            </a:r>
            <a:r>
              <a:rPr lang="zh-CN" altLang="zh-CN" sz="2800" b="1" i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BCE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，所以三角形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ABE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和三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角形</a:t>
            </a:r>
            <a:r>
              <a:rPr lang="zh-CN" altLang="zh-CN" sz="2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EC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的面积相等。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3105" y="889635"/>
            <a:ext cx="29432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393825" y="268033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6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多边形的面积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2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三角形的面积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三角形面积的推导。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（1）如图，把两个完全一样的三角形拼成一个平行四边形，标出涂色三角形的底和高。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（2）由图可知，三角形的面积是平行四边形面积的（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），所以三角形的面积=（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），用字母表示是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510" y="928370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9996805" y="4449445"/>
            <a:ext cx="196278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一半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399915" y="5196840"/>
            <a:ext cx="196278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底×高÷2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186815" y="5865495"/>
            <a:ext cx="196278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ah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5225" y="1528445"/>
            <a:ext cx="3152775" cy="1504950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5106670" y="3745865"/>
            <a:ext cx="196278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图略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8" grpId="0" autoUpdateAnimBg="0"/>
      <p:bldP spid="9" grpId="0" autoUpdateAnimBg="0"/>
      <p:bldP spid="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56920"/>
            <a:ext cx="116027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（3）将一个底是6 cm，高是7 cm的等腰三角形剪拼成与它面积相等的平行四边形(如图)，剪拼后的平行四边形的高是（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）cm，面积是（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036570" y="226123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21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600" y="3681730"/>
            <a:ext cx="2495550" cy="2343150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695305" y="150876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）一个三角形的面积是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48 cm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一条高是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 cm,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与这条高对应的底是（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A.2 cm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B.4 cm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C.8 cm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D.36 cm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366645" y="22472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455" y="928370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）如图，已知每个小方格的边长是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cm,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则三角形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ABC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面积是（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cm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A.4.5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B.6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C.9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D.12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289810" y="22853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455" y="928370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8900" y="3034665"/>
            <a:ext cx="3676650" cy="25527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）下面推导三角形面积公式的方法中，正确的有（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）种。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A.1   B.2   C.3    D.4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274935" y="15697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455" y="928370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2633345"/>
            <a:ext cx="11334750" cy="15906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）一个三角形与一个平行四边形的面积相等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底也相等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已知平行四边形的高是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 cm 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那么三角形的高是（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A.60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B.45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C.30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D.15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9034145" y="22472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455" y="928370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）如图，下面大正方形的边长都是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，小正方形的边长都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，涂色三角形面积相等的是（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）。（单位：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①④</a:t>
            </a: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都相等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533515" y="22771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455" y="928370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9825" y="3561715"/>
            <a:ext cx="9414510" cy="146939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commondata" val="eyJoZGlkIjoiMTMzY2FmZTZlYWZhMDEyNmJlMTZiZTdjNzdlNGE5MjgifQ==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1490</Words>
  <Application>WPS 演示</Application>
  <PresentationFormat>宽屏</PresentationFormat>
  <Paragraphs>135</Paragraphs>
  <Slides>16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6   多边形的面积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51</cp:revision>
  <dcterms:created xsi:type="dcterms:W3CDTF">2024-12-09T09:33:00Z</dcterms:created>
  <dcterms:modified xsi:type="dcterms:W3CDTF">2025-07-18T05:58:55Z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