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4" r:id="rId8"/>
    <p:sldId id="273" r:id="rId9"/>
    <p:sldId id="266" r:id="rId10"/>
    <p:sldId id="267" r:id="rId11"/>
    <p:sldId id="275" r:id="rId12"/>
    <p:sldId id="276" r:id="rId13"/>
    <p:sldId id="263" r:id="rId14"/>
  </p:sldIdLst>
  <p:sldSz cx="12192000" cy="6858000"/>
  <p:notesSz cx="6858000" cy="12192000"/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1800" y="827405"/>
            <a:ext cx="113284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实践活动四：小小公园设计师。</a:t>
            </a:r>
            <a:endParaRPr lang="zh-CN" altLang="en-US" sz="28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略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结合下面的要求，设计你心目中的公园。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公园面积为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公顷，根据你设计的公园形状，标出相关的数据。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根据自己的喜好，在公园中用不同的颜色划分出不同的区域，并用不同的古诗词给不同的区域命名。如：竹林小路命名为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曲径通幽处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附录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项目化学习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城市规划</a:t>
            </a:r>
            <a:r>
              <a:rPr lang="en-US" altLang="zh-CN" b="1">
                <a:ea typeface="微软雅黑" panose="020B0503020204020204" pitchFamily="34" charset="-122"/>
              </a:rPr>
              <a:t>——</a:t>
            </a:r>
            <a:r>
              <a:rPr lang="zh-CN" altLang="en-US" b="1">
                <a:ea typeface="微软雅黑" panose="020B0503020204020204" pitchFamily="34" charset="-122"/>
              </a:rPr>
              <a:t>公园设计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848360"/>
            <a:ext cx="9450705" cy="1569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105" y="2348865"/>
            <a:ext cx="11282680" cy="4215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Times New Roman" panose="02020603050405020304" charset="0"/>
              </a:rPr>
              <a:t>实践活动一：阅读有关城市公园的材料。</a:t>
            </a:r>
            <a:endParaRPr lang="zh-CN" altLang="en-US" sz="2800" b="1">
              <a:solidFill>
                <a:srgbClr val="00B0F0"/>
              </a:solidFill>
              <a:latin typeface="Times New Roman" panose="02020603050405020304" charset="0"/>
            </a:endParaRPr>
          </a:p>
          <a:p>
            <a:r>
              <a:rPr lang="en-US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●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打造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城市公园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随着社会的发展，人们越来越注重人与环境的和谐。公园成为人们交流联系的空间和享受阳光、绿地、清新的空气、现代化的公共设施的场所，这种富有生活情趣和人情味的城市环境，已成为世界上许多城市面向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世纪的规划和建设的目标。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城市公园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更符合城市发展规律和发展趋势。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●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中国现有公园的类型：综合公园、动物园、儿童公园、老年公园、森林公园、风景名胜公园、历史名园、文物古迹公园、纪念性公园、文化公园、体育公园、雕塑公园、科学公园、国防公园、游乐公园等。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●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部分城市人均公园绿地面积统计（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年数据）：北京人均公园绿地面积为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16.62 m</a:t>
            </a:r>
            <a:r>
              <a:rPr lang="en-US" altLang="zh-CN"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，深圳人均公园绿地面积为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12.44 m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，大连人均公园绿地面积为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13.81 m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，上海人均公园绿地面积为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9.02 m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，石家庄人均公园绿地面积为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14.03 m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²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2270" y="975995"/>
            <a:ext cx="112763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北京人均公园绿地面积约是深圳的多少倍？（得数精确到百分位）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16.62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12.44≈1.34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答：北京人均公园绿地面积约是深圳的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阅读完上面的材料，你有什么感想？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人们越来越重视环境，重视公园的建设。（合理即可）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2105" y="655320"/>
            <a:ext cx="11084560" cy="6339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</a:rPr>
              <a:t>实践活动二：了解各式各样的公园。</a:t>
            </a:r>
            <a:endParaRPr lang="zh-CN" altLang="en-US" sz="2800" b="1">
              <a:solidFill>
                <a:srgbClr val="00B0F0"/>
              </a:solidFill>
              <a:latin typeface="Times New Roman" panose="020206030504050203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如图是某城市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个公园的平面图，分别计算出各公园的面积大约是多少公顷。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0.85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0.5185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（平方千米）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0.5185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平方千米＝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51.85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公顷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9080" y="2057400"/>
            <a:ext cx="44862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2105" y="655320"/>
            <a:ext cx="11084560" cy="6770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</a:rPr>
              <a:t>实践活动二：了解各式各样的公园。</a:t>
            </a:r>
            <a:endParaRPr lang="zh-CN" altLang="en-US" sz="2800" b="1">
              <a:solidFill>
                <a:srgbClr val="00B0F0"/>
              </a:solidFill>
              <a:latin typeface="Times New Roman" panose="020206030504050203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如图是某城市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个公园的平面图，分别计算出各公园的面积大约是多少公顷。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5200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3500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11725000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11725000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1172.5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公顷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1475" y="1840230"/>
            <a:ext cx="38576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2105" y="655320"/>
            <a:ext cx="11084560" cy="5477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</a:rPr>
              <a:t>实践活动二：了解各式各样的公园。</a:t>
            </a:r>
            <a:endParaRPr lang="zh-CN" altLang="en-US" sz="2800" b="1">
              <a:solidFill>
                <a:srgbClr val="00B0F0"/>
              </a:solidFill>
              <a:latin typeface="Times New Roman" panose="020206030504050203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如图是某城市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个公园的平面图，分别计算出各公园的面积大约是多少公顷。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0.75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7.65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（平方千米）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7.65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平方千米＝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765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公顷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4055" y="2571115"/>
            <a:ext cx="549592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1955" y="781685"/>
            <a:ext cx="110051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实践活动三：调查下面的木本植物的相关资料。（小组合作查阅资料）</a:t>
            </a:r>
            <a:endParaRPr lang="zh-CN" altLang="en-US" sz="32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1451"/>
          <a:stretch>
            <a:fillRect/>
          </a:stretch>
        </p:blipFill>
        <p:spPr>
          <a:xfrm>
            <a:off x="2327275" y="1858010"/>
            <a:ext cx="7344410" cy="44843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4510" y="3100705"/>
            <a:ext cx="115125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7840" y="3023235"/>
            <a:ext cx="132270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0560" y="2851150"/>
            <a:ext cx="1432560" cy="930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73135" y="2851150"/>
            <a:ext cx="958850" cy="955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3230" y="4999990"/>
            <a:ext cx="115125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77840" y="5063490"/>
            <a:ext cx="131445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65645" y="5063490"/>
            <a:ext cx="133286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26145" y="5063490"/>
            <a:ext cx="1029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2383155" y="6332220"/>
            <a:ext cx="728853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001"/>
          <a:stretch>
            <a:fillRect/>
          </a:stretch>
        </p:blipFill>
        <p:spPr>
          <a:xfrm>
            <a:off x="2313940" y="605155"/>
            <a:ext cx="7227570" cy="5831205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2354580" y="594995"/>
            <a:ext cx="7171055" cy="1016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293235" y="1194435"/>
            <a:ext cx="1029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6565" y="1194435"/>
            <a:ext cx="1029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0550" y="1033145"/>
            <a:ext cx="1332865" cy="958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4550" y="1335405"/>
            <a:ext cx="89916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2585" y="3100705"/>
            <a:ext cx="1029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62905" y="3100705"/>
            <a:ext cx="139382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0550" y="3002915"/>
            <a:ext cx="1332865" cy="979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64550" y="3199130"/>
            <a:ext cx="89916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72585" y="5063490"/>
            <a:ext cx="1029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62905" y="5063490"/>
            <a:ext cx="1361440" cy="8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40550" y="4800600"/>
            <a:ext cx="1332865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89620" y="5063490"/>
            <a:ext cx="97472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WPS 演示</Application>
  <PresentationFormat>宽屏</PresentationFormat>
  <Paragraphs>69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附录    项目化学习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