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0" r:id="rId8"/>
    <p:sldId id="273" r:id="rId9"/>
    <p:sldId id="271" r:id="rId10"/>
    <p:sldId id="267" r:id="rId11"/>
    <p:sldId id="263" r:id="rId12"/>
  </p:sldIdLst>
  <p:sldSz cx="12192000" cy="6858000"/>
  <p:notesSz cx="6858000" cy="12192000"/>
  <p:custDataLst>
    <p:tags r:id="rId16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image" Target="../media/image6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3.xml"/><Relationship Id="rId2" Type="http://schemas.openxmlformats.org/officeDocument/2006/relationships/image" Target="../media/image6.png"/><Relationship Id="rId1" Type="http://schemas.openxmlformats.org/officeDocument/2006/relationships/tags" Target="../tags/tag12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tags" Target="../tags/tag15.xml"/><Relationship Id="rId2" Type="http://schemas.openxmlformats.org/officeDocument/2006/relationships/image" Target="../media/image6.png"/><Relationship Id="rId1" Type="http://schemas.openxmlformats.org/officeDocument/2006/relationships/tags" Target="../tags/tag14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openxmlformats.org/officeDocument/2006/relationships/tags" Target="../tags/tag17.xml"/><Relationship Id="rId2" Type="http://schemas.openxmlformats.org/officeDocument/2006/relationships/image" Target="../media/image12.png"/><Relationship Id="rId1" Type="http://schemas.openxmlformats.org/officeDocument/2006/relationships/tags" Target="../tags/tag16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image" Target="../media/image14.png"/><Relationship Id="rId1" Type="http://schemas.openxmlformats.org/officeDocument/2006/relationships/tags" Target="../tags/tag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>
          <a:xfrm>
            <a:off x="1393825" y="2680335"/>
            <a:ext cx="9753600" cy="1497330"/>
          </a:xfrm>
        </p:spPr>
        <p:txBody>
          <a:bodyPr>
            <a:normAutofit fontScale="90000"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7 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数学广角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——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植树问题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第</a:t>
            </a:r>
            <a:r>
              <a:rPr lang="en-US" altLang="zh-CN" b="1">
                <a:ea typeface="微软雅黑" panose="020B0503020204020204" pitchFamily="34" charset="-122"/>
              </a:rPr>
              <a:t>3</a:t>
            </a:r>
            <a:r>
              <a:rPr lang="zh-CN" altLang="en-US" b="1">
                <a:ea typeface="微软雅黑" panose="020B0503020204020204" pitchFamily="34" charset="-122"/>
              </a:rPr>
              <a:t>课时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封闭曲线上的植树问题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87020" y="753110"/>
            <a:ext cx="11758930" cy="56889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30000"/>
              </a:lnSpc>
            </a:pPr>
            <a:r>
              <a:rPr lang="zh-CN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1.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我是小小设计师。 </a:t>
            </a:r>
            <a:endParaRPr 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春节快到了，为了营造节日气氛，小区物业准备买一些圆球灯，摆放在边长为12米的正方形活动场地的四条边上，要求每条边上摆4个，并且每条边上相邻两个灯之间的距离相等。请你来当设计师，画出两种不同的摆放方案，再选择其中一种填写设计说明。</a:t>
            </a:r>
            <a:endParaRPr 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方案一：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方案二：</a:t>
            </a:r>
            <a:endParaRPr 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endParaRPr 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endParaRPr 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我选择方案（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）作设计说明：该方案中每条边上相邻两个灯之间的距离是（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）米，一共摆放了（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）个圆球灯。</a:t>
            </a:r>
            <a:endParaRPr 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565" y="753110"/>
            <a:ext cx="981075" cy="600075"/>
          </a:xfrm>
          <a:prstGeom prst="rect">
            <a:avLst/>
          </a:prstGeom>
        </p:spPr>
      </p:pic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7756525" y="2964180"/>
            <a:ext cx="6976110" cy="240030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indent="0" algn="l" fontAlgn="auto" latinLnBrk="1">
              <a:lnSpc>
                <a:spcPct val="130000"/>
              </a:lnSpc>
            </a:pPr>
            <a:r>
              <a:rPr lang="zh-CN" sz="20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【解析】分析方案一如下：</a:t>
            </a:r>
            <a:endParaRPr lang="zh-CN" sz="2000" b="1">
              <a:solidFill>
                <a:srgbClr val="00B0F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  <a:p>
            <a:pPr indent="0" algn="l" fontAlgn="auto" latinLnBrk="1">
              <a:lnSpc>
                <a:spcPct val="130000"/>
              </a:lnSpc>
            </a:pPr>
            <a:r>
              <a:rPr lang="zh-CN" sz="20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12÷3=4（米）</a:t>
            </a:r>
            <a:r>
              <a:rPr lang="en-US" altLang="zh-CN" sz="20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 </a:t>
            </a:r>
            <a:r>
              <a:rPr lang="zh-CN" sz="20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4×4-4=12（个）</a:t>
            </a:r>
            <a:endParaRPr lang="zh-CN" sz="2000" b="1">
              <a:solidFill>
                <a:srgbClr val="00B0F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  <a:p>
            <a:pPr indent="0" algn="l" fontAlgn="auto" latinLnBrk="1">
              <a:lnSpc>
                <a:spcPct val="130000"/>
              </a:lnSpc>
            </a:pPr>
            <a:r>
              <a:rPr lang="en-US" altLang="zh-CN" sz="20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   </a:t>
            </a:r>
            <a:r>
              <a:rPr lang="zh-CN" sz="20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↑</a:t>
            </a:r>
            <a:r>
              <a:rPr lang="en-US" altLang="zh-CN" sz="20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             </a:t>
            </a:r>
            <a:r>
              <a:rPr lang="zh-CN" sz="20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↑</a:t>
            </a:r>
            <a:endParaRPr lang="zh-CN" sz="2000" b="1">
              <a:solidFill>
                <a:srgbClr val="00B0F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  <a:p>
            <a:pPr indent="0" algn="l" fontAlgn="auto" latinLnBrk="1">
              <a:lnSpc>
                <a:spcPct val="130000"/>
              </a:lnSpc>
            </a:pPr>
            <a:r>
              <a:rPr lang="zh-CN" sz="20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每边3个间隔</a:t>
            </a:r>
            <a:r>
              <a:rPr lang="en-US" altLang="zh-CN" sz="20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  </a:t>
            </a:r>
            <a:r>
              <a:rPr lang="zh-CN" sz="20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顶点多算了1次</a:t>
            </a:r>
            <a:endParaRPr lang="zh-CN" sz="2000" b="1">
              <a:solidFill>
                <a:srgbClr val="00B0F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  <a:p>
            <a:pPr indent="0" algn="l" fontAlgn="auto" latinLnBrk="1">
              <a:lnSpc>
                <a:spcPct val="130000"/>
              </a:lnSpc>
            </a:pPr>
            <a:r>
              <a:rPr lang="zh-CN" sz="20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注：答案不唯一，只要满足题意</a:t>
            </a:r>
            <a:endParaRPr lang="zh-CN" sz="2000" b="1">
              <a:solidFill>
                <a:srgbClr val="00B0F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  <a:p>
            <a:pPr indent="0" algn="l" fontAlgn="auto" latinLnBrk="1">
              <a:lnSpc>
                <a:spcPct val="130000"/>
              </a:lnSpc>
            </a:pPr>
            <a:r>
              <a:rPr lang="zh-CN" sz="20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每边4个且间隔相等即可。</a:t>
            </a:r>
            <a:endParaRPr lang="zh-CN" sz="2000" b="1">
              <a:solidFill>
                <a:srgbClr val="00B0F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2472690" y="5122545"/>
            <a:ext cx="365061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37055" y="3827145"/>
            <a:ext cx="1447800" cy="1295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75530" y="3798570"/>
            <a:ext cx="1419225" cy="1323975"/>
          </a:xfrm>
          <a:prstGeom prst="rect">
            <a:avLst/>
          </a:prstGeom>
        </p:spPr>
      </p:pic>
      <p:sp>
        <p:nvSpPr>
          <p:cNvPr id="9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1224915" y="5665470"/>
            <a:ext cx="365061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" name="QB_4_AN.1_1#b69ca93eb.bracket?vbaanalysisanswer=1&amp;vbadefaultcenterpage=1&amp;parentnodeid=1c39e6aa0&amp;hasmatchpositionanswer=1"/>
          <p:cNvSpPr/>
          <p:nvPr>
            <p:custDataLst>
              <p:tags r:id="rId8"/>
            </p:custDataLst>
          </p:nvPr>
        </p:nvSpPr>
        <p:spPr>
          <a:xfrm>
            <a:off x="4913630" y="5655945"/>
            <a:ext cx="365061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12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1" name="QB_4_AN.1_1#b69ca93eb.bracket?vbaanalysisanswer=1&amp;vbadefaultcenterpage=1&amp;parentnodeid=1c39e6aa0&amp;hasmatchpositionanswer=1"/>
          <p:cNvSpPr/>
          <p:nvPr>
            <p:custDataLst>
              <p:tags r:id="rId9"/>
            </p:custDataLst>
          </p:nvPr>
        </p:nvSpPr>
        <p:spPr>
          <a:xfrm>
            <a:off x="5452110" y="614680"/>
            <a:ext cx="365061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方案不唯一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  <p:bldP spid="9" grpId="0" autoUpdateAnimBg="0"/>
      <p:bldP spid="10" grpId="0" autoUpdateAnimBg="0"/>
      <p:bldP spid="11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628650"/>
            <a:ext cx="1158430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26名同学在老师画好的圆形场地玩“抢板凳”游戏（板凳始终沿圆形场地外沿摆一圈，且每相邻两个板凳之间间隔相等，人数总比板凳数多1，每淘汰一人，就减少一个板凳）。开始时，相邻两个板凳之间的间隔是0.5米，玩了一会儿，有15名同学被淘汰，剩下的同学继续玩，现在相邻两个板凳之间的间隔是多少米？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195" y="791845"/>
            <a:ext cx="981075" cy="600075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3270885" y="4286885"/>
            <a:ext cx="8707755" cy="221551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26－1＝25（个）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26－15－1＝10（个）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25×0.5÷10＝1.25（米）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答：现在相邻两个板凳之间的间隔是1.25米。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909955"/>
            <a:ext cx="1158430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3.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欢欢要在一个等边三角形的花坛边上插彩旗，每条边上都有5面彩旗，如果每隔1.5米插一面，这个花坛的周长是多少米？（每个顶点都要插）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825" y="1082675"/>
            <a:ext cx="981075" cy="600075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3345815" y="3528695"/>
            <a:ext cx="8408670" cy="147701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（5－1）×1.5×3＝18（m）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答：这个花坛的周长是18 m。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020" y="3216910"/>
            <a:ext cx="2905125" cy="24098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600" y="726440"/>
            <a:ext cx="11473815" cy="58712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150000"/>
              </a:lnSpc>
            </a:pP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4.                    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红红家的电视墙是一个长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4.9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米，宽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2.8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米的长方形，红红过生日这天，爸爸在电视墙四周每隔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1.4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米装一个小彩灯。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以上是聪聪的做法，淘淘一眼就看出聪聪的做法不对。你知道为什么吗？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因为从长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4.9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米的边开始，安装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个小彩灯后，只剩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0.7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米的长度，不能在下一个角安装小彩灯。而聪聪的做法里要求四个角都要安装小彩灯，肯定是不可能的。（合理即可）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8170" y="857250"/>
            <a:ext cx="4437380" cy="6102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8995" y="2080895"/>
            <a:ext cx="5812155" cy="196977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87020" y="793750"/>
            <a:ext cx="1158430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5.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王爷爷准备在一块面积为1800平方米的平行四边形菜地（如图）的四周，每隔10米栽一棵树（从点</a:t>
            </a:r>
            <a:r>
              <a:rPr lang="zh-CN" sz="3200" b="1" i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开始），一共可以栽种多少棵树？（四个角都栽）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010" y="995680"/>
            <a:ext cx="952500" cy="542925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3930650" y="3100705"/>
            <a:ext cx="10601960" cy="295465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1800÷36＝50（m）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（50＋40）×2＝180（m）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180÷10＝18（棵）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答：一共可以栽种18棵树。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265" y="3100705"/>
            <a:ext cx="3181350" cy="173355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00685" y="711200"/>
            <a:ext cx="1158430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6.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植树节这天，五年级学生在正方形空地上栽树，整块空地全部栽满，最外层每边栽了10棵，四个角都栽。最外层一共栽了多少棵？每相邻两列树和两行树之间的间隔距离相等，这块空地上一共栽了多少棵树？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75" y="914400"/>
            <a:ext cx="952500" cy="571500"/>
          </a:xfrm>
          <a:prstGeom prst="rect">
            <a:avLst/>
          </a:prstGeom>
        </p:spPr>
      </p:pic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677545" y="5093970"/>
            <a:ext cx="11384915" cy="147701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【解析】最外层栽树棵数</a:t>
            </a:r>
            <a:r>
              <a:rPr lang="en-US" altLang="zh-CN" sz="32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=</a:t>
            </a:r>
            <a:r>
              <a:rPr lang="zh-CN" altLang="en-US" sz="32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每边的栽树棵数</a:t>
            </a:r>
            <a:r>
              <a:rPr lang="en-US" altLang="en-US" sz="32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×</a:t>
            </a:r>
            <a:r>
              <a:rPr lang="en-US" altLang="zh-CN" sz="32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4-4</a:t>
            </a:r>
            <a:r>
              <a:rPr lang="zh-CN" altLang="en-US" sz="32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，栽树总棵数</a:t>
            </a:r>
            <a:r>
              <a:rPr lang="en-US" altLang="zh-CN" sz="32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=</a:t>
            </a:r>
            <a:r>
              <a:rPr lang="zh-CN" altLang="en-US" sz="32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每行栽树棵数</a:t>
            </a:r>
            <a:r>
              <a:rPr lang="en-US" altLang="en-US" sz="32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×</a:t>
            </a:r>
            <a:r>
              <a:rPr lang="zh-CN" altLang="en-US" sz="32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栽树行数。</a:t>
            </a:r>
            <a:endParaRPr lang="zh-CN" altLang="en-US" sz="3200" b="1">
              <a:solidFill>
                <a:srgbClr val="00B0F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486410" y="3616960"/>
            <a:ext cx="10601960" cy="147701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10×4－4＝36（棵）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10×10＝100（棵）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答：最外层一共栽了36棵，这块空地上一共栽了100棵树。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commondata" val="eyJoZGlkIjoiMTMzY2FmZTZlYWZhMDEyNmJlMTZiZTdjNzdlNGE5MjgifQ==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1206</Words>
  <Application>WPS 演示</Application>
  <PresentationFormat>宽屏</PresentationFormat>
  <Paragraphs>65</Paragraphs>
  <Slides>9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Arial Unicode MS</vt:lpstr>
      <vt:lpstr>Calibri</vt:lpstr>
      <vt:lpstr>等线</vt:lpstr>
      <vt:lpstr/>
      <vt:lpstr>全品学练考</vt:lpstr>
      <vt:lpstr>7    数学广角 —— 植树问题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45</cp:revision>
  <dcterms:created xsi:type="dcterms:W3CDTF">2024-12-09T09:33:00Z</dcterms:created>
  <dcterms:modified xsi:type="dcterms:W3CDTF">2025-07-18T06:39:55Z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