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81" r:id="rId10"/>
    <p:sldId id="282" r:id="rId11"/>
    <p:sldId id="283" r:id="rId12"/>
    <p:sldId id="284" r:id="rId13"/>
    <p:sldId id="272" r:id="rId14"/>
    <p:sldId id="266" r:id="rId15"/>
    <p:sldId id="267" r:id="rId16"/>
    <p:sldId id="285" r:id="rId17"/>
    <p:sldId id="290" r:id="rId18"/>
    <p:sldId id="291" r:id="rId19"/>
    <p:sldId id="292" r:id="rId20"/>
    <p:sldId id="293" r:id="rId21"/>
    <p:sldId id="273" r:id="rId22"/>
    <p:sldId id="274" r:id="rId23"/>
    <p:sldId id="275" r:id="rId24"/>
    <p:sldId id="277" r:id="rId25"/>
    <p:sldId id="278" r:id="rId26"/>
    <p:sldId id="279" r:id="rId27"/>
    <p:sldId id="280" r:id="rId28"/>
    <p:sldId id="276" r:id="rId29"/>
    <p:sldId id="294" r:id="rId30"/>
    <p:sldId id="295" r:id="rId31"/>
    <p:sldId id="296" r:id="rId32"/>
    <p:sldId id="297" r:id="rId33"/>
    <p:sldId id="289" r:id="rId34"/>
    <p:sldId id="263" r:id="rId35"/>
  </p:sldIdLst>
  <p:sldSz cx="12192000" cy="6858000"/>
  <p:notesSz cx="6858000" cy="12192000"/>
  <p:custDataLst>
    <p:tags r:id="rId39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34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tags" Target="../tags/tag25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en-US" altLang="zh-CN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5790" y="936625"/>
            <a:ext cx="1032192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如下图，用割补的方法将梯形转化成三角形。如果梯形的面积是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16 cm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²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，高是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 cm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，那么转化成的三角形的底是（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08505" y="2594610"/>
            <a:ext cx="8718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195" y="3924935"/>
            <a:ext cx="7143750" cy="13525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5910" y="906780"/>
            <a:ext cx="1078547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如图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围绕一张方桌可以坐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把两张方桌并起来可以坐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三张方桌并起来可以坐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照这样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 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张方桌并起来可以坐（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）人。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48025" y="2536825"/>
            <a:ext cx="8718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6675" y="2454275"/>
            <a:ext cx="4499610" cy="15316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38835" y="4128770"/>
            <a:ext cx="1054925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【解析】一张方桌可以坐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人，两张方桌并起来坐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8+4=12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（人），三张方桌并起来坐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8+4+4=16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（人）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n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张方桌并起来可以坐［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8+4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n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-1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）］人，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张方桌并起来坐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8+4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5-1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=24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（人），由此得解。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3700" y="969645"/>
            <a:ext cx="1108646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二、反复比较精心选。（每题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分，共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12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14.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除法竖式中，箭头指向的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“3”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表示的是（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个一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个十分之一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个百分之一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个千分之一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22460" y="191452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115" y="2420620"/>
            <a:ext cx="1734185" cy="3469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6545" y="977265"/>
            <a:ext cx="1130871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15.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某路口的红绿灯时间的分布是绿灯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秒，红灯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秒，黄灯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秒。爸爸开车经过这个路口时，（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遇到绿灯的可能性最大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遇到红灯的可能性最大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遇到黄灯的可能性最大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以上说法都不正确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85585" y="186880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2430" y="920750"/>
            <a:ext cx="1099947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16.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下列说法中，错误的是（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含有字母的式子就是方程。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²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表示的意义相同。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照图中这样将一根绳子剪成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根短绳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需要剪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次。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把一个平行四边形框架拉成长方形，面积大了，周长不变。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⑤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）比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少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①②⑤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②③④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①②③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①③④</a:t>
            </a:r>
            <a:endParaRPr lang="en-US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78475" y="88900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3575" y="4712335"/>
            <a:ext cx="1071435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【解析】含有字母的等式是方程，故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错；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32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²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，所以表示的意义不同，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错；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+4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=3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+12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，比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+5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错。故选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5220" y="1278890"/>
            <a:ext cx="319087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40690" y="843280"/>
            <a:ext cx="1101915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17.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一个平行四边形与一个三角形面积相等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底也相等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平行四边形的高是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14 cm,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三角形的高是（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A.7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B.14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C.28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D.56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31635" y="176022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8000" y="2967990"/>
            <a:ext cx="824674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【解析】根据等面积、等底的三角形的高是平行四边形高的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倍可知，当平行四边形的高为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 cm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时，则三角形的高为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2=28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cm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），故选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22275" y="755650"/>
            <a:ext cx="11250930" cy="5754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18.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已知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0.25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那么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80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的结果是（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A.0.25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B.10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C.20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D.200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【解析】根据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0.25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可得，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ab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=0.25,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ab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=80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0.25=20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42580" y="93599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83540" y="777240"/>
            <a:ext cx="1127950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19.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在计算学校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小菜园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面积时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同学们在示意图上画出了自己的想法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并列出了不同的算式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示意图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）的思考过程。（单位：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m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全全：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4+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2+4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5-2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品品：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4-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4-2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5-2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明明：（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2+5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4-2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2+5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丽丽：（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2+5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2+2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5-2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275" y="1739265"/>
            <a:ext cx="7360285" cy="16891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3540" y="5177155"/>
            <a:ext cx="1171765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【解析】示意图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将小菜园分成一个三角形和一个梯形，梯形的上底是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 m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，下底是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 m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，高是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 m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，三角形的底是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 m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，高是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5-2=3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m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），然后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根据梯形和三角形面积计算公式计算，并求和。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00750" y="115570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70255" y="988060"/>
            <a:ext cx="1053401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三、细心审题灵活算。（共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33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20.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直接写得数。（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4.2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9.6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10.2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0.47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0.3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²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4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+5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1.25+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endParaRPr lang="en-US" altLang="zh-CN" sz="3200" b="1" i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70530" y="2652395"/>
            <a:ext cx="6781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69660" y="2642870"/>
            <a:ext cx="18307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960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81235" y="2642870"/>
            <a:ext cx="6781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51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72585" y="3379470"/>
            <a:ext cx="12299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0.25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78125" y="4145280"/>
            <a:ext cx="6781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02580" y="4116705"/>
            <a:ext cx="10267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0.09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25585" y="4116705"/>
            <a:ext cx="6781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9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25470" y="485394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2.25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1553845"/>
            <a:ext cx="109670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21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用竖式计算，带*的要验算。（7分）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1.34×0.45=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29.4÷0.28=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*5.4÷0.75=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7700010" y="1645285"/>
            <a:ext cx="160147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验算略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716530" y="2326640"/>
            <a:ext cx="160147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0.603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6442710" y="2326640"/>
            <a:ext cx="160147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10471150" y="2266950"/>
            <a:ext cx="160147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7.2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3" grpId="0" autoUpdateAnimBg="0"/>
      <p:bldP spid="6" grpId="0" autoUpdateAnimBg="0"/>
      <p:bldP spid="7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054735" y="2377440"/>
            <a:ext cx="9753600" cy="7620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2"/>
                </a:solidFill>
              </a:rPr>
              <a:t>评价卷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568700" y="3524250"/>
            <a:ext cx="3130550" cy="311150"/>
          </a:xfrm>
        </p:spPr>
        <p:txBody>
          <a:bodyPr>
            <a:normAutofit/>
          </a:bodyPr>
          <a:p>
            <a:r>
              <a:rPr lang="zh-CN" altLang="en-US" b="1">
                <a:ea typeface="微软雅黑" panose="020B0503020204020204" pitchFamily="34" charset="-122"/>
              </a:rPr>
              <a:t>期末核心素养评价卷（一）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68935" y="948055"/>
            <a:ext cx="115119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22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脱式计算，能简算的要简算。（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765÷（2.7+1.8）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68÷0.25÷0.4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1.25×4.17×80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68935" y="2893060"/>
            <a:ext cx="178752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=170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4304665" y="2893060"/>
            <a:ext cx="178752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=680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8158480" y="2893060"/>
            <a:ext cx="178752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=417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3" grpId="0" autoUpdateAnimBg="0"/>
      <p:bldP spid="6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784860"/>
            <a:ext cx="109670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23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解方程。（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÷0.4=8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2.5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+1.6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=20.5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3(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-8)=7.2 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320165" y="2440940"/>
            <a:ext cx="241808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=3.2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447030" y="2353310"/>
            <a:ext cx="241808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9648825" y="2402840"/>
            <a:ext cx="241808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10.4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3" grpId="0" autoUpdateAnimBg="0"/>
      <p:bldP spid="4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-114554" y="59156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indent="457200" algn="l">
              <a:lnSpc>
                <a:spcPct val="150000"/>
              </a:lnSpc>
              <a:buClrTx/>
              <a:buSzTx/>
              <a:buFontTx/>
            </a:pP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四、动手动脑来操作。（共5分）</a:t>
            </a:r>
            <a:endParaRPr 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03225" y="1368425"/>
            <a:ext cx="1096708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24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填一填，画一画。（每个小方格的边长为1 cm）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（1）上图中，点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用数对表示为（3，5），点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用数对表示为（1，2），点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用数对表示应为（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）。（1分）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906260" y="579056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lum bright="12000"/>
          </a:blip>
          <a:stretch>
            <a:fillRect/>
          </a:stretch>
        </p:blipFill>
        <p:spPr>
          <a:xfrm>
            <a:off x="1850390" y="2058035"/>
            <a:ext cx="6791325" cy="31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03225" y="930275"/>
            <a:ext cx="1144333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24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填一填，画一画。（每个小方格的边长为1 cm）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（2）计算梯形</a:t>
            </a:r>
            <a:r>
              <a:rPr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ABCD</a:t>
            </a:r>
            <a:r>
              <a:rPr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的面积的算式是（2+6）×3÷2，根据这个算式在上面的方格图找到点</a:t>
            </a:r>
            <a:r>
              <a:rPr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，并把这个梯形画完整。（2分）</a:t>
            </a:r>
            <a:endParaRPr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1850390" y="1619885"/>
            <a:ext cx="6791325" cy="311467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294890" y="2017395"/>
            <a:ext cx="2514600" cy="1781810"/>
            <a:chOff x="3614" y="3867"/>
            <a:chExt cx="3960" cy="2806"/>
          </a:xfrm>
        </p:grpSpPr>
        <p:cxnSp>
          <p:nvCxnSpPr>
            <p:cNvPr id="3" name="直接连接符 2"/>
            <p:cNvCxnSpPr/>
            <p:nvPr/>
          </p:nvCxnSpPr>
          <p:spPr>
            <a:xfrm flipV="1">
              <a:off x="4934" y="4693"/>
              <a:ext cx="1266" cy="1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6236" y="4693"/>
              <a:ext cx="1302" cy="196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3614" y="6655"/>
              <a:ext cx="3961" cy="1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6200" y="3867"/>
              <a:ext cx="1118" cy="74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sz="32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D</a:t>
              </a:r>
              <a:endParaRPr lang="zh-CN" altLang="en-US" sz="32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1850390" y="2058035"/>
            <a:ext cx="6791325" cy="311467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03225" y="1368425"/>
            <a:ext cx="1159954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24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填一填，画一画。（每个小方格的边长为1 cm）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（3）在方格图上画一个与这个梯形面积相等的平行四边形。（2分）</a:t>
            </a:r>
            <a:endParaRPr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133090" y="2980055"/>
            <a:ext cx="803910" cy="1143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959860" y="2980055"/>
            <a:ext cx="826770" cy="12458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294890" y="4206875"/>
            <a:ext cx="2515235" cy="1143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937000" y="2455545"/>
            <a:ext cx="709930" cy="473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sz="3200" b="1" i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endParaRPr lang="zh-CN" altLang="en-US" sz="3200" b="1" i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009640" y="2968625"/>
            <a:ext cx="2020570" cy="1257300"/>
            <a:chOff x="9464" y="4675"/>
            <a:chExt cx="3182" cy="1980"/>
          </a:xfrm>
        </p:grpSpPr>
        <p:cxnSp>
          <p:nvCxnSpPr>
            <p:cNvPr id="5" name="直接连接符 4"/>
            <p:cNvCxnSpPr/>
            <p:nvPr/>
          </p:nvCxnSpPr>
          <p:spPr>
            <a:xfrm flipV="1">
              <a:off x="10092" y="4675"/>
              <a:ext cx="2478" cy="1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9464" y="6637"/>
              <a:ext cx="2478" cy="1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9464" y="4748"/>
              <a:ext cx="628" cy="189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2018" y="4711"/>
              <a:ext cx="628" cy="189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1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8641715" y="260477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（画法不唯一）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-254" y="62649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indent="457200" algn="l">
              <a:lnSpc>
                <a:spcPct val="150000"/>
              </a:lnSpc>
              <a:buClrTx/>
              <a:buSzTx/>
              <a:buFontTx/>
            </a:pP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五、解决问题我能行。（共3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分）</a:t>
            </a:r>
            <a:endParaRPr 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85115" y="1666240"/>
            <a:ext cx="116503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25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萱萱和欢欢周末出来玩，萱萱买了2串手工手链，每串17.8元。萱萱带了50元，剩下的钱够买一碗15元的面吗？（5分）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121535" y="3525520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50-17.8×2=14.4（元）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14.4&lt;15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答：剩下的钱不够买一碗15元的面。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638175"/>
            <a:ext cx="1162621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6</a:t>
            </a:r>
            <a:r>
              <a:rPr 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.</a:t>
            </a: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李老师租了一台“充电宝”，当天忘记归还，共使用了26.9小时，他将支付多少钱？（6分）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28320" y="4920615"/>
            <a:ext cx="11384915" cy="167894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indent="0" algn="l" fontAlgn="auto" latinLnBrk="1">
              <a:lnSpc>
                <a:spcPct val="130000"/>
              </a:lnSpc>
            </a:pP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【解析】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26.9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小时超过了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24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小时，所以前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24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小时收费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元。剩余的部分按照每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0.5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小时收费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1.5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元，不足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0.5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小时按照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0.5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小时收费，先算出有几个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0.5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小时，再根据总价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单价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数量，将数据代入，最后再加上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元。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087120" y="3701415"/>
            <a:ext cx="10601960" cy="12922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26.9-24=2.9（时）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把2.9小时看成3小时。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3÷0.5×1.5=9（元）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20+9=29（元）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答：他将支付29元。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0420" y="1918335"/>
            <a:ext cx="9899650" cy="1941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7645" y="751205"/>
            <a:ext cx="1121283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27.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甲、乙两辆汽车从相距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580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千米的两地同时相向开出，已知甲车的速度是乙车的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倍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小时后，两车还差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千米才能相遇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求两车的速度。（用方程解）（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解：设乙车每小时行驶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千米，则甲车每小时行驶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1.25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1.25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580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答：甲车的速度是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时，乙车的速度是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4645" y="-8804910"/>
            <a:ext cx="1145540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28.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将一张长方形纸剪成三角形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ABC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和梯形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DEFG,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如图。（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）剪出的梯形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DEFG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的面积是多少平方厘米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＋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（平方厘米）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答：剪出的梯形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DEFG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的面积是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平方厘米。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7965" y="817245"/>
            <a:ext cx="1188148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28.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将一张长方形纸剪成三角形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ABC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和梯形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DEFG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）剪出的梯形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DEFG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的面积是多少平方厘米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（平方厘米）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答：剪出的梯形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DEFG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的面积是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平方厘米。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0215" y="1568450"/>
            <a:ext cx="4375785" cy="15671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7845" y="5340350"/>
            <a:ext cx="108540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【解析】根据梯形的面积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（上底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下底）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，求出剪出的梯形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DEFG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的面积是多少平方厘米即可。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0020" y="716915"/>
            <a:ext cx="1141603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）如果在剪出的梯形</a:t>
            </a:r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DEFG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中继续剪，最多还可以剪出多少个与剪出的三角形</a:t>
            </a:r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ABC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形状相同、面积相等的三角形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在解决这个问题时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王莹有了下面的想法。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王莹：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用梯形面积除以三角形面积，就能得到最多还可以剪出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个这样的三角形。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你同意王莹的想法吗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请说明理由。（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0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0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4960" y="3429000"/>
            <a:ext cx="1085405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【解析】如果在剪出的梯形</a:t>
            </a:r>
            <a:r>
              <a:rPr lang="en-US" altLang="zh-CN" sz="24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DEFG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中继续剪，求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最多还可以剪出多少个与剪出的三角形</a:t>
            </a:r>
            <a:r>
              <a:rPr lang="en-US" altLang="zh-CN" sz="24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ABC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形状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相同、面积相等的三角形。两个腰长为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厘米的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等腰直角三角形可以拼成一个边长是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厘米的正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方形，分别求出这张长方形纸的长和宽里各有几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个正方形的边长，进而求出这张长方形纸一共可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以剪出多少个与三角形</a:t>
            </a:r>
            <a:r>
              <a:rPr lang="en-US" altLang="zh-CN" sz="24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ABC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相同的三角形，最后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不要忘了把结果减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6270" y="3429000"/>
            <a:ext cx="4686935" cy="1678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1165" y="1007745"/>
            <a:ext cx="1098042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一、冷静思考认真填。（每空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分，共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10.492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0.86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86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6.75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675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均不为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），根据等式的性质填空。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en-US" altLang="zh-CN" sz="3200" b="1" i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35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55440" y="1934845"/>
            <a:ext cx="16186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1049.2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84015" y="2656205"/>
            <a:ext cx="16186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0.094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57805" y="4138930"/>
            <a:ext cx="16186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9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50565" y="4827905"/>
            <a:ext cx="16186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71320" y="5602605"/>
            <a:ext cx="16186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5455" y="2742565"/>
            <a:ext cx="1141603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（个）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（厘米）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2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（个）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（个）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6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（个）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答：如果在剪出的梯形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DEFG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中继续剪，最多还可以剪出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个与剪出的三角形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ABC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形状相同、面积相等的三角形。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王莹用梯形面积除以三角形面积，就能得到最多还可以剪出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个这样的三角形。我不同意王莹的想法，因为通过上面画一画和计算得出最多还可以剪出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个与剪出的三角形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ABC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形状相同、面积相等的三角形。（合理即可）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0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0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3220" y="492125"/>
            <a:ext cx="4686935" cy="16783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1480" y="570230"/>
            <a:ext cx="4524375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5425" y="784225"/>
            <a:ext cx="1174115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29.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国庆假期，亮亮一家到崆山白云洞游玩，买票时人们站成一列队，在亮亮所在的这列队中，亮亮前面有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后面有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如果相邻两人间隔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 dm,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亮亮所在的这列队的长度是多少米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（分米）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分米＝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米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答：亮亮所在的这列队的长度是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米。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30" y="4447540"/>
            <a:ext cx="1136586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【解析】先用亮亮前面的人数加上后面的人数，再加上亮亮自己求出这一列队的总人数，用总人数减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求出间隔数，最后用间隔数乘间隔长度求出亮亮所在的这列队的长度。注意要将单位换算成米。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7690" y="942340"/>
            <a:ext cx="1084326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□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□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○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○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。那么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□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里填上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“&gt;”“&lt;”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7.03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7     1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6.125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10     6.125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0.1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0.5      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705610" y="259651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366010" y="333438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743835" y="411480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239010" y="489521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2447925" y="314071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&gt;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787650" y="395097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=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320925" y="466661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&gt;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01785" y="1159510"/>
            <a:ext cx="10471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105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99920" y="1889125"/>
            <a:ext cx="10471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 build="p"/>
      <p:bldP spid="13" grpId="0" autoUpdateAnimBg="0" build="p"/>
      <p:bldP spid="7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1010" y="1007110"/>
            <a:ext cx="1116393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5.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）班共有学生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人，男生有（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50-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）人，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6.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的商用循环小数表示是（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），精确到百分位约是（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4090" y="1925320"/>
            <a:ext cx="22002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女生人数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394450" y="2699385"/>
            <a:ext cx="2199640" cy="582930"/>
            <a:chOff x="4100" y="7597"/>
            <a:chExt cx="3464" cy="918"/>
          </a:xfrm>
        </p:grpSpPr>
        <p:sp>
          <p:nvSpPr>
            <p:cNvPr id="4" name="文本框 3"/>
            <p:cNvSpPr txBox="1"/>
            <p:nvPr/>
          </p:nvSpPr>
          <p:spPr>
            <a:xfrm>
              <a:off x="4100" y="7597"/>
              <a:ext cx="3465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2.6</a:t>
              </a:r>
              <a:endPara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999" y="7602"/>
              <a:ext cx="120" cy="1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83615" y="3408680"/>
            <a:ext cx="22002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2.67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3220" y="970280"/>
            <a:ext cx="11339195" cy="16319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7.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三个连续的单数，最小一个是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，那么这三个数的和是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1370" y="191389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9505" y="3106420"/>
            <a:ext cx="99434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【解析】相邻两个单数相差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，所以剩下的两个单数分别是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+2,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+4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，即三个单数的和是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+2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+4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=3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+6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2115" y="1470660"/>
            <a:ext cx="11086465" cy="2372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8.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一个瓶子可以装香油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0.35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千克，要装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千克香油，至少需要（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）个这样的瓶子。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9540" y="2365375"/>
            <a:ext cx="8718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83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8635" y="1076325"/>
            <a:ext cx="1112583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9.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如果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7.2-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，那么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+12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14160" y="127571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15.6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8000" y="3106420"/>
            <a:ext cx="706437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【解析】根据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“7.2-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=6”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可得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=1.2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，将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=1.2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代入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“3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+12”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可得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15.6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795" y="971550"/>
            <a:ext cx="1080643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10.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一个三角形的面积是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平方厘米，底是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厘米，高是（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）厘米。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一个圆形人工湖，沿湖若每隔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24 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种一棵树，一共可以种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棵，若改为每隔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 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种一棵，则比每隔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24 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种一棵多种（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）棵树。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9975" y="1880870"/>
            <a:ext cx="8718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54480" y="4118610"/>
            <a:ext cx="8718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commondata" val="eyJoZGlkIjoiMTMzY2FmZTZlYWZhMDEyNmJlMTZiZTdjNzdlNGE5MjgifQ==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3972</Words>
  <Application>WPS 演示</Application>
  <PresentationFormat>宽屏</PresentationFormat>
  <Paragraphs>306</Paragraphs>
  <Slides>32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方正兰亭黑_GBK</vt:lpstr>
      <vt:lpstr>黑体</vt:lpstr>
      <vt:lpstr>Times New Roman</vt:lpstr>
      <vt:lpstr>楷体</vt:lpstr>
      <vt:lpstr>Arial Unicode MS</vt:lpstr>
      <vt:lpstr>Calibri</vt:lpstr>
      <vt:lpstr>等线</vt:lpstr>
      <vt:lpstr/>
      <vt:lpstr>全品学练考</vt:lpstr>
      <vt:lpstr>评价卷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59</cp:revision>
  <dcterms:created xsi:type="dcterms:W3CDTF">2024-12-09T09:33:00Z</dcterms:created>
  <dcterms:modified xsi:type="dcterms:W3CDTF">2025-07-18T09:51:16Z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A23721C404DF4534B8D9EF830228DF88_13</vt:lpwstr>
  </property>
  <property fmtid="{D5CDD505-2E9C-101B-9397-08002B2CF9AE}" pid="3" name="KSOProductBuildVer">
    <vt:lpwstr>2052-12.1.0.21915</vt:lpwstr>
  </property>
</Properties>
</file>