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73" r:id="rId7"/>
    <p:sldId id="269" r:id="rId8"/>
    <p:sldId id="270" r:id="rId9"/>
    <p:sldId id="271" r:id="rId10"/>
    <p:sldId id="272" r:id="rId11"/>
    <p:sldId id="263" r:id="rId12"/>
  </p:sldIdLst>
  <p:sldSz cx="12192000" cy="6858000"/>
  <p:notesSz cx="6858000" cy="12192000"/>
  <p:custDataLst>
    <p:tags r:id="rId16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6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6.png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image" Target="../media/image6.png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1" Type="http://schemas.openxmlformats.org/officeDocument/2006/relationships/notesSlide" Target="../notesSlides/notesSlide2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0" Type="http://schemas.openxmlformats.org/officeDocument/2006/relationships/notesSlide" Target="../notesSlides/notesSlide4.xml"/><Relationship Id="rId1" Type="http://schemas.openxmlformats.org/officeDocument/2006/relationships/tags" Target="../tags/tag19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3  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小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数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除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法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 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altLang="en-US" b="1">
                <a:ea typeface="微软雅黑" panose="020B0503020204020204" pitchFamily="34" charset="-122"/>
              </a:rPr>
              <a:t>第</a:t>
            </a:r>
            <a:r>
              <a:rPr lang="en-US" altLang="zh-CN" b="1">
                <a:ea typeface="微软雅黑" panose="020B0503020204020204" pitchFamily="34" charset="-122"/>
              </a:rPr>
              <a:t>1</a:t>
            </a:r>
            <a:r>
              <a:rPr lang="zh-CN" altLang="en-US" b="1">
                <a:ea typeface="微软雅黑" panose="020B0503020204020204" pitchFamily="34" charset="-122"/>
              </a:rPr>
              <a:t>课时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除数是整数的小数除法（</a:t>
            </a:r>
            <a:r>
              <a:rPr lang="en-US" altLang="zh-CN" b="1">
                <a:ea typeface="微软雅黑" panose="020B0503020204020204" pitchFamily="34" charset="-122"/>
              </a:rPr>
              <a:t>1</a:t>
            </a:r>
            <a:r>
              <a:rPr lang="zh-CN" altLang="en-US" b="1">
                <a:ea typeface="微软雅黑" panose="020B0503020204020204" pitchFamily="34" charset="-122"/>
              </a:rPr>
              <a:t>）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占位符 9"/>
          <p:cNvSpPr txBox="1"/>
          <p:nvPr>
            <p:custDataLst>
              <p:tags r:id="rId1"/>
            </p:custDataLst>
          </p:nvPr>
        </p:nvSpPr>
        <p:spPr>
          <a:xfrm>
            <a:off x="763778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小明买了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本同样的练习本，花了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12.8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元，每本练习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本多少元？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12.8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）角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8=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）（角）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）角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）元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2870835" y="228536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128</a:t>
            </a:r>
            <a:endParaRPr lang="en-US" altLang="zh-CN" sz="3200" b="1" dirty="0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980" y="928370"/>
            <a:ext cx="981075" cy="600075"/>
          </a:xfrm>
          <a:prstGeom prst="rect">
            <a:avLst/>
          </a:prstGeom>
        </p:spPr>
      </p:pic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1038225" y="303339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128</a:t>
            </a:r>
            <a:endParaRPr lang="en-US" altLang="zh-CN" sz="3200" b="1" dirty="0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3322320" y="303339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16</a:t>
            </a:r>
            <a:endParaRPr lang="en-US" altLang="zh-CN" sz="3200" b="1" dirty="0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1038225" y="374650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16</a:t>
            </a:r>
            <a:endParaRPr lang="en-US" altLang="zh-CN" sz="3200" b="1" dirty="0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3105785" y="372808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1.6</a:t>
            </a:r>
            <a:endParaRPr lang="en-US" altLang="zh-CN" sz="3200" b="1" dirty="0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  <p:bldP spid="3" grpId="0" autoUpdateAnimBg="0" build="p"/>
      <p:bldP spid="4" grpId="0" autoUpdateAnimBg="0" build="p"/>
      <p:bldP spid="5" grpId="0" autoUpdateAnimBg="0" build="p"/>
      <p:bldP spid="7" grpId="0" autoUpdateAnimBg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9140" y="1838325"/>
            <a:ext cx="5970270" cy="4392295"/>
          </a:xfrm>
          <a:prstGeom prst="rect">
            <a:avLst/>
          </a:prstGeom>
        </p:spPr>
      </p:pic>
      <p:sp>
        <p:nvSpPr>
          <p:cNvPr id="18" name="QO_3#1c39e6aa0?vbaanalysisanswer=1&amp;vbadefaultcenterpage=1&amp;parentnodeid=311880475"/>
          <p:cNvSpPr/>
          <p:nvPr>
            <p:custDataLst>
              <p:tags r:id="rId2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小明买了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本同样的练习本，花了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12.8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元，每本练习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本多少元？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8500745" y="340042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48</a:t>
            </a:r>
            <a:endParaRPr lang="en-US" altLang="zh-CN" sz="3200" b="1" dirty="0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5980" y="928370"/>
            <a:ext cx="981075" cy="600075"/>
          </a:xfrm>
          <a:prstGeom prst="rect">
            <a:avLst/>
          </a:prstGeom>
        </p:spPr>
      </p:pic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9745345" y="338391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0.1</a:t>
            </a:r>
            <a:endParaRPr lang="en-US" altLang="zh-CN" sz="3200" b="1" dirty="0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6599555" y="183832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6</a:t>
            </a:r>
            <a:endParaRPr lang="en-US" altLang="zh-CN" sz="3200" b="1" dirty="0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6304280" y="398907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4  8</a:t>
            </a:r>
            <a:endParaRPr lang="en-US" altLang="zh-CN" sz="3200" b="1" dirty="0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8"/>
            </p:custDataLst>
          </p:nvPr>
        </p:nvSpPr>
        <p:spPr>
          <a:xfrm>
            <a:off x="6593840" y="473392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0</a:t>
            </a:r>
            <a:endParaRPr lang="en-US" altLang="zh-CN" sz="3200" b="1" dirty="0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QB_4_AN.1_1#b69ca93eb.bracket?vbaanalysisanswer=1&amp;vbadefaultcenterpage=1&amp;parentnodeid=1c39e6aa0&amp;hasmatchpositionanswer=1"/>
          <p:cNvSpPr/>
          <p:nvPr>
            <p:custDataLst>
              <p:tags r:id="rId9"/>
            </p:custDataLst>
          </p:nvPr>
        </p:nvSpPr>
        <p:spPr>
          <a:xfrm>
            <a:off x="7051040" y="551561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1.6</a:t>
            </a:r>
            <a:endParaRPr lang="en-US" altLang="zh-CN" sz="3200" b="1" dirty="0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  <p:bldP spid="3" grpId="0" autoUpdateAnimBg="0" build="p"/>
      <p:bldP spid="4" grpId="0" autoUpdateAnimBg="0" build="p"/>
      <p:bldP spid="5" grpId="0" autoUpdateAnimBg="0" build="p"/>
      <p:bldP spid="7" grpId="0" autoUpdateAnimBg="0" build="p"/>
      <p:bldP spid="8" grpId="0" autoUpdateAnimBg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 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列竖式计算。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37.6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4=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9.4</a:t>
            </a:r>
            <a:endParaRPr lang="en-US" altLang="zh-CN" sz="3200" b="1"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48.76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23=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2.12</a:t>
            </a: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5505" y="927735"/>
            <a:ext cx="981075" cy="6000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 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下面是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位同学在计算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37.5</a:t>
            </a:r>
            <a:r>
              <a:rPr lang="en-US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时的计算过程，在思路正确的下面画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“√”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505" y="927735"/>
            <a:ext cx="981075" cy="6000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060" y="2530475"/>
            <a:ext cx="5676900" cy="2800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 l="3718"/>
          <a:stretch>
            <a:fillRect/>
          </a:stretch>
        </p:blipFill>
        <p:spPr>
          <a:xfrm>
            <a:off x="5943600" y="2392045"/>
            <a:ext cx="5410835" cy="2981325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1542415" y="463232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√</a:t>
            </a:r>
            <a:endParaRPr lang="zh-CN" sz="32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4330065" y="463232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√</a:t>
            </a:r>
            <a:endParaRPr lang="zh-CN" sz="32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8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7026910" y="463232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√</a:t>
            </a:r>
            <a:endParaRPr lang="zh-CN" sz="32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9" name="QB_4_AN.1_1#b69ca93eb.bracket?vbaanalysisanswer=1&amp;vbadefaultcenterpage=1&amp;parentnodeid=1c39e6aa0&amp;hasmatchpositionanswer=1"/>
          <p:cNvSpPr/>
          <p:nvPr>
            <p:custDataLst>
              <p:tags r:id="rId8"/>
            </p:custDataLst>
          </p:nvPr>
        </p:nvSpPr>
        <p:spPr>
          <a:xfrm>
            <a:off x="9623425" y="470217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√</a:t>
            </a:r>
            <a:endParaRPr lang="zh-CN" sz="32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 build="p"/>
      <p:bldP spid="7" grpId="0" autoUpdateAnimBg="0" build="p"/>
      <p:bldP spid="8" grpId="0" autoUpdateAnimBg="0" build="p"/>
      <p:bldP spid="9" grpId="0" autoUpdateAnimBg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 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谁家平均每月的电费较多？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6191250" y="1207135"/>
            <a:ext cx="4865370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indent="0" algn="l" fontAlgn="auto" latinLnBrk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李阿姨家：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indent="0" algn="l" fontAlgn="auto" latinLnBrk="1"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160.8</a:t>
            </a:r>
            <a:r>
              <a:rPr lang="en-US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÷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6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26.8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（元）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indent="0" algn="l" fontAlgn="auto" latinLnBrk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张叔叔家：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indent="0" algn="l" fontAlgn="auto" latinLnBrk="1"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96.3</a:t>
            </a:r>
            <a:r>
              <a:rPr lang="en-US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÷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32.1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（元）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indent="0" algn="l" fontAlgn="auto" latinLnBrk="1"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26.8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＜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32.1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indent="0" algn="l" fontAlgn="auto" latinLnBrk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答：张叔叔家平均每月的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indent="0" algn="l" fontAlgn="auto" latinLnBrk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电费较多。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010" y="995680"/>
            <a:ext cx="95250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450" y="1845945"/>
            <a:ext cx="5638800" cy="29432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            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盘长结是中国传统手工编织工艺品，属于中国结之一。李师傅在编织如图两种盘长结时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51.17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米的红绳编织了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个大盘长结和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个小盘长结。求编织一个大盘长结和一个小盘长结分别需要多少米长的红绳。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17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（个）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51.17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17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3.01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（米）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3.01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12.04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（米）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答：编织一个大盘长结需要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12.04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米长的红绳，编织一个小盘长结需要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3.01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米长的红绳。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9790" y="833755"/>
            <a:ext cx="3605530" cy="5353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3525" y="2872105"/>
            <a:ext cx="6309360" cy="191198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11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14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15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16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17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18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20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1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2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3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6.xml><?xml version="1.0" encoding="utf-8"?>
<p:tagLst xmlns:p="http://schemas.openxmlformats.org/presentationml/2006/main">
  <p:tag name="commondata" val="eyJoZGlkIjoiMTMzY2FmZTZlYWZhMDEyNmJlMTZiZTdjNzdlNGE5MjgifQ==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8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9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573</Words>
  <Application>WPS 演示</Application>
  <PresentationFormat>宽屏</PresentationFormat>
  <Paragraphs>77</Paragraphs>
  <Slides>9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Arial Unicode MS</vt:lpstr>
      <vt:lpstr>Calibri</vt:lpstr>
      <vt:lpstr>等线</vt:lpstr>
      <vt:lpstr/>
      <vt:lpstr>全品学练考</vt:lpstr>
      <vt:lpstr>3     小 数 除 法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44</cp:revision>
  <dcterms:created xsi:type="dcterms:W3CDTF">2024-12-09T09:33:00Z</dcterms:created>
  <dcterms:modified xsi:type="dcterms:W3CDTF">2025-07-18T01:59:46Z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