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66" r:id="rId16"/>
    <p:sldId id="282" r:id="rId17"/>
    <p:sldId id="284" r:id="rId18"/>
    <p:sldId id="283" r:id="rId19"/>
    <p:sldId id="263" r:id="rId20"/>
  </p:sldIdLst>
  <p:sldSz cx="12192000" cy="6858000"/>
  <p:notesSz cx="6858000" cy="12192000"/>
  <p:custDataLst>
    <p:tags r:id="rId24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39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3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tags" Target="../tags/tag3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0.xml"/><Relationship Id="rId2" Type="http://schemas.openxmlformats.org/officeDocument/2006/relationships/image" Target="../media/image11.png"/><Relationship Id="rId1" Type="http://schemas.openxmlformats.org/officeDocument/2006/relationships/tags" Target="../tags/tag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633730"/>
            <a:ext cx="116998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10.文化小区准备给小区内的娱乐广场（阴影部分）铺砖，每个小方格的边长为1米。估一估，它的面积大约是（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）平方米。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9248140" y="146367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8630920" y="239712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（合理即可）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7095" y="1963420"/>
            <a:ext cx="4848225" cy="43624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-114554" y="79921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indent="457200" algn="l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四、 按要求做题。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87020" y="1588770"/>
            <a:ext cx="1096708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11.求下图中阴影部分的面积。（单位：dm）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 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 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4906010" y="284416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83.2×65－65×31÷2＝4400.5（dm</a:t>
            </a:r>
            <a:r>
              <a:rPr lang="zh-CN" altLang="zh-CN" sz="3200" b="1" baseline="30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²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4315" y="2452370"/>
            <a:ext cx="2476500" cy="1952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9540" y="4404995"/>
            <a:ext cx="3219450" cy="2200275"/>
          </a:xfrm>
          <a:prstGeom prst="rect">
            <a:avLst/>
          </a:prstGeom>
        </p:spPr>
      </p:pic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4789805" y="4404995"/>
            <a:ext cx="1060196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4×4÷2＝8（dm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²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）6×4÷2＝12（dm</a:t>
            </a:r>
            <a:r>
              <a:rPr lang="zh-CN" altLang="zh-CN" sz="3200" b="1" baseline="30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²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12＋8＝20（dm</a:t>
            </a:r>
            <a:r>
              <a:rPr lang="zh-CN" altLang="zh-CN" sz="3200" b="1" baseline="30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²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54710"/>
            <a:ext cx="116770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12.下面每个小方格的面积是1平方厘米，按要求在方格纸上画图。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（1）画一个高是4厘米，面积是12平方厘米的平行四边形。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（2）画一个高是3厘米，面积是9平方厘米的三角形。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/>
        </p:nvSpPr>
        <p:spPr>
          <a:xfrm>
            <a:off x="469265" y="515175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画法不唯一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4360" y="3429000"/>
            <a:ext cx="5343525" cy="2181225"/>
          </a:xfrm>
          <a:prstGeom prst="rect">
            <a:avLst/>
          </a:prstGeom>
        </p:spPr>
      </p:pic>
      <p:sp>
        <p:nvSpPr>
          <p:cNvPr id="3" name="平行四边形 2"/>
          <p:cNvSpPr/>
          <p:nvPr/>
        </p:nvSpPr>
        <p:spPr>
          <a:xfrm>
            <a:off x="3989705" y="3846830"/>
            <a:ext cx="1316990" cy="1314450"/>
          </a:xfrm>
          <a:prstGeom prst="parallelogram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5979795" y="3837305"/>
            <a:ext cx="1971040" cy="989965"/>
          </a:xfrm>
          <a:prstGeom prst="triangl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393065" y="798195"/>
            <a:ext cx="1157351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五、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解决问题。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某社区为改善生态环境，加强了花坛建设。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）社区东边有一个如图所示的长方形花坛，图中涂色部分种的是月季，面积是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28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平方米，空白部分种的是格桑花，你能求出种植格桑花的面积是多少吗？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28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28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（平方米）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答：种植格桑花的面积是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平方米。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0230" y="3591560"/>
            <a:ext cx="497205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02590" y="767080"/>
            <a:ext cx="11573510" cy="5850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）社区西边有一个如下图所示的花坛。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块地种万寿菊，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块地种百日草，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块地种鸢（ｙｕ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ā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ｎ）尾花。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若种植鸢尾花的面积是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平方米，那么种万寿菊的面积是多少平方米？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m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m²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答：种万寿菊的面积是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36 m²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0130" y="1368425"/>
            <a:ext cx="3827145" cy="20605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02590" y="767080"/>
            <a:ext cx="11573510" cy="5850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）社区西边有一个如下图所示的花坛。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块地种万寿菊，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块地种百日草，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块地种鸢（ｙｕ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ā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ｎ）尾花。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若种植每平方米百日草需要种子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克，一共需要多少克百日草种子？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（克）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答：一共需要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克百日草种子。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0130" y="1368425"/>
            <a:ext cx="3827145" cy="20605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27685" y="748030"/>
            <a:ext cx="1157351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14.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为了提高公众的环保意识，鼓励更多人参与到生态保护行动中来。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实验小学利用周末时间通过发宣传单来宣传。明明将其中一张长方形宣传单折叠成一个梯形（单位：厘米），你能求出折叠后梯形的面积吗？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下底：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（厘米）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144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（平方厘米）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答：折叠后梯形的面积是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144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平方厘米。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1445" y="2684145"/>
            <a:ext cx="5286375" cy="22193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393825" y="268033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6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多边形的面积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第六单元整合训练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5800" y="1565275"/>
            <a:ext cx="6372225" cy="4714875"/>
          </a:xfrm>
          <a:prstGeom prst="rect">
            <a:avLst/>
          </a:prstGeom>
        </p:spPr>
      </p:pic>
      <p:sp>
        <p:nvSpPr>
          <p:cNvPr id="9" name="QO_3#1c39e6aa0?vbaanalysisanswer=1&amp;vbadefaultcenterpage=1&amp;parentnodeid=311880475"/>
          <p:cNvSpPr/>
          <p:nvPr>
            <p:custDataLst>
              <p:tags r:id="rId2"/>
            </p:custDataLst>
          </p:nvPr>
        </p:nvSpPr>
        <p:spPr>
          <a:xfrm>
            <a:off x="-114554" y="79921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indent="457200" algn="l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 把下面的表格补充完整。</a:t>
            </a:r>
            <a:endParaRPr lang="zh-CN" sz="3200" b="1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457200" algn="l">
              <a:lnSpc>
                <a:spcPct val="150000"/>
              </a:lnSpc>
              <a:buClrTx/>
              <a:buSzTx/>
              <a:buFontTx/>
            </a:pPr>
            <a:endParaRPr lang="zh-CN" altLang="zh-CN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144780" y="1565275"/>
            <a:ext cx="109670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7082790" y="2252345"/>
            <a:ext cx="113601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2.52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3983355" y="2922270"/>
            <a:ext cx="113601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3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5495925" y="3519170"/>
            <a:ext cx="113601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5.6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4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3807460" y="4187825"/>
            <a:ext cx="113601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12.2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5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6950710" y="4846320"/>
            <a:ext cx="113601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16.8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6" name="QB_4_AN.1_1#b69ca93eb.bracket?vbaanalysisanswer=1&amp;vbadefaultcenterpage=1&amp;parentnodeid=1c39e6aa0&amp;hasmatchpositionanswer=1"/>
          <p:cNvSpPr/>
          <p:nvPr>
            <p:custDataLst>
              <p:tags r:id="rId9"/>
            </p:custDataLst>
          </p:nvPr>
        </p:nvSpPr>
        <p:spPr>
          <a:xfrm>
            <a:off x="3807460" y="5453380"/>
            <a:ext cx="113601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2" grpId="0" autoUpdateAnimBg="0"/>
      <p:bldP spid="13" grpId="0" autoUpdateAnimBg="0"/>
      <p:bldP spid="14" grpId="0" autoUpdateAnimBg="0"/>
      <p:bldP spid="15" grpId="0" autoUpdateAnimBg="0"/>
      <p:bldP spid="1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-114554" y="79921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indent="457200" algn="l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 将正确答案的序号填在括号里。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87020" y="1588770"/>
            <a:ext cx="1151445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2.在平行线之间有三个图形（如图），它们的面积相比，（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A.①＞②＞③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B.②＞①＞③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C.②＞③＞①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D.③＞①＞②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219200" y="234378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D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0595" y="2562225"/>
            <a:ext cx="4791075" cy="17335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55600" y="633095"/>
            <a:ext cx="1148905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3.一个三角形的底不变，要使面积扩大到原来的3倍，则高要扩大到原来的（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A.1.5倍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B.3倍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C.6倍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D.9倍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4.点</a:t>
            </a:r>
            <a:r>
              <a:rPr lang="zh-CN" sz="3200" b="1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是长方形内任意一点，阴影部分的总面积与空白部分的总面积相比，（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A.阴影部分面积大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B.空白部分面积大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C.一样大 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D.无法比较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169285" y="136842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B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983230" y="361569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7405" y="4354195"/>
            <a:ext cx="2981325" cy="13811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744855"/>
            <a:ext cx="1170876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5.一堆圆木，堆成梯形，下层有12根，上层有7根，共堆了6层，这堆圆木共有（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）根。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A.57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B.50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C.76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D.45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6.如图，在方格图中请再选一个点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（点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在交点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处），使三角形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ABC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的面积为2 cm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，点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种选法。（每个小方格的面积为1 cm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A.2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B.3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C.4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D.5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473450" y="156591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8729980" y="371475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</a:t>
            </a:r>
            <a:endParaRPr lang="zh-CN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7530" y="3745230"/>
            <a:ext cx="2190750" cy="22288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-114554" y="79921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indent="457200" algn="l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 填空。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87020" y="1588770"/>
            <a:ext cx="114446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7.一个三角形和一个平行四边形等底等高，如果三角形的面积是18 cm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，则平行四边形的面积是（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；如果平行四边形的面积是18 cm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，则三角形的面积是（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7009130" y="237236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7847330" y="310007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3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69265" y="878205"/>
            <a:ext cx="115093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8.下图中两个梯形的面积相等，则梯形乙的上底长（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9996805" y="91249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3.7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6745" y="2109470"/>
            <a:ext cx="5229225" cy="26384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1076325"/>
            <a:ext cx="109670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9.如图，平行四边形的面积是96 cm</a:t>
            </a:r>
            <a:r>
              <a:rPr 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²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，阴影部分的面积是（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</a:t>
            </a:r>
            <a:r>
              <a:rPr 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²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4470" y="3308350"/>
            <a:ext cx="2800350" cy="164782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859790" y="181483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commondata" val="eyJoZGlkIjoiMTMzY2FmZTZlYWZhMDEyNmJlMTZiZTdjNzdlNGE5MjgifQ==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1444</Words>
  <Application>WPS 演示</Application>
  <PresentationFormat>宽屏</PresentationFormat>
  <Paragraphs>133</Paragraphs>
  <Slides>17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Arial Unicode MS</vt:lpstr>
      <vt:lpstr>Calibri</vt:lpstr>
      <vt:lpstr>等线</vt:lpstr>
      <vt:lpstr/>
      <vt:lpstr>全品学练考</vt:lpstr>
      <vt:lpstr>6   多边形的面积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44</cp:revision>
  <dcterms:created xsi:type="dcterms:W3CDTF">2024-12-09T09:33:00Z</dcterms:created>
  <dcterms:modified xsi:type="dcterms:W3CDTF">2025-07-18T06:23:30Z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