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
  </p:notesMasterIdLst>
  <p:sldIdLst>
    <p:sldId id="265" r:id="rId3"/>
    <p:sldId id="268" r:id="rId4"/>
    <p:sldId id="257" r:id="rId5"/>
    <p:sldId id="269" r:id="rId7"/>
    <p:sldId id="270" r:id="rId8"/>
    <p:sldId id="271" r:id="rId9"/>
    <p:sldId id="272" r:id="rId10"/>
    <p:sldId id="266" r:id="rId11"/>
    <p:sldId id="267" r:id="rId12"/>
    <p:sldId id="273" r:id="rId13"/>
    <p:sldId id="275" r:id="rId14"/>
    <p:sldId id="276" r:id="rId15"/>
    <p:sldId id="274" r:id="rId16"/>
    <p:sldId id="277" r:id="rId17"/>
    <p:sldId id="278" r:id="rId18"/>
    <p:sldId id="279" r:id="rId19"/>
    <p:sldId id="280" r:id="rId20"/>
    <p:sldId id="281" r:id="rId21"/>
    <p:sldId id="282" r:id="rId22"/>
    <p:sldId id="283" r:id="rId23"/>
    <p:sldId id="284" r:id="rId24"/>
    <p:sldId id="285" r:id="rId25"/>
    <p:sldId id="286" r:id="rId26"/>
    <p:sldId id="263" r:id="rId27"/>
  </p:sldIdLst>
  <p:sldSz cx="12192000" cy="6858000"/>
  <p:notesSz cx="6858000" cy="12192000"/>
  <p:custDataLst>
    <p:tags r:id="rId31"/>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300"/>
    <a:srgbClr val="DC4F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0" d="100"/>
          <a:sy n="110" d="100"/>
        </p:scale>
        <p:origin x="594" y="96"/>
      </p:cViewPr>
      <p:guideLst/>
    </p:cSldViewPr>
  </p:slideViewPr>
  <p:notesTextViewPr>
    <p:cViewPr>
      <p:scale>
        <a:sx n="1" d="1"/>
        <a:sy n="1" d="1"/>
      </p:scale>
      <p:origin x="0" y="0"/>
    </p:cViewPr>
  </p:notesTextViewPr>
  <p:sorterViewPr>
    <p:cViewPr>
      <p:scale>
        <a:sx n="150" d="100"/>
        <a:sy n="150" d="100"/>
      </p:scale>
      <p:origin x="0" y="-103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6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一段文本-1项">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ctrTitle" idx="17826049" hasCustomPrompt="1"/>
            <p:custDataLst>
              <p:tags r:id="rId3"/>
            </p:custDataLst>
          </p:nvPr>
        </p:nvSpPr>
        <p:spPr>
          <a:xfrm>
            <a:off x="1219200" y="2590800"/>
            <a:ext cx="9753600" cy="762000"/>
          </a:xfrm>
          <a:prstGeom prst="rect">
            <a:avLst/>
          </a:prstGeom>
          <a:noFill/>
        </p:spPr>
        <p:txBody>
          <a:bodyPr lIns="0" tIns="0" rIns="0" bIns="0" anchor="ctr">
            <a:normAutofit/>
          </a:bodyPr>
          <a:lstStyle>
            <a:lvl1pPr marL="0" indent="0" algn="ctr">
              <a:spcBef>
                <a:spcPct val="0"/>
              </a:spcBef>
              <a:spcAft>
                <a:spcPct val="0"/>
              </a:spcAft>
              <a:buNone/>
              <a:defRPr sz="4400" b="1" spc="0">
                <a:solidFill>
                  <a:schemeClr val="tx1"/>
                </a:solidFill>
                <a:latin typeface="微软雅黑" panose="020B0503020204020204" pitchFamily="34" charset="-122"/>
                <a:ea typeface="微软雅黑" panose="020B0503020204020204" pitchFamily="34" charset="-122"/>
              </a:defRPr>
            </a:lvl1pPr>
          </a:lstStyle>
          <a:p>
            <a:r>
              <a:rPr lang="zh-CN" altLang="en-US"/>
              <a:t>单击此处添加标题</a:t>
            </a:r>
            <a:endParaRPr lang="zh-CN" altLang="en-US"/>
          </a:p>
        </p:txBody>
      </p:sp>
      <p:sp>
        <p:nvSpPr>
          <p:cNvPr id="7" name="文本占位符 6"/>
          <p:cNvSpPr>
            <a:spLocks noGrp="1"/>
          </p:cNvSpPr>
          <p:nvPr>
            <p:ph type="body" idx="17826817" hasCustomPrompt="1"/>
            <p:custDataLst>
              <p:tags r:id="rId4"/>
            </p:custDataLst>
          </p:nvPr>
        </p:nvSpPr>
        <p:spPr>
          <a:xfrm>
            <a:off x="3752850" y="3524250"/>
            <a:ext cx="3130550" cy="311150"/>
          </a:xfrm>
          <a:prstGeom prst="rect">
            <a:avLst/>
          </a:prstGeom>
          <a:solidFill>
            <a:schemeClr val="bg1"/>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英语</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三年级上册</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RJ·PEP</a:t>
            </a:r>
            <a:endParaRPr lang="en-US" altLang="zh-CN" smtClean="0"/>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
        <p:nvSpPr>
          <p:cNvPr id="10" name="文本占位符 9"/>
          <p:cNvSpPr>
            <a:spLocks noGrp="1"/>
          </p:cNvSpPr>
          <p:nvPr>
            <p:ph type="body" idx="17826050" hasCustomPrompt="1"/>
            <p:custDataLst>
              <p:tags r:id="rId5"/>
            </p:custDataLst>
          </p:nvPr>
        </p:nvSpPr>
        <p:spPr>
          <a:xfrm>
            <a:off x="6874510" y="3524250"/>
            <a:ext cx="1610995" cy="311150"/>
          </a:xfrm>
          <a:prstGeom prst="rect">
            <a:avLst/>
          </a:prstGeom>
          <a:solidFill>
            <a:srgbClr val="C00000"/>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作业课件</a:t>
            </a:r>
            <a:endParaRPr lang="zh-CN" altLang="en-US" smtClean="0"/>
          </a:p>
        </p:txBody>
      </p:sp>
      <p:pic>
        <p:nvPicPr>
          <p:cNvPr id="15" name="图片 14" descr="小学logo"/>
          <p:cNvPicPr>
            <a:picLocks noChangeAspect="1"/>
          </p:cNvPicPr>
          <p:nvPr userDrawn="1"/>
        </p:nvPicPr>
        <p:blipFill>
          <a:blip r:embed="rId6"/>
          <a:stretch>
            <a:fillRect/>
          </a:stretch>
        </p:blipFill>
        <p:spPr>
          <a:xfrm>
            <a:off x="838200" y="379730"/>
            <a:ext cx="1259840" cy="56705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 name="图片 14" descr="小学logo"/>
          <p:cNvPicPr>
            <a:picLocks noChangeAspect="1"/>
          </p:cNvPicPr>
          <p:nvPr userDrawn="1"/>
        </p:nvPicPr>
        <p:blipFill>
          <a:blip r:embed="rId3"/>
          <a:stretch>
            <a:fillRect/>
          </a:stretch>
        </p:blipFill>
        <p:spPr>
          <a:xfrm>
            <a:off x="448945" y="419735"/>
            <a:ext cx="720000" cy="324073"/>
          </a:xfrm>
          <a:prstGeom prst="rect">
            <a:avLst/>
          </a:prstGeom>
        </p:spPr>
      </p:pic>
      <p:pic>
        <p:nvPicPr>
          <p:cNvPr id="11" name="图片 10" descr="30+年"/>
          <p:cNvPicPr>
            <a:picLocks noChangeAspect="1"/>
          </p:cNvPicPr>
          <p:nvPr userDrawn="1"/>
        </p:nvPicPr>
        <p:blipFill>
          <a:blip r:embed="rId4"/>
          <a:stretch>
            <a:fillRect/>
          </a:stretch>
        </p:blipFill>
        <p:spPr>
          <a:xfrm>
            <a:off x="10354945" y="6236970"/>
            <a:ext cx="1440000" cy="24931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4" name="组合 13"/>
          <p:cNvGrpSpPr/>
          <p:nvPr userDrawn="1"/>
        </p:nvGrpSpPr>
        <p:grpSpPr>
          <a:xfrm>
            <a:off x="1962150" y="2607945"/>
            <a:ext cx="8929370" cy="1571625"/>
            <a:chOff x="3090" y="4107"/>
            <a:chExt cx="14062" cy="2475"/>
          </a:xfrm>
        </p:grpSpPr>
        <p:sp>
          <p:nvSpPr>
            <p:cNvPr id="9" name="文本框 8"/>
            <p:cNvSpPr txBox="1"/>
            <p:nvPr userDrawn="1"/>
          </p:nvSpPr>
          <p:spPr>
            <a:xfrm>
              <a:off x="3090" y="4197"/>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小学官网</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5851" y="4107"/>
              <a:ext cx="11301" cy="1559"/>
            </a:xfrm>
            <a:prstGeom prst="rect">
              <a:avLst/>
            </a:prstGeom>
            <a:noFill/>
          </p:spPr>
          <p:txBody>
            <a:bodyPr wrap="square" rtlCol="0">
              <a:noAutofit/>
            </a:bodyPr>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听力音频、课时课件等资源</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还可登录：</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xx.canpoint.cn</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userDrawn="1"/>
          </p:nvSpPr>
          <p:spPr>
            <a:xfrm>
              <a:off x="3090" y="5760"/>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联系我们</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userDrawn="1"/>
          </p:nvSpPr>
          <p:spPr>
            <a:xfrm>
              <a:off x="5851" y="5760"/>
              <a:ext cx="11301" cy="703"/>
            </a:xfrm>
            <a:prstGeom prst="rect">
              <a:avLst/>
            </a:prstGeom>
            <a:noFill/>
          </p:spPr>
          <p:txBody>
            <a:bodyPr wrap="square" rtlCol="0">
              <a:noAutofit/>
            </a:bodyPr>
            <a:p>
              <a:pPr>
                <a:lnSpc>
                  <a:spcPct val="130000"/>
                </a:lnSpc>
              </a:pPr>
              <a:r>
                <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rPr>
                <a:t>400-0555-100</a:t>
              </a:r>
              <a:endPar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endParaRPr>
            </a:p>
          </p:txBody>
        </p:sp>
      </p:grpSp>
      <p:pic>
        <p:nvPicPr>
          <p:cNvPr id="2" name="图片 1" descr="小学logo"/>
          <p:cNvPicPr>
            <a:picLocks noChangeAspect="1"/>
          </p:cNvPicPr>
          <p:nvPr userDrawn="1"/>
        </p:nvPicPr>
        <p:blipFill>
          <a:blip r:embed="rId3"/>
          <a:stretch>
            <a:fillRect/>
          </a:stretch>
        </p:blipFill>
        <p:spPr>
          <a:xfrm>
            <a:off x="838200" y="379730"/>
            <a:ext cx="1259840" cy="567055"/>
          </a:xfrm>
          <a:prstGeom prst="rect">
            <a:avLst/>
          </a:prstGeom>
        </p:spPr>
      </p:pic>
      <p:pic>
        <p:nvPicPr>
          <p:cNvPr id="3" name="图片 2" descr="30+年"/>
          <p:cNvPicPr>
            <a:picLocks noChangeAspect="1"/>
          </p:cNvPicPr>
          <p:nvPr userDrawn="1"/>
        </p:nvPicPr>
        <p:blipFill>
          <a:blip r:embed="rId4"/>
          <a:stretch>
            <a:fillRect/>
          </a:stretch>
        </p:blipFill>
        <p:spPr>
          <a:xfrm>
            <a:off x="9193530" y="476250"/>
            <a:ext cx="2160270" cy="3740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1" Type="http://schemas.openxmlformats.org/officeDocument/2006/relationships/notesSlide" Target="../notesSlides/notesSlide1.xml"/><Relationship Id="rId10"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notesSlide" Target="../notesSlides/notesSlide2.xml"/><Relationship Id="rId10" Type="http://schemas.openxmlformats.org/officeDocument/2006/relationships/slideLayout" Target="../slideLayouts/slideLayout2.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p:txBody>
          <a:bodyPr>
            <a:normAutofit/>
          </a:bodyPr>
          <a:p>
            <a:r>
              <a:rPr lang="zh-CN" altLang="en-US">
                <a:ln w="22225">
                  <a:solidFill>
                    <a:schemeClr val="accent2"/>
                  </a:solidFill>
                  <a:prstDash val="solid"/>
                </a:ln>
                <a:solidFill>
                  <a:schemeClr val="accent2">
                    <a:lumMod val="60000"/>
                    <a:lumOff val="40000"/>
                  </a:schemeClr>
                </a:solidFill>
                <a:effectLst/>
                <a:sym typeface="+mn-ea"/>
              </a:rPr>
              <a:t>全品学练考</a:t>
            </a:r>
            <a:endParaRPr lang="zh-CN" altLang="en-US"/>
          </a:p>
        </p:txBody>
      </p:sp>
      <p:sp>
        <p:nvSpPr>
          <p:cNvPr id="3" name="文本占位符 2"/>
          <p:cNvSpPr>
            <a:spLocks noGrp="1"/>
          </p:cNvSpPr>
          <p:nvPr>
            <p:ph type="body" idx="17826817"/>
          </p:nvPr>
        </p:nvSpPr>
        <p:spPr/>
        <p:txBody>
          <a:bodyPr/>
          <a:p>
            <a:r>
              <a:rPr lang="zh-CN" altLang="en-US" b="1">
                <a:ea typeface="微软雅黑" panose="020B0503020204020204" pitchFamily="34" charset="-122"/>
              </a:rPr>
              <a:t>数学</a:t>
            </a:r>
            <a:r>
              <a:rPr lang="en-US" altLang="zh-CN" b="1">
                <a:ea typeface="微软雅黑" panose="020B0503020204020204" pitchFamily="34" charset="-122"/>
              </a:rPr>
              <a:t>  </a:t>
            </a:r>
            <a:r>
              <a:rPr lang="zh-CN" altLang="en-US" b="1">
                <a:ea typeface="微软雅黑" panose="020B0503020204020204" pitchFamily="34" charset="-122"/>
              </a:rPr>
              <a:t>五</a:t>
            </a:r>
            <a:r>
              <a:rPr lang="zh-CN" altLang="en-US" b="1">
                <a:ea typeface="微软雅黑" panose="020B0503020204020204" pitchFamily="34" charset="-122"/>
              </a:rPr>
              <a:t>年级上册</a:t>
            </a:r>
            <a:r>
              <a:rPr lang="en-US" altLang="zh-CN" b="1">
                <a:ea typeface="微软雅黑" panose="020B0503020204020204" pitchFamily="34" charset="-122"/>
              </a:rPr>
              <a:t>   </a:t>
            </a:r>
            <a:r>
              <a:rPr lang="zh-CN" altLang="en-US" b="1">
                <a:ea typeface="微软雅黑" panose="020B0503020204020204" pitchFamily="34" charset="-122"/>
              </a:rPr>
              <a:t>人教</a:t>
            </a:r>
            <a:r>
              <a:rPr lang="en-US" altLang="zh-CN" b="1">
                <a:ea typeface="微软雅黑" panose="020B0503020204020204" pitchFamily="34" charset="-122"/>
              </a:rPr>
              <a:t>RJ</a:t>
            </a:r>
            <a:endParaRPr lang="en-US" altLang="zh-CN" b="1">
              <a:ea typeface="微软雅黑" panose="020B0503020204020204" pitchFamily="34" charset="-122"/>
            </a:endParaRPr>
          </a:p>
        </p:txBody>
      </p:sp>
      <p:sp>
        <p:nvSpPr>
          <p:cNvPr id="4" name="文本占位符 3"/>
          <p:cNvSpPr>
            <a:spLocks noGrp="1"/>
          </p:cNvSpPr>
          <p:nvPr>
            <p:ph type="body" idx="17826050"/>
          </p:nvPr>
        </p:nvSpPr>
        <p:spPr/>
        <p:txBody>
          <a:bodyPr/>
          <a:p>
            <a:endParaRPr lang="zh-CN" altLang="en-US" b="1">
              <a:solidFill>
                <a:schemeClr val="bg1"/>
              </a:solidFill>
              <a:ea typeface="微软雅黑" panose="020B0503020204020204" pitchFamily="34" charset="-122"/>
            </a:endParaRPr>
          </a:p>
        </p:txBody>
      </p:sp>
      <p:sp>
        <p:nvSpPr>
          <p:cNvPr id="19" name="文本占位符 9"/>
          <p:cNvSpPr txBox="1"/>
          <p:nvPr>
            <p:custDataLst>
              <p:tags r:id="rId1"/>
            </p:custDataLst>
          </p:nvPr>
        </p:nvSpPr>
        <p:spPr>
          <a:xfrm>
            <a:off x="688340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QO_3#1c39e6aa0?vbaanalysisanswer=1&amp;vbadefaultcenterpage=1&amp;parentnodeid=311880475"/>
          <p:cNvSpPr/>
          <p:nvPr>
            <p:custDataLst>
              <p:tags r:id="rId1"/>
            </p:custDataLst>
          </p:nvPr>
        </p:nvSpPr>
        <p:spPr>
          <a:xfrm>
            <a:off x="481076" y="1014476"/>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11.已知</a:t>
            </a:r>
            <a:r>
              <a:rPr lang="en-US" altLang="zh-CN" sz="3200" b="1" i="1">
                <a:latin typeface="Times New Roman" panose="02020603050405020304" charset="0"/>
                <a:ea typeface="宋体" panose="02010600030101010101" pitchFamily="2" charset="-122"/>
                <a:cs typeface="Times New Roman" panose="02020603050405020304" charset="0"/>
                <a:sym typeface="+mn-ea"/>
              </a:rPr>
              <a:t>a</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×0.99=</a:t>
            </a:r>
            <a:r>
              <a:rPr lang="en-US" altLang="zh-CN" sz="3200" b="1" i="1">
                <a:latin typeface="Times New Roman" panose="02020603050405020304" charset="0"/>
                <a:ea typeface="宋体" panose="02010600030101010101" pitchFamily="2" charset="-122"/>
                <a:cs typeface="Times New Roman" panose="02020603050405020304" charset="0"/>
                <a:sym typeface="+mn-ea"/>
              </a:rPr>
              <a:t>b</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×1.01=</a:t>
            </a:r>
            <a:r>
              <a:rPr lang="en-US" altLang="zh-CN" sz="3200" b="1" i="1">
                <a:latin typeface="Times New Roman" panose="02020603050405020304" charset="0"/>
                <a:ea typeface="宋体" panose="02010600030101010101" pitchFamily="2" charset="-122"/>
                <a:cs typeface="Times New Roman" panose="02020603050405020304" charset="0"/>
                <a:sym typeface="+mn-ea"/>
              </a:rPr>
              <a:t>c</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×0.85（</a:t>
            </a:r>
            <a:r>
              <a:rPr lang="en-US" altLang="zh-CN" sz="3200" b="1" i="1">
                <a:latin typeface="Times New Roman" panose="02020603050405020304" charset="0"/>
                <a:ea typeface="宋体" panose="02010600030101010101" pitchFamily="2" charset="-122"/>
                <a:cs typeface="Times New Roman" panose="02020603050405020304" charset="0"/>
                <a:sym typeface="+mn-ea"/>
              </a:rPr>
              <a:t>a</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latin typeface="Times New Roman" panose="02020603050405020304" charset="0"/>
                <a:ea typeface="宋体" panose="02010600030101010101" pitchFamily="2" charset="-122"/>
                <a:cs typeface="Times New Roman" panose="02020603050405020304" charset="0"/>
                <a:sym typeface="+mn-ea"/>
              </a:rPr>
              <a:t>b</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latin typeface="Times New Roman" panose="02020603050405020304" charset="0"/>
                <a:ea typeface="宋体" panose="02010600030101010101" pitchFamily="2" charset="-122"/>
                <a:cs typeface="Times New Roman" panose="02020603050405020304" charset="0"/>
                <a:sym typeface="+mn-ea"/>
              </a:rPr>
              <a:t>c</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均不为0），那么在</a:t>
            </a:r>
            <a:r>
              <a:rPr lang="en-US" altLang="zh-CN" sz="3200" b="1" i="1">
                <a:latin typeface="Times New Roman" panose="02020603050405020304" charset="0"/>
                <a:ea typeface="宋体" panose="02010600030101010101" pitchFamily="2" charset="-122"/>
                <a:cs typeface="Times New Roman" panose="02020603050405020304" charset="0"/>
                <a:sym typeface="+mn-ea"/>
              </a:rPr>
              <a:t>a</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latin typeface="Times New Roman" panose="02020603050405020304" charset="0"/>
                <a:ea typeface="宋体" panose="02010600030101010101" pitchFamily="2" charset="-122"/>
                <a:cs typeface="Times New Roman" panose="02020603050405020304" charset="0"/>
                <a:sym typeface="+mn-ea"/>
              </a:rPr>
              <a:t>b</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latin typeface="Times New Roman" panose="02020603050405020304" charset="0"/>
                <a:ea typeface="宋体" panose="02010600030101010101" pitchFamily="2" charset="-122"/>
                <a:cs typeface="Times New Roman" panose="02020603050405020304" charset="0"/>
                <a:sym typeface="+mn-ea"/>
              </a:rPr>
              <a:t>c</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三个数中，最大的是（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custDataLst>
              <p:tags r:id="rId2"/>
            </p:custDataLst>
          </p:nvPr>
        </p:nvSpPr>
        <p:spPr>
          <a:xfrm>
            <a:off x="6160135" y="1701800"/>
            <a:ext cx="974725" cy="571500"/>
          </a:xfrm>
          <a:prstGeom prst="rect">
            <a:avLst/>
          </a:prstGeom>
          <a:noFill/>
        </p:spPr>
        <p:txBody>
          <a:bodyPr wrap="none" lIns="0" tIns="0" rIns="0" bIns="0" rtlCol="0" anchor="t"/>
          <a:p>
            <a:pPr marL="0" algn="l" latinLnBrk="1">
              <a:lnSpc>
                <a:spcPct val="150000"/>
              </a:lnSpc>
            </a:pP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c</a:t>
            </a:r>
            <a:endPar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QB_4_AN.1_1#b69ca93eb.bracket?vbaanalysisanswer=1&amp;vbadefaultcenterpage=1&amp;parentnodeid=1c39e6aa0&amp;hasmatchpositionanswer=1"/>
          <p:cNvSpPr/>
          <p:nvPr>
            <p:custDataLst>
              <p:tags r:id="rId3"/>
            </p:custDataLst>
          </p:nvPr>
        </p:nvSpPr>
        <p:spPr>
          <a:xfrm>
            <a:off x="1399540" y="3780155"/>
            <a:ext cx="4253865" cy="571500"/>
          </a:xfrm>
          <a:prstGeom prst="rect">
            <a:avLst/>
          </a:prstGeom>
          <a:noFill/>
        </p:spPr>
        <p:txBody>
          <a:bodyPr wrap="none" lIns="0" tIns="0" rIns="0" bIns="0" rtlCol="0" anchor="t"/>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【解析】根据</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积一定的情况下，一个因数小则另一个</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因数就大</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来判断即可。</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left)">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left)">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build="p"/>
      <p:bldP spid="6" grpId="0" autoUpdateAnimBg="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QO_3#1c39e6aa0?vbaanalysisanswer=1&amp;vbadefaultcenterpage=1&amp;parentnodeid=311880475"/>
          <p:cNvSpPr/>
          <p:nvPr>
            <p:custDataLst>
              <p:tags r:id="rId1"/>
            </p:custDataLst>
          </p:nvPr>
        </p:nvSpPr>
        <p:spPr>
          <a:xfrm>
            <a:off x="929386" y="1014476"/>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12.军豪在计算80×（0.1＋9）时，错算成了80×0.1＋9，</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算出的得数与正确的得数相差（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2"/>
            </p:custDataLst>
          </p:nvPr>
        </p:nvSpPr>
        <p:spPr>
          <a:xfrm>
            <a:off x="6691630" y="1749425"/>
            <a:ext cx="97472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711</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3" name="QB_4_AN.1_1#b69ca93eb.bracket?vbaanalysisanswer=1&amp;vbadefaultcenterpage=1&amp;parentnodeid=1c39e6aa0&amp;hasmatchpositionanswer=1"/>
          <p:cNvSpPr/>
          <p:nvPr>
            <p:custDataLst>
              <p:tags r:id="rId3"/>
            </p:custDataLst>
          </p:nvPr>
        </p:nvSpPr>
        <p:spPr>
          <a:xfrm>
            <a:off x="1119505" y="2927350"/>
            <a:ext cx="4253865" cy="571500"/>
          </a:xfrm>
          <a:prstGeom prst="rect">
            <a:avLst/>
          </a:prstGeom>
          <a:noFill/>
        </p:spPr>
        <p:txBody>
          <a:bodyPr wrap="none" lIns="0" tIns="0" rIns="0" bIns="0" rtlCol="0" anchor="t"/>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【解析】</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80</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0.1+9</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=80</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0.1+80</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9</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，比</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80</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0.1+9</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多</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80-1</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9=711</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left)">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3" grpId="0" autoUpdateAnimBg="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黑体" panose="02010609060101010101" charset="-122"/>
                <a:ea typeface="黑体" panose="02010609060101010101" charset="-122"/>
                <a:cs typeface="黑体" panose="02010609060101010101" charset="-122"/>
                <a:sym typeface="+mn-ea"/>
              </a:rPr>
              <a:t>三、反复比较精心选。（每题2分，共12分）</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13.下面的算式中，与99×100.1的结果不相等的是（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A.99×（100+0.1）</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B.100×100.1-100.1</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C.99×0.1+99×100</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D.99×100+99</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nvSpPr>
        <p:spPr>
          <a:xfrm>
            <a:off x="10084435" y="1494790"/>
            <a:ext cx="1891665"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D</a:t>
            </a:r>
            <a:endParaRPr 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14.下面的</a:t>
            </a:r>
            <a:r>
              <a:rPr lang="en-US" altLang="zh-CN" sz="3200" b="1" i="1">
                <a:latin typeface="Times New Roman" panose="02020603050405020304" charset="0"/>
                <a:ea typeface="宋体" panose="02010600030101010101" pitchFamily="2" charset="-122"/>
                <a:cs typeface="Times New Roman" panose="02020603050405020304" charset="0"/>
                <a:sym typeface="+mn-ea"/>
              </a:rPr>
              <a:t>N</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点表示的数有可能是算式（   ）的得数。</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A.20-1.□      B.0.□×17</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C.4.□×4.□   D.4.□×5.□</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nvSpPr>
        <p:spPr>
          <a:xfrm>
            <a:off x="7639050" y="760095"/>
            <a:ext cx="668655"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C</a:t>
            </a:r>
            <a:endParaRPr lang="en-US" sz="3200" b="1" dirty="0">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a:off x="1082675" y="1701800"/>
            <a:ext cx="8286115" cy="744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15.佩瑜的房间长3.8米、宽3.6米，下面的竖式是她用来计算房间的面积的，结合图，可以知道她少算了（   ）的面积。</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A.①和②</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B.②和③</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C.②和④</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D.③和④</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nvSpPr>
        <p:spPr>
          <a:xfrm>
            <a:off x="8487410" y="1504950"/>
            <a:ext cx="10365740"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B</a:t>
            </a:r>
            <a:endParaRPr lang="en-US" sz="3200" b="1" dirty="0">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a:off x="3878580" y="2254250"/>
            <a:ext cx="6677025" cy="3695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QO_3#1c39e6aa0?vbaanalysisanswer=1&amp;vbadefaultcenterpage=1&amp;parentnodeid=311880475"/>
          <p:cNvSpPr/>
          <p:nvPr>
            <p:custDataLst>
              <p:tags r:id="rId1"/>
            </p:custDataLst>
          </p:nvPr>
        </p:nvSpPr>
        <p:spPr>
          <a:xfrm>
            <a:off x="561721" y="111798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16.算式2□.9×□.8的积，有可能是下面的（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A.10.92</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B.109.2</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C.109.92</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D.10.99</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nvSpPr>
        <p:spPr>
          <a:xfrm>
            <a:off x="8827770" y="1118235"/>
            <a:ext cx="10365740"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C</a:t>
            </a:r>
            <a:endParaRPr lang="en-US" sz="3200" b="1" dirty="0">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17.琴语去商店买了21瓶同样的矿泉水，每瓶1.8元，（  ）估</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算比精确计算更有意义。</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A.当琴语需要知道应付多少钱时</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B.当琴语想确认50元钱是否够用时</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C.当收银员要找钱时</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D.以上均不正确</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nvSpPr>
        <p:spPr>
          <a:xfrm>
            <a:off x="10394315" y="760095"/>
            <a:ext cx="10365740"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B</a:t>
            </a:r>
            <a:endParaRPr lang="en-US" sz="3200" b="1" dirty="0">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QB_4_AN.1_1#b69ca93eb.bracket?vbaanalysisanswer=1&amp;vbadefaultcenterpage=1&amp;parentnodeid=1c39e6aa0&amp;hasmatchpositionanswer=1"/>
          <p:cNvSpPr/>
          <p:nvPr/>
        </p:nvSpPr>
        <p:spPr>
          <a:xfrm>
            <a:off x="10840720" y="1510665"/>
            <a:ext cx="10365740" cy="571500"/>
          </a:xfrm>
          <a:prstGeom prst="rect">
            <a:avLst/>
          </a:prstGeom>
          <a:noFill/>
        </p:spPr>
        <p:txBody>
          <a:bodyPr wrap="none" lIns="0" tIns="0" rIns="0" bIns="0" rtlCol="0" anchor="t"/>
          <a:p>
            <a:pPr indent="0" algn="l" fontAlgn="auto" latinLnBrk="1">
              <a:lnSpc>
                <a:spcPct val="150000"/>
              </a:lnSpc>
            </a:pPr>
            <a:r>
              <a:rPr lang="en-US" sz="3200" b="1">
                <a:solidFill>
                  <a:srgbClr val="FF0000"/>
                </a:solidFill>
                <a:latin typeface="楷体" panose="02010609060101010101" charset="-122"/>
                <a:ea typeface="楷体" panose="02010609060101010101" charset="-122"/>
                <a:cs typeface="楷体" panose="02010609060101010101" charset="-122"/>
                <a:sym typeface="+mn-ea"/>
              </a:rPr>
              <a:t>A</a:t>
            </a:r>
            <a:endParaRPr lang="en-US" sz="3200" b="1"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18.下面诗句中的“仞”在古代是一个长度单位，以周制来论，一仞为八尺，一尺约为23.1厘米，那么“一仞”最接近（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A.成年人的身高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B.成年人一拃的长度</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C.成年人一掌的长度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D.成年人一脚的长度</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QB_4_AN.1_1#b69ca93eb.bracket?vbaanalysisanswer=1&amp;vbadefaultcenterpage=1&amp;parentnodeid=1c39e6aa0&amp;hasmatchpositionanswer=1"/>
          <p:cNvSpPr/>
          <p:nvPr>
            <p:custDataLst>
              <p:tags r:id="rId2"/>
            </p:custDataLst>
          </p:nvPr>
        </p:nvSpPr>
        <p:spPr>
          <a:xfrm>
            <a:off x="1650365" y="5095240"/>
            <a:ext cx="4253865" cy="571500"/>
          </a:xfrm>
          <a:prstGeom prst="rect">
            <a:avLst/>
          </a:prstGeom>
          <a:noFill/>
        </p:spPr>
        <p:txBody>
          <a:bodyPr wrap="none" lIns="0" tIns="0" rIns="0" bIns="0" rtlCol="0" anchor="t"/>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【解析】算出一仞为：</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23.1</a:t>
            </a:r>
            <a:r>
              <a:rPr lang="en-US"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8=184.8</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（厘米），结合</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a:p>
            <a:pPr indent="0" algn="l" fontAlgn="auto" latinLnBrk="1">
              <a:lnSpc>
                <a:spcPct val="150000"/>
              </a:lnSpc>
            </a:pP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生活实际可知，</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一仞</a:t>
            </a:r>
            <a:r>
              <a:rPr lang="en-US" altLang="zh-CN" sz="3200" b="1">
                <a:solidFill>
                  <a:srgbClr val="00B0F0"/>
                </a:solidFill>
                <a:latin typeface="华文宋体" panose="02010600040101010101" charset="-122"/>
                <a:ea typeface="华文宋体" panose="02010600040101010101" charset="-122"/>
                <a:cs typeface="华文宋体" panose="02010600040101010101" charset="-122"/>
                <a:sym typeface="+mn-ea"/>
              </a:rPr>
              <a:t>”</a:t>
            </a:r>
            <a:r>
              <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rPr>
              <a:t>与成年人身高最接近。</a:t>
            </a:r>
            <a:endParaRPr lang="zh-CN" altLang="en-US" sz="3200" b="1">
              <a:solidFill>
                <a:srgbClr val="00B0F0"/>
              </a:solidFill>
              <a:latin typeface="华文宋体" panose="02010600040101010101" charset="-122"/>
              <a:ea typeface="华文宋体" panose="02010600040101010101" charset="-122"/>
              <a:cs typeface="华文宋体" panose="02010600040101010101" charset="-122"/>
              <a:sym typeface="+mn-ea"/>
            </a:endParaRPr>
          </a:p>
        </p:txBody>
      </p:sp>
      <p:pic>
        <p:nvPicPr>
          <p:cNvPr id="4" name="图片 3"/>
          <p:cNvPicPr>
            <a:picLocks noChangeAspect="1"/>
          </p:cNvPicPr>
          <p:nvPr/>
        </p:nvPicPr>
        <p:blipFill>
          <a:blip r:embed="rId3">
            <a:clrChange>
              <a:clrFrom>
                <a:srgbClr val="F9F9F9">
                  <a:alpha val="100000"/>
                </a:srgbClr>
              </a:clrFrom>
              <a:clrTo>
                <a:srgbClr val="F9F9F9">
                  <a:alpha val="100000"/>
                  <a:alpha val="0"/>
                </a:srgbClr>
              </a:clrTo>
            </a:clrChange>
          </a:blip>
          <a:stretch>
            <a:fillRect/>
          </a:stretch>
        </p:blipFill>
        <p:spPr>
          <a:xfrm>
            <a:off x="7656195" y="2393950"/>
            <a:ext cx="4010025" cy="170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autoUpdateAnimBg="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0660" y="550545"/>
            <a:ext cx="11485880" cy="1568450"/>
          </a:xfrm>
          <a:prstGeom prst="rect">
            <a:avLst/>
          </a:prstGeom>
          <a:noFill/>
        </p:spPr>
        <p:txBody>
          <a:bodyPr wrap="square" rtlCol="0" anchor="t">
            <a:spAutoFit/>
          </a:bodyPr>
          <a:p>
            <a:pPr marL="0" algn="l">
              <a:lnSpc>
                <a:spcPct val="150000"/>
              </a:lnSpc>
              <a:buClrTx/>
              <a:buSzTx/>
              <a:buFontTx/>
            </a:pPr>
            <a:r>
              <a:rPr lang="en-US" altLang="zh-CN" sz="3200" b="1">
                <a:latin typeface="黑体" panose="02010609060101010101" charset="-122"/>
                <a:ea typeface="黑体" panose="02010609060101010101" charset="-122"/>
                <a:cs typeface="黑体" panose="02010609060101010101" charset="-122"/>
                <a:sym typeface="+mn-ea"/>
              </a:rPr>
              <a:t>四、                  解决问题我能行。（前4题每题6分，后2题每题7分，共38分）</a:t>
            </a:r>
            <a:endParaRPr lang="en-US" altLang="zh-CN" sz="3200" b="1">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1"/>
          <a:stretch>
            <a:fillRect/>
          </a:stretch>
        </p:blipFill>
        <p:spPr>
          <a:xfrm>
            <a:off x="858520" y="636905"/>
            <a:ext cx="3905250" cy="771525"/>
          </a:xfrm>
          <a:prstGeom prst="rect">
            <a:avLst/>
          </a:prstGeom>
        </p:spPr>
      </p:pic>
      <p:sp>
        <p:nvSpPr>
          <p:cNvPr id="4" name="文本框 3"/>
          <p:cNvSpPr txBox="1"/>
          <p:nvPr/>
        </p:nvSpPr>
        <p:spPr>
          <a:xfrm>
            <a:off x="220345" y="1925320"/>
            <a:ext cx="11639550" cy="4523105"/>
          </a:xfrm>
          <a:prstGeom prst="rect">
            <a:avLst/>
          </a:prstGeom>
          <a:noFill/>
        </p:spPr>
        <p:txBody>
          <a:bodyPr wrap="square" rtlCol="0" anchor="t">
            <a:spAutoFit/>
          </a:bodyPr>
          <a:p>
            <a:r>
              <a:rPr lang="en-US" altLang="zh-CN" sz="3200" b="1">
                <a:solidFill>
                  <a:srgbClr val="00B0F0"/>
                </a:solidFill>
                <a:latin typeface="楷体" panose="02010609060101010101" charset="-122"/>
                <a:ea typeface="楷体" panose="02010609060101010101" charset="-122"/>
                <a:cs typeface="宋体" panose="02010600030101010101" pitchFamily="2" charset="-122"/>
              </a:rPr>
              <a:t>    </a:t>
            </a:r>
            <a:r>
              <a:rPr lang="zh-CN" altLang="en-US" sz="3200" b="1">
                <a:solidFill>
                  <a:srgbClr val="00B0F0"/>
                </a:solidFill>
                <a:latin typeface="楷体" panose="02010609060101010101" charset="-122"/>
                <a:ea typeface="楷体" panose="02010609060101010101" charset="-122"/>
                <a:cs typeface="宋体" panose="02010600030101010101" pitchFamily="2" charset="-122"/>
              </a:rPr>
              <a:t>中国传统文化包含了多个方面：思想文化、文学艺术、语言文字、传统技艺、传统习俗等内容。</a:t>
            </a:r>
            <a:endParaRPr lang="zh-CN" altLang="en-US" sz="3200" b="1">
              <a:solidFill>
                <a:srgbClr val="00B0F0"/>
              </a:solidFill>
              <a:latin typeface="楷体" panose="02010609060101010101" charset="-122"/>
              <a:ea typeface="楷体" panose="02010609060101010101" charset="-122"/>
              <a:cs typeface="宋体" panose="02010600030101010101" pitchFamily="2" charset="-122"/>
            </a:endParaRPr>
          </a:p>
          <a:p>
            <a:r>
              <a:rPr lang="en-US" altLang="zh-CN" sz="3200" b="1">
                <a:latin typeface="黑体" panose="02010609060101010101" charset="-122"/>
                <a:ea typeface="黑体" panose="02010609060101010101" charset="-122"/>
                <a:cs typeface="宋体" panose="02010600030101010101" pitchFamily="2" charset="-122"/>
              </a:rPr>
              <a:t>19.</a:t>
            </a:r>
            <a:r>
              <a:rPr lang="zh-CN" altLang="en-US" sz="3200" b="1">
                <a:latin typeface="宋体" panose="02010600030101010101" pitchFamily="2" charset="-122"/>
                <a:ea typeface="宋体" panose="02010600030101010101" pitchFamily="2" charset="-122"/>
                <a:cs typeface="宋体" panose="02010600030101010101" pitchFamily="2" charset="-122"/>
              </a:rPr>
              <a:t>汉服即汉族传统服饰，是中华民族优秀传统文化的瑰宝，承载着深厚的历史底蕴和独特的文化内涵。汉服近年来不断升温，逐渐成为一种潮流服饰。学校举行</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国学诵读</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大赛，五（</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）班要为</a:t>
            </a:r>
            <a:r>
              <a:rPr lang="en-US" altLang="zh-CN" sz="3200" b="1">
                <a:latin typeface="宋体" panose="02010600030101010101" pitchFamily="2" charset="-122"/>
                <a:ea typeface="宋体" panose="02010600030101010101" pitchFamily="2" charset="-122"/>
                <a:cs typeface="宋体" panose="02010600030101010101" pitchFamily="2" charset="-122"/>
              </a:rPr>
              <a:t>19</a:t>
            </a:r>
            <a:r>
              <a:rPr lang="zh-CN" altLang="en-US" sz="3200" b="1">
                <a:latin typeface="宋体" panose="02010600030101010101" pitchFamily="2" charset="-122"/>
                <a:ea typeface="宋体" panose="02010600030101010101" pitchFamily="2" charset="-122"/>
                <a:cs typeface="宋体" panose="02010600030101010101" pitchFamily="2" charset="-122"/>
              </a:rPr>
              <a:t>名选手购买汉服，每套汉服</a:t>
            </a:r>
            <a:r>
              <a:rPr lang="en-US" altLang="zh-CN" sz="3200" b="1">
                <a:latin typeface="宋体" panose="02010600030101010101" pitchFamily="2" charset="-122"/>
                <a:ea typeface="宋体" panose="02010600030101010101" pitchFamily="2" charset="-122"/>
                <a:cs typeface="宋体" panose="02010600030101010101" pitchFamily="2" charset="-122"/>
              </a:rPr>
              <a:t>79.08</a:t>
            </a:r>
            <a:r>
              <a:rPr lang="zh-CN" altLang="en-US" sz="3200" b="1">
                <a:latin typeface="宋体" panose="02010600030101010101" pitchFamily="2" charset="-122"/>
                <a:ea typeface="宋体" panose="02010600030101010101" pitchFamily="2" charset="-122"/>
                <a:cs typeface="宋体" panose="02010600030101010101" pitchFamily="2" charset="-122"/>
              </a:rPr>
              <a:t>元，一共大约需要多少钱？（结果保留整数）</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solidFill>
                  <a:srgbClr val="FF0000"/>
                </a:solidFill>
                <a:latin typeface="楷体" panose="02010609060101010101" charset="-122"/>
                <a:ea typeface="楷体" panose="02010609060101010101" charset="-122"/>
                <a:cs typeface="楷体" panose="02010609060101010101" charset="-122"/>
              </a:rPr>
              <a:t>79.08</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19≈1503</a:t>
            </a:r>
            <a:r>
              <a:rPr lang="zh-CN" altLang="en-US" sz="3200" b="1">
                <a:solidFill>
                  <a:srgbClr val="FF0000"/>
                </a:solidFill>
                <a:latin typeface="楷体" panose="02010609060101010101" charset="-122"/>
                <a:ea typeface="楷体" panose="02010609060101010101" charset="-122"/>
                <a:cs typeface="楷体" panose="02010609060101010101" charset="-122"/>
              </a:rPr>
              <a:t>（元）</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zh-CN" altLang="en-US" sz="3200" b="1">
                <a:solidFill>
                  <a:srgbClr val="FF0000"/>
                </a:solidFill>
                <a:latin typeface="楷体" panose="02010609060101010101" charset="-122"/>
                <a:ea typeface="楷体" panose="02010609060101010101" charset="-122"/>
                <a:cs typeface="楷体" panose="02010609060101010101" charset="-122"/>
              </a:rPr>
              <a:t>答：一共大约需要</a:t>
            </a:r>
            <a:r>
              <a:rPr lang="en-US" altLang="zh-CN" sz="3200" b="1">
                <a:solidFill>
                  <a:srgbClr val="FF0000"/>
                </a:solidFill>
                <a:latin typeface="楷体" panose="02010609060101010101" charset="-122"/>
                <a:ea typeface="楷体" panose="02010609060101010101" charset="-122"/>
                <a:cs typeface="楷体" panose="02010609060101010101" charset="-122"/>
              </a:rPr>
              <a:t>1503</a:t>
            </a:r>
            <a:r>
              <a:rPr lang="zh-CN" altLang="en-US" sz="3200" b="1">
                <a:solidFill>
                  <a:srgbClr val="FF0000"/>
                </a:solidFill>
                <a:latin typeface="楷体" panose="02010609060101010101" charset="-122"/>
                <a:ea typeface="楷体" panose="02010609060101010101" charset="-122"/>
                <a:cs typeface="楷体" panose="02010609060101010101" charset="-122"/>
              </a:rPr>
              <a:t>元。</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5585" y="807085"/>
            <a:ext cx="11564620" cy="2061210"/>
          </a:xfrm>
          <a:prstGeom prst="rect">
            <a:avLst/>
          </a:prstGeom>
          <a:noFill/>
        </p:spPr>
        <p:txBody>
          <a:bodyPr wrap="square" rtlCol="0" anchor="t">
            <a:spAutoFit/>
          </a:bodyPr>
          <a:p>
            <a:r>
              <a:rPr lang="en-US" altLang="zh-CN" sz="3200" b="1">
                <a:latin typeface="黑体" panose="02010609060101010101" charset="-122"/>
                <a:ea typeface="黑体" panose="02010609060101010101" charset="-122"/>
                <a:cs typeface="宋体" panose="02010600030101010101" pitchFamily="2" charset="-122"/>
              </a:rPr>
              <a:t>20.</a:t>
            </a:r>
            <a:r>
              <a:rPr lang="zh-CN" altLang="en-US" sz="3200" b="1">
                <a:latin typeface="宋体" panose="02010600030101010101" pitchFamily="2" charset="-122"/>
                <a:ea typeface="宋体" panose="02010600030101010101" pitchFamily="2" charset="-122"/>
                <a:cs typeface="宋体" panose="02010600030101010101" pitchFamily="2" charset="-122"/>
              </a:rPr>
              <a:t>《诗经》《史记》等经典著作是理解中国传统文化的核心钥匙之一。周末亚玲在书店购买了一些课外书，自助买单时账单如下图所示，她有</a:t>
            </a:r>
            <a:r>
              <a:rPr lang="en-US" altLang="zh-CN" sz="3200" b="1">
                <a:latin typeface="宋体" panose="02010600030101010101" pitchFamily="2" charset="-122"/>
                <a:ea typeface="宋体" panose="02010600030101010101" pitchFamily="2" charset="-122"/>
                <a:cs typeface="宋体" panose="02010600030101010101" pitchFamily="2" charset="-122"/>
              </a:rPr>
              <a:t>300</a:t>
            </a:r>
            <a:r>
              <a:rPr lang="zh-CN" altLang="en-US" sz="3200" b="1">
                <a:latin typeface="宋体" panose="02010600030101010101" pitchFamily="2" charset="-122"/>
                <a:ea typeface="宋体" panose="02010600030101010101" pitchFamily="2" charset="-122"/>
                <a:cs typeface="宋体" panose="02010600030101010101" pitchFamily="2" charset="-122"/>
              </a:rPr>
              <a:t>元，买这些书够吗？请说明理由。</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969760" y="2505710"/>
            <a:ext cx="4916805" cy="3538220"/>
          </a:xfrm>
          <a:prstGeom prst="rect">
            <a:avLst/>
          </a:prstGeom>
          <a:noFill/>
        </p:spPr>
        <p:txBody>
          <a:bodyPr wrap="square" rtlCol="0" anchor="t">
            <a:spAutoFit/>
          </a:bodyPr>
          <a:p>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本《诗经》不到</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90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2</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本不到</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90</a:t>
            </a:r>
            <a:r>
              <a:rPr lang="en-US"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2</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180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本《史记》不到</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100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元。买这三本书总共不超过</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180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100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280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280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300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300</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元够买这些书了。（合理即可）</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4" name="图片 3"/>
          <p:cNvPicPr>
            <a:picLocks noChangeAspect="1"/>
          </p:cNvPicPr>
          <p:nvPr/>
        </p:nvPicPr>
        <p:blipFill>
          <a:blip r:embed="rId1"/>
          <a:stretch>
            <a:fillRect/>
          </a:stretch>
        </p:blipFill>
        <p:spPr>
          <a:xfrm>
            <a:off x="410210" y="2505710"/>
            <a:ext cx="6286500" cy="3409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a:xfrm>
            <a:off x="1054735" y="2377440"/>
            <a:ext cx="9753600" cy="762000"/>
          </a:xfrm>
        </p:spPr>
        <p:txBody>
          <a:bodyPr>
            <a:normAutofit/>
          </a:bodyPr>
          <a:p>
            <a:r>
              <a:rPr lang="zh-CN" altLang="en-US">
                <a:solidFill>
                  <a:schemeClr val="accent2"/>
                </a:solidFill>
              </a:rPr>
              <a:t>评价卷</a:t>
            </a:r>
            <a:endParaRPr lang="zh-CN" altLang="en-US">
              <a:solidFill>
                <a:schemeClr val="accent2"/>
              </a:solidFill>
            </a:endParaRPr>
          </a:p>
        </p:txBody>
      </p:sp>
      <p:sp>
        <p:nvSpPr>
          <p:cNvPr id="3" name="文本占位符 2"/>
          <p:cNvSpPr>
            <a:spLocks noGrp="1"/>
          </p:cNvSpPr>
          <p:nvPr>
            <p:ph type="body" idx="17826817"/>
          </p:nvPr>
        </p:nvSpPr>
        <p:spPr>
          <a:xfrm>
            <a:off x="3568700" y="3524250"/>
            <a:ext cx="3130550" cy="311150"/>
          </a:xfrm>
        </p:spPr>
        <p:txBody>
          <a:bodyPr>
            <a:normAutofit/>
          </a:bodyPr>
          <a:p>
            <a:r>
              <a:rPr lang="zh-CN" altLang="en-US" b="1">
                <a:ea typeface="微软雅黑" panose="020B0503020204020204" pitchFamily="34" charset="-122"/>
              </a:rPr>
              <a:t>第一单元核心素养评价卷</a:t>
            </a:r>
            <a:endParaRPr lang="zh-CN" altLang="en-US" b="1">
              <a:ea typeface="微软雅黑" panose="020B0503020204020204" pitchFamily="34" charset="-122"/>
            </a:endParaRPr>
          </a:p>
        </p:txBody>
      </p:sp>
      <p:sp>
        <p:nvSpPr>
          <p:cNvPr id="4" name="文本占位符 3"/>
          <p:cNvSpPr>
            <a:spLocks noGrp="1"/>
          </p:cNvSpPr>
          <p:nvPr>
            <p:ph type="body" idx="17826050"/>
          </p:nvPr>
        </p:nvSpPr>
        <p:spPr/>
        <p:txBody>
          <a:bodyPr/>
          <a:p>
            <a:endParaRPr lang="zh-CN" altLang="en-US" b="1">
              <a:solidFill>
                <a:schemeClr val="bg1"/>
              </a:solidFill>
              <a:ea typeface="微软雅黑" panose="020B0503020204020204" pitchFamily="34" charset="-122"/>
            </a:endParaRPr>
          </a:p>
        </p:txBody>
      </p:sp>
      <p:sp>
        <p:nvSpPr>
          <p:cNvPr id="5" name="文本框 4"/>
          <p:cNvSpPr txBox="1"/>
          <p:nvPr/>
        </p:nvSpPr>
        <p:spPr>
          <a:xfrm>
            <a:off x="5433695" y="4685665"/>
            <a:ext cx="4064000" cy="368300"/>
          </a:xfrm>
          <a:prstGeom prst="rect">
            <a:avLst/>
          </a:prstGeom>
          <a:noFill/>
        </p:spPr>
        <p:txBody>
          <a:bodyPr wrap="square" rtlCol="0">
            <a:spAutoFit/>
          </a:bodyPr>
          <a:p>
            <a:endParaRPr lang="zh-CN" altLang="en-US"/>
          </a:p>
        </p:txBody>
      </p:sp>
      <p:sp>
        <p:nvSpPr>
          <p:cNvPr id="6" name="文本占位符 9"/>
          <p:cNvSpPr txBox="1"/>
          <p:nvPr>
            <p:custDataLst>
              <p:tags r:id="rId1"/>
            </p:custDataLst>
          </p:nvPr>
        </p:nvSpPr>
        <p:spPr>
          <a:xfrm>
            <a:off x="688340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060" y="767715"/>
            <a:ext cx="11442065" cy="5692775"/>
          </a:xfrm>
          <a:prstGeom prst="rect">
            <a:avLst/>
          </a:prstGeom>
          <a:noFill/>
        </p:spPr>
        <p:txBody>
          <a:bodyPr wrap="square" rtlCol="0" anchor="t">
            <a:spAutoFit/>
          </a:bodyPr>
          <a:p>
            <a:r>
              <a:rPr lang="en-US" altLang="zh-CN" sz="2800" b="1">
                <a:latin typeface="黑体" panose="02010609060101010101" charset="-122"/>
                <a:ea typeface="黑体" panose="02010609060101010101" charset="-122"/>
                <a:cs typeface="宋体" panose="02010600030101010101" pitchFamily="2" charset="-122"/>
              </a:rPr>
              <a:t>21.</a:t>
            </a:r>
            <a:r>
              <a:rPr lang="zh-CN" altLang="en-US" sz="2800" b="1">
                <a:latin typeface="宋体" panose="02010600030101010101" pitchFamily="2" charset="-122"/>
                <a:ea typeface="宋体" panose="02010600030101010101" pitchFamily="2" charset="-122"/>
                <a:cs typeface="宋体" panose="02010600030101010101" pitchFamily="2" charset="-122"/>
              </a:rPr>
              <a:t>张叔叔是少年宫的篆刻老师，他的课程不仅可以提升孩子们的审美能力，了解中国文字的变迁，还能让孩子们加深对中国传统文化的理解和热爱。他平时开车上下班，车停在少年宫附近的停车场，收费标准如下。张叔叔每天在这个停车场停车</a:t>
            </a:r>
            <a:r>
              <a:rPr lang="en-US" altLang="zh-CN" sz="2800" b="1">
                <a:latin typeface="宋体" panose="02010600030101010101" pitchFamily="2" charset="-122"/>
                <a:ea typeface="宋体" panose="02010600030101010101" pitchFamily="2" charset="-122"/>
                <a:cs typeface="宋体" panose="02010600030101010101" pitchFamily="2" charset="-122"/>
              </a:rPr>
              <a:t>5.5</a:t>
            </a:r>
            <a:r>
              <a:rPr lang="zh-CN" altLang="en-US" sz="2800" b="1">
                <a:latin typeface="宋体" panose="02010600030101010101" pitchFamily="2" charset="-122"/>
                <a:ea typeface="宋体" panose="02010600030101010101" pitchFamily="2" charset="-122"/>
                <a:cs typeface="宋体" panose="02010600030101010101" pitchFamily="2" charset="-122"/>
              </a:rPr>
              <a:t>小时，一个月按</a:t>
            </a:r>
            <a:r>
              <a:rPr lang="en-US" altLang="zh-CN" sz="2800" b="1">
                <a:latin typeface="宋体" panose="02010600030101010101" pitchFamily="2" charset="-122"/>
                <a:ea typeface="宋体" panose="02010600030101010101" pitchFamily="2" charset="-122"/>
                <a:cs typeface="宋体" panose="02010600030101010101" pitchFamily="2" charset="-122"/>
              </a:rPr>
              <a:t>22</a:t>
            </a:r>
            <a:r>
              <a:rPr lang="zh-CN" altLang="en-US" sz="2800" b="1">
                <a:latin typeface="宋体" panose="02010600030101010101" pitchFamily="2" charset="-122"/>
                <a:ea typeface="宋体" panose="02010600030101010101" pitchFamily="2" charset="-122"/>
                <a:cs typeface="宋体" panose="02010600030101010101" pitchFamily="2" charset="-122"/>
              </a:rPr>
              <a:t>个工作日计算，他每月应付停车费多少元？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5.5</a:t>
            </a:r>
            <a:r>
              <a:rPr lang="zh-CN" altLang="en-US" sz="2800" b="1">
                <a:solidFill>
                  <a:srgbClr val="FF0000"/>
                </a:solidFill>
                <a:latin typeface="楷体" panose="02010609060101010101" charset="-122"/>
                <a:ea typeface="楷体" panose="02010609060101010101" charset="-122"/>
                <a:cs typeface="楷体" panose="02010609060101010101" charset="-122"/>
              </a:rPr>
              <a:t>小时按</a:t>
            </a:r>
            <a:r>
              <a:rPr lang="en-US" altLang="zh-CN" sz="2800" b="1">
                <a:solidFill>
                  <a:srgbClr val="FF0000"/>
                </a:solidFill>
                <a:latin typeface="楷体" panose="02010609060101010101" charset="-122"/>
                <a:ea typeface="楷体" panose="02010609060101010101" charset="-122"/>
                <a:cs typeface="楷体" panose="02010609060101010101" charset="-122"/>
              </a:rPr>
              <a:t>6</a:t>
            </a:r>
            <a:r>
              <a:rPr lang="zh-CN" altLang="en-US" sz="2800" b="1">
                <a:solidFill>
                  <a:srgbClr val="FF0000"/>
                </a:solidFill>
                <a:latin typeface="楷体" panose="02010609060101010101" charset="-122"/>
                <a:ea typeface="楷体" panose="02010609060101010101" charset="-122"/>
                <a:cs typeface="楷体" panose="02010609060101010101" charset="-122"/>
              </a:rPr>
              <a:t>小时计算。</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5</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6</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3.5</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19</a:t>
            </a:r>
            <a:r>
              <a:rPr lang="zh-CN" altLang="en-US" sz="2800" b="1">
                <a:solidFill>
                  <a:srgbClr val="FF0000"/>
                </a:solidFill>
                <a:latin typeface="楷体" panose="02010609060101010101" charset="-122"/>
                <a:ea typeface="楷体" panose="02010609060101010101" charset="-122"/>
                <a:cs typeface="楷体" panose="02010609060101010101" charset="-122"/>
              </a:rPr>
              <a:t>（元）</a:t>
            </a:r>
            <a:r>
              <a:rPr lang="en-US" altLang="zh-CN" sz="2800" b="1">
                <a:solidFill>
                  <a:srgbClr val="FF0000"/>
                </a:solidFill>
                <a:latin typeface="楷体" panose="02010609060101010101" charset="-122"/>
                <a:ea typeface="楷体" panose="02010609060101010101" charset="-122"/>
                <a:cs typeface="楷体" panose="02010609060101010101" charset="-122"/>
              </a:rPr>
              <a:t> 19</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22</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418</a:t>
            </a:r>
            <a:r>
              <a:rPr lang="zh-CN" altLang="en-US" sz="2800" b="1">
                <a:solidFill>
                  <a:srgbClr val="FF0000"/>
                </a:solidFill>
                <a:latin typeface="楷体" panose="02010609060101010101" charset="-122"/>
                <a:ea typeface="楷体" panose="02010609060101010101" charset="-122"/>
                <a:cs typeface="楷体" panose="02010609060101010101" charset="-122"/>
              </a:rPr>
              <a:t>（元）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答：他每月应付停车费</a:t>
            </a:r>
            <a:r>
              <a:rPr lang="en-US" altLang="zh-CN" sz="2800" b="1">
                <a:solidFill>
                  <a:srgbClr val="FF0000"/>
                </a:solidFill>
                <a:latin typeface="楷体" panose="02010609060101010101" charset="-122"/>
                <a:ea typeface="楷体" panose="02010609060101010101" charset="-122"/>
                <a:cs typeface="楷体" panose="02010609060101010101" charset="-122"/>
              </a:rPr>
              <a:t>418</a:t>
            </a:r>
            <a:r>
              <a:rPr lang="zh-CN" altLang="en-US" sz="2800" b="1">
                <a:solidFill>
                  <a:srgbClr val="FF0000"/>
                </a:solidFill>
                <a:latin typeface="楷体" panose="02010609060101010101" charset="-122"/>
                <a:ea typeface="楷体" panose="02010609060101010101" charset="-122"/>
                <a:cs typeface="楷体" panose="02010609060101010101" charset="-122"/>
              </a:rPr>
              <a:t>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691515" y="2995295"/>
            <a:ext cx="10685780" cy="1630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ipe(down)">
                                      <p:cBhvr>
                                        <p:cTn id="10" dur="500"/>
                                        <p:tgtEl>
                                          <p:spTgt spid="2">
                                            <p:txEl>
                                              <p:pRg st="7" end="7"/>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animEffect transition="in" filter="wipe(down)">
                                      <p:cBhvr>
                                        <p:cTn id="1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130" y="849630"/>
            <a:ext cx="11311255" cy="5262245"/>
          </a:xfrm>
          <a:prstGeom prst="rect">
            <a:avLst/>
          </a:prstGeom>
          <a:noFill/>
        </p:spPr>
        <p:txBody>
          <a:bodyPr wrap="square" rtlCol="0" anchor="t">
            <a:spAutoFit/>
          </a:bodyPr>
          <a:p>
            <a:r>
              <a:rPr lang="en-US" altLang="zh-CN" sz="2800" b="1">
                <a:latin typeface="黑体" panose="02010609060101010101" charset="-122"/>
                <a:ea typeface="黑体" panose="02010609060101010101" charset="-122"/>
                <a:cs typeface="宋体" panose="02010600030101010101" pitchFamily="2" charset="-122"/>
              </a:rPr>
              <a:t>22.</a:t>
            </a:r>
            <a:r>
              <a:rPr lang="zh-CN" altLang="en-US" sz="2800" b="1">
                <a:latin typeface="宋体" panose="02010600030101010101" pitchFamily="2" charset="-122"/>
                <a:ea typeface="宋体" panose="02010600030101010101" pitchFamily="2" charset="-122"/>
                <a:cs typeface="宋体" panose="02010600030101010101" pitchFamily="2" charset="-122"/>
              </a:rPr>
              <a:t>道家强调顺应自然规律，儒家主张</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仁民爱物</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。这些思想与低碳生活倡导的人与自然和谐共生的理念一脉相承。红红家</a:t>
            </a: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月份开私家车耗油</a:t>
            </a:r>
            <a:r>
              <a:rPr lang="en-US" altLang="zh-CN" sz="2800" b="1">
                <a:latin typeface="宋体" panose="02010600030101010101" pitchFamily="2" charset="-122"/>
                <a:ea typeface="宋体" panose="02010600030101010101" pitchFamily="2" charset="-122"/>
                <a:cs typeface="宋体" panose="02010600030101010101" pitchFamily="2" charset="-122"/>
              </a:rPr>
              <a:t>75</a:t>
            </a:r>
            <a:r>
              <a:rPr lang="zh-CN" altLang="en-US" sz="2800" b="1">
                <a:latin typeface="宋体" panose="02010600030101010101" pitchFamily="2" charset="-122"/>
                <a:ea typeface="宋体" panose="02010600030101010101" pitchFamily="2" charset="-122"/>
                <a:cs typeface="宋体" panose="02010600030101010101" pitchFamily="2" charset="-122"/>
              </a:rPr>
              <a:t>升</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用水</a:t>
            </a:r>
            <a:r>
              <a:rPr lang="en-US" altLang="zh-CN" sz="2800" b="1">
                <a:latin typeface="宋体" panose="02010600030101010101" pitchFamily="2" charset="-122"/>
                <a:ea typeface="宋体" panose="02010600030101010101" pitchFamily="2" charset="-122"/>
                <a:cs typeface="宋体" panose="02010600030101010101" pitchFamily="2" charset="-122"/>
              </a:rPr>
              <a:t>32.5</a:t>
            </a:r>
            <a:r>
              <a:rPr lang="zh-CN" altLang="en-US" sz="2800" b="1">
                <a:latin typeface="宋体" panose="02010600030101010101" pitchFamily="2" charset="-122"/>
                <a:ea typeface="宋体" panose="02010600030101010101" pitchFamily="2" charset="-122"/>
                <a:cs typeface="宋体" panose="02010600030101010101" pitchFamily="2" charset="-122"/>
              </a:rPr>
              <a:t>吨。那么红红家</a:t>
            </a: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月份的二氧化碳排放量是多少千克</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latin typeface="宋体" panose="02010600030101010101" pitchFamily="2" charset="-122"/>
              <a:ea typeface="宋体" panose="02010600030101010101" pitchFamily="2" charset="-122"/>
              <a:cs typeface="宋体" panose="02010600030101010101" pitchFamily="2" charset="-122"/>
            </a:endParaRPr>
          </a:p>
          <a:p>
            <a:endParaRPr lang="en-US" altLang="zh-CN"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32.5</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0.91</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75</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2.7</a:t>
            </a:r>
            <a:r>
              <a:rPr lang="zh-CN" altLang="en-US" sz="2800" b="1">
                <a:solidFill>
                  <a:srgbClr val="FF0000"/>
                </a:solidFill>
                <a:latin typeface="楷体" panose="02010609060101010101" charset="-122"/>
                <a:ea typeface="楷体" panose="02010609060101010101" charset="-122"/>
                <a:cs typeface="楷体" panose="02010609060101010101" charset="-122"/>
              </a:rPr>
              <a:t>＝</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232.075</a:t>
            </a:r>
            <a:r>
              <a:rPr lang="zh-CN" altLang="en-US" sz="2800" b="1">
                <a:solidFill>
                  <a:srgbClr val="FF0000"/>
                </a:solidFill>
                <a:latin typeface="楷体" panose="02010609060101010101" charset="-122"/>
                <a:ea typeface="楷体" panose="02010609060101010101" charset="-122"/>
                <a:cs typeface="楷体" panose="02010609060101010101" charset="-122"/>
              </a:rPr>
              <a:t>（千克）</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答：红红家</a:t>
            </a:r>
            <a:r>
              <a:rPr lang="en-US" altLang="zh-CN" sz="2800" b="1">
                <a:solidFill>
                  <a:srgbClr val="FF0000"/>
                </a:solidFill>
                <a:latin typeface="楷体" panose="02010609060101010101" charset="-122"/>
                <a:ea typeface="楷体" panose="02010609060101010101" charset="-122"/>
                <a:cs typeface="楷体" panose="02010609060101010101" charset="-122"/>
              </a:rPr>
              <a:t>5</a:t>
            </a:r>
            <a:r>
              <a:rPr lang="zh-CN" altLang="en-US" sz="2800" b="1">
                <a:solidFill>
                  <a:srgbClr val="FF0000"/>
                </a:solidFill>
                <a:latin typeface="楷体" panose="02010609060101010101" charset="-122"/>
                <a:ea typeface="楷体" panose="02010609060101010101" charset="-122"/>
                <a:cs typeface="楷体" panose="02010609060101010101" charset="-122"/>
              </a:rPr>
              <a:t>月份的二氧</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化碳排放量是</a:t>
            </a:r>
            <a:r>
              <a:rPr lang="en-US" altLang="zh-CN" sz="2800" b="1">
                <a:solidFill>
                  <a:srgbClr val="FF0000"/>
                </a:solidFill>
                <a:latin typeface="楷体" panose="02010609060101010101" charset="-122"/>
                <a:ea typeface="楷体" panose="02010609060101010101" charset="-122"/>
                <a:cs typeface="楷体" panose="02010609060101010101" charset="-122"/>
              </a:rPr>
              <a:t>232.075</a:t>
            </a:r>
            <a:r>
              <a:rPr lang="zh-CN" altLang="en-US" sz="2800" b="1">
                <a:solidFill>
                  <a:srgbClr val="FF0000"/>
                </a:solidFill>
                <a:latin typeface="楷体" panose="02010609060101010101" charset="-122"/>
                <a:ea typeface="楷体" panose="02010609060101010101" charset="-122"/>
                <a:cs typeface="楷体" panose="02010609060101010101" charset="-122"/>
              </a:rPr>
              <a:t>千克。</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405130" y="2306955"/>
            <a:ext cx="7922260" cy="1813560"/>
          </a:xfrm>
          <a:prstGeom prst="rect">
            <a:avLst/>
          </a:prstGeom>
        </p:spPr>
      </p:pic>
      <p:sp>
        <p:nvSpPr>
          <p:cNvPr id="4" name="文本框 3"/>
          <p:cNvSpPr txBox="1"/>
          <p:nvPr/>
        </p:nvSpPr>
        <p:spPr>
          <a:xfrm>
            <a:off x="5022215" y="4425315"/>
            <a:ext cx="6862445" cy="1568450"/>
          </a:xfrm>
          <a:prstGeom prst="rect">
            <a:avLst/>
          </a:prstGeom>
          <a:noFill/>
        </p:spPr>
        <p:txBody>
          <a:bodyPr wrap="square" rtlCol="0" anchor="t">
            <a:spAutoFit/>
          </a:bodyPr>
          <a:p>
            <a:r>
              <a:rPr lang="zh-CN" altLang="en-US" sz="3200" b="1">
                <a:solidFill>
                  <a:srgbClr val="00B0F0"/>
                </a:solidFill>
                <a:latin typeface="华文楷体" panose="02010600040101010101" charset="-122"/>
                <a:ea typeface="华文楷体" panose="02010600040101010101" charset="-122"/>
              </a:rPr>
              <a:t>【解析】根据给出的公式分别求出红红家用水产生的二氧化碳和开私家车产生的二氧化碳，最后求和即可。</a:t>
            </a:r>
            <a:endParaRPr lang="zh-CN" altLang="en-US" sz="3200" b="1">
              <a:solidFill>
                <a:srgbClr val="00B0F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ipe(down)">
                                      <p:cBhvr>
                                        <p:cTn id="15" dur="500"/>
                                        <p:tgtEl>
                                          <p:spTgt spid="2">
                                            <p:txEl>
                                              <p:pRg st="7" end="7"/>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8" end="8"/>
                                            </p:txEl>
                                          </p:spTgt>
                                        </p:tgtEl>
                                        <p:attrNameLst>
                                          <p:attrName>style.visibility</p:attrName>
                                        </p:attrNameLst>
                                      </p:cBhvr>
                                      <p:to>
                                        <p:strVal val="visible"/>
                                      </p:to>
                                    </p:set>
                                    <p:animEffect transition="in" filter="wipe(down)">
                                      <p:cBhvr>
                                        <p:cTn id="18" dur="500"/>
                                        <p:tgtEl>
                                          <p:spTgt spid="2">
                                            <p:txEl>
                                              <p:pRg st="8" end="8"/>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Effect transition="in" filter="wipe(down)">
                                      <p:cBhvr>
                                        <p:cTn id="21"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5335" y="838835"/>
            <a:ext cx="10843895" cy="3538220"/>
          </a:xfrm>
          <a:prstGeom prst="rect">
            <a:avLst/>
          </a:prstGeom>
          <a:noFill/>
        </p:spPr>
        <p:txBody>
          <a:bodyPr wrap="square" rtlCol="0" anchor="t">
            <a:spAutoFit/>
          </a:bodyPr>
          <a:p>
            <a:r>
              <a:rPr lang="en-US" altLang="zh-CN" sz="2800" b="1">
                <a:latin typeface="黑体" panose="02010609060101010101" charset="-122"/>
                <a:ea typeface="黑体" panose="02010609060101010101" charset="-122"/>
                <a:cs typeface="宋体" panose="02010600030101010101" pitchFamily="2" charset="-122"/>
              </a:rPr>
              <a:t>23.</a:t>
            </a:r>
            <a:r>
              <a:rPr lang="zh-CN" altLang="en-US" sz="2800" b="1">
                <a:latin typeface="宋体" panose="02010600030101010101" pitchFamily="2" charset="-122"/>
                <a:ea typeface="宋体" panose="02010600030101010101" pitchFamily="2" charset="-122"/>
                <a:cs typeface="宋体" panose="02010600030101010101" pitchFamily="2" charset="-122"/>
              </a:rPr>
              <a:t>我国木版画不仅历史悠久，数量大，而且形式多样</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有着独特的艺术魅力。文创店将新购进的三种不同样式的木版画的售价按从低到高的顺序排列，前两种木版画的平均售价是</a:t>
            </a:r>
            <a:r>
              <a:rPr lang="en-US" altLang="zh-CN" sz="2800" b="1">
                <a:latin typeface="宋体" panose="02010600030101010101" pitchFamily="2" charset="-122"/>
                <a:ea typeface="宋体" panose="02010600030101010101" pitchFamily="2" charset="-122"/>
                <a:cs typeface="宋体" panose="02010600030101010101" pitchFamily="2" charset="-122"/>
              </a:rPr>
              <a:t>30.5</a:t>
            </a:r>
            <a:r>
              <a:rPr lang="zh-CN" altLang="en-US" sz="2800" b="1">
                <a:latin typeface="宋体" panose="02010600030101010101" pitchFamily="2" charset="-122"/>
                <a:ea typeface="宋体" panose="02010600030101010101" pitchFamily="2" charset="-122"/>
                <a:cs typeface="宋体" panose="02010600030101010101" pitchFamily="2" charset="-122"/>
              </a:rPr>
              <a:t>元，后两种的平均售价是</a:t>
            </a:r>
            <a:r>
              <a:rPr lang="en-US" altLang="zh-CN" sz="2800" b="1">
                <a:latin typeface="宋体" panose="02010600030101010101" pitchFamily="2" charset="-122"/>
                <a:ea typeface="宋体" panose="02010600030101010101" pitchFamily="2" charset="-122"/>
                <a:cs typeface="宋体" panose="02010600030101010101" pitchFamily="2" charset="-122"/>
              </a:rPr>
              <a:t>35.55</a:t>
            </a:r>
            <a:r>
              <a:rPr lang="zh-CN" altLang="en-US" sz="2800" b="1">
                <a:latin typeface="宋体" panose="02010600030101010101" pitchFamily="2" charset="-122"/>
                <a:ea typeface="宋体" panose="02010600030101010101" pitchFamily="2" charset="-122"/>
                <a:cs typeface="宋体" panose="02010600030101010101" pitchFamily="2" charset="-122"/>
              </a:rPr>
              <a:t>元，三种木版画的平均售价是</a:t>
            </a:r>
            <a:r>
              <a:rPr lang="en-US" altLang="zh-CN" sz="2800" b="1">
                <a:latin typeface="宋体" panose="02010600030101010101" pitchFamily="2" charset="-122"/>
                <a:ea typeface="宋体" panose="02010600030101010101" pitchFamily="2" charset="-122"/>
                <a:cs typeface="宋体" panose="02010600030101010101" pitchFamily="2" charset="-122"/>
              </a:rPr>
              <a:t>32.2</a:t>
            </a:r>
            <a:r>
              <a:rPr lang="zh-CN" altLang="en-US" sz="2800" b="1">
                <a:latin typeface="宋体" panose="02010600030101010101" pitchFamily="2" charset="-122"/>
                <a:ea typeface="宋体" panose="02010600030101010101" pitchFamily="2" charset="-122"/>
                <a:cs typeface="宋体" panose="02010600030101010101" pitchFamily="2" charset="-122"/>
              </a:rPr>
              <a:t>元，</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那么第二种木版画的售价为多少元</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30.5</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61</a:t>
            </a:r>
            <a:r>
              <a:rPr lang="zh-CN" altLang="en-US" sz="2800" b="1">
                <a:solidFill>
                  <a:srgbClr val="FF0000"/>
                </a:solidFill>
                <a:latin typeface="楷体" panose="02010609060101010101" charset="-122"/>
                <a:ea typeface="楷体" panose="02010609060101010101" charset="-122"/>
                <a:cs typeface="楷体" panose="02010609060101010101" charset="-122"/>
              </a:rPr>
              <a:t>（元）</a:t>
            </a:r>
            <a:r>
              <a:rPr lang="en-US" altLang="zh-CN" sz="2800" b="1">
                <a:solidFill>
                  <a:srgbClr val="FF0000"/>
                </a:solidFill>
                <a:latin typeface="楷体" panose="02010609060101010101" charset="-122"/>
                <a:ea typeface="楷体" panose="02010609060101010101" charset="-122"/>
                <a:cs typeface="楷体" panose="02010609060101010101" charset="-122"/>
              </a:rPr>
              <a:t>35.55</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71.1</a:t>
            </a:r>
            <a:r>
              <a:rPr lang="zh-CN" altLang="en-US" sz="2800" b="1">
                <a:solidFill>
                  <a:srgbClr val="FF0000"/>
                </a:solidFill>
                <a:latin typeface="楷体" panose="02010609060101010101" charset="-122"/>
                <a:ea typeface="楷体" panose="02010609060101010101" charset="-122"/>
                <a:cs typeface="楷体" panose="02010609060101010101" charset="-122"/>
              </a:rPr>
              <a:t>（元）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32.2</a:t>
            </a:r>
            <a:r>
              <a:rPr lang="en-US"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96.6</a:t>
            </a:r>
            <a:r>
              <a:rPr lang="zh-CN" altLang="en-US" sz="2800" b="1">
                <a:solidFill>
                  <a:srgbClr val="FF0000"/>
                </a:solidFill>
                <a:latin typeface="楷体" panose="02010609060101010101" charset="-122"/>
                <a:ea typeface="楷体" panose="02010609060101010101" charset="-122"/>
                <a:cs typeface="楷体" panose="02010609060101010101" charset="-122"/>
              </a:rPr>
              <a:t>（元）</a:t>
            </a:r>
            <a:r>
              <a:rPr lang="en-US" altLang="zh-CN" sz="2800" b="1">
                <a:solidFill>
                  <a:srgbClr val="FF0000"/>
                </a:solidFill>
                <a:latin typeface="楷体" panose="02010609060101010101" charset="-122"/>
                <a:ea typeface="楷体" panose="02010609060101010101" charset="-122"/>
                <a:cs typeface="楷体" panose="02010609060101010101" charset="-122"/>
              </a:rPr>
              <a:t>61</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71.1</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96.6</a:t>
            </a:r>
            <a:r>
              <a:rPr lang="zh-CN" altLang="en-US" sz="2800" b="1">
                <a:solidFill>
                  <a:srgbClr val="FF0000"/>
                </a:solidFill>
                <a:latin typeface="楷体" panose="02010609060101010101" charset="-122"/>
                <a:ea typeface="楷体" panose="02010609060101010101" charset="-122"/>
                <a:cs typeface="楷体" panose="02010609060101010101" charset="-122"/>
              </a:rPr>
              <a:t>＝</a:t>
            </a:r>
            <a:r>
              <a:rPr lang="en-US" altLang="zh-CN" sz="2800" b="1">
                <a:solidFill>
                  <a:srgbClr val="FF0000"/>
                </a:solidFill>
                <a:latin typeface="楷体" panose="02010609060101010101" charset="-122"/>
                <a:ea typeface="楷体" panose="02010609060101010101" charset="-122"/>
                <a:cs typeface="楷体" panose="02010609060101010101" charset="-122"/>
              </a:rPr>
              <a:t>35.5</a:t>
            </a:r>
            <a:r>
              <a:rPr lang="zh-CN" altLang="en-US" sz="2800" b="1">
                <a:solidFill>
                  <a:srgbClr val="FF0000"/>
                </a:solidFill>
                <a:latin typeface="楷体" panose="02010609060101010101" charset="-122"/>
                <a:ea typeface="楷体" panose="02010609060101010101" charset="-122"/>
                <a:cs typeface="楷体" panose="02010609060101010101" charset="-122"/>
              </a:rPr>
              <a:t>（元）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答：第二种木版画的售价为</a:t>
            </a:r>
            <a:r>
              <a:rPr lang="en-US" altLang="zh-CN" sz="2800" b="1">
                <a:solidFill>
                  <a:srgbClr val="FF0000"/>
                </a:solidFill>
                <a:latin typeface="楷体" panose="02010609060101010101" charset="-122"/>
                <a:ea typeface="楷体" panose="02010609060101010101" charset="-122"/>
                <a:cs typeface="楷体" panose="02010609060101010101" charset="-122"/>
              </a:rPr>
              <a:t>35.5</a:t>
            </a:r>
            <a:r>
              <a:rPr lang="zh-CN" altLang="en-US" sz="2800" b="1">
                <a:solidFill>
                  <a:srgbClr val="FF0000"/>
                </a:solidFill>
                <a:latin typeface="楷体" panose="02010609060101010101" charset="-122"/>
                <a:ea typeface="楷体" panose="02010609060101010101" charset="-122"/>
                <a:cs typeface="楷体" panose="02010609060101010101" charset="-122"/>
              </a:rPr>
              <a:t>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559435" y="4507865"/>
            <a:ext cx="11255375" cy="1814830"/>
          </a:xfrm>
          <a:prstGeom prst="rect">
            <a:avLst/>
          </a:prstGeom>
          <a:noFill/>
        </p:spPr>
        <p:txBody>
          <a:bodyPr wrap="square" rtlCol="0" anchor="t">
            <a:spAutoFit/>
          </a:bodyPr>
          <a:p>
            <a:r>
              <a:rPr lang="zh-CN" altLang="en-US" sz="2800" b="1">
                <a:solidFill>
                  <a:srgbClr val="00B0F0"/>
                </a:solidFill>
                <a:latin typeface="楷体" panose="02010609060101010101" charset="-122"/>
                <a:ea typeface="楷体" panose="02010609060101010101" charset="-122"/>
                <a:cs typeface="楷体" panose="02010609060101010101" charset="-122"/>
              </a:rPr>
              <a:t>【解析】由题可知，前两种木版画的平均售价乘</a:t>
            </a:r>
            <a:r>
              <a:rPr lang="en-US" altLang="zh-CN" sz="2800" b="1">
                <a:solidFill>
                  <a:srgbClr val="00B0F0"/>
                </a:solidFill>
                <a:latin typeface="楷体" panose="02010609060101010101" charset="-122"/>
                <a:ea typeface="楷体" panose="02010609060101010101" charset="-122"/>
                <a:cs typeface="楷体" panose="02010609060101010101" charset="-122"/>
              </a:rPr>
              <a:t>2</a:t>
            </a:r>
            <a:r>
              <a:rPr lang="zh-CN" altLang="en-US" sz="2800" b="1">
                <a:solidFill>
                  <a:srgbClr val="00B0F0"/>
                </a:solidFill>
                <a:latin typeface="楷体" panose="02010609060101010101" charset="-122"/>
                <a:ea typeface="楷体" panose="02010609060101010101" charset="-122"/>
                <a:cs typeface="楷体" panose="02010609060101010101" charset="-122"/>
              </a:rPr>
              <a:t>是前两种木版画的总价，后两种木版画的平均售价乘</a:t>
            </a:r>
            <a:r>
              <a:rPr lang="en-US" altLang="zh-CN" sz="2800" b="1">
                <a:solidFill>
                  <a:srgbClr val="00B0F0"/>
                </a:solidFill>
                <a:latin typeface="楷体" panose="02010609060101010101" charset="-122"/>
                <a:ea typeface="楷体" panose="02010609060101010101" charset="-122"/>
                <a:cs typeface="楷体" panose="02010609060101010101" charset="-122"/>
              </a:rPr>
              <a:t>2</a:t>
            </a:r>
            <a:r>
              <a:rPr lang="zh-CN" altLang="en-US" sz="2800" b="1">
                <a:solidFill>
                  <a:srgbClr val="00B0F0"/>
                </a:solidFill>
                <a:latin typeface="楷体" panose="02010609060101010101" charset="-122"/>
                <a:ea typeface="楷体" panose="02010609060101010101" charset="-122"/>
                <a:cs typeface="楷体" panose="02010609060101010101" charset="-122"/>
              </a:rPr>
              <a:t>是后两种木版画的总价，三种木版画的平均售价乘</a:t>
            </a:r>
            <a:r>
              <a:rPr lang="en-US" altLang="zh-CN" sz="2800" b="1">
                <a:solidFill>
                  <a:srgbClr val="00B0F0"/>
                </a:solidFill>
                <a:latin typeface="楷体" panose="02010609060101010101" charset="-122"/>
                <a:ea typeface="楷体" panose="02010609060101010101" charset="-122"/>
                <a:cs typeface="楷体" panose="02010609060101010101" charset="-122"/>
              </a:rPr>
              <a:t>3</a:t>
            </a:r>
            <a:r>
              <a:rPr lang="zh-CN" altLang="en-US" sz="2800" b="1">
                <a:solidFill>
                  <a:srgbClr val="00B0F0"/>
                </a:solidFill>
                <a:latin typeface="楷体" panose="02010609060101010101" charset="-122"/>
                <a:ea typeface="楷体" panose="02010609060101010101" charset="-122"/>
                <a:cs typeface="楷体" panose="02010609060101010101" charset="-122"/>
              </a:rPr>
              <a:t>是三种木版画的总价。用前两种木版画的总价加上后两种木版画的总价减去三种木版画的总价就是第二种木版画的售价。</a:t>
            </a:r>
            <a:endParaRPr lang="zh-CN" altLang="en-US" sz="2800" b="1">
              <a:solidFill>
                <a:srgbClr val="00B0F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wipe(down)">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986155" y="2247265"/>
            <a:ext cx="9220200" cy="4109085"/>
          </a:xfrm>
          <a:prstGeom prst="rect">
            <a:avLst/>
          </a:prstGeom>
        </p:spPr>
      </p:pic>
      <p:sp>
        <p:nvSpPr>
          <p:cNvPr id="2" name="文本框 1"/>
          <p:cNvSpPr txBox="1"/>
          <p:nvPr/>
        </p:nvSpPr>
        <p:spPr>
          <a:xfrm>
            <a:off x="371475" y="678815"/>
            <a:ext cx="11451590" cy="1568450"/>
          </a:xfrm>
          <a:prstGeom prst="rect">
            <a:avLst/>
          </a:prstGeom>
          <a:noFill/>
        </p:spPr>
        <p:txBody>
          <a:bodyPr wrap="square" rtlCol="0" anchor="t">
            <a:spAutoFit/>
          </a:bodyPr>
          <a:p>
            <a:r>
              <a:rPr lang="en-US" altLang="zh-CN" sz="2400" b="1">
                <a:latin typeface="黑体" panose="02010609060101010101" charset="-122"/>
                <a:ea typeface="黑体" panose="02010609060101010101" charset="-122"/>
                <a:cs typeface="宋体" panose="02010600030101010101" pitchFamily="2" charset="-122"/>
              </a:rPr>
              <a:t>24.</a:t>
            </a:r>
            <a:r>
              <a:rPr lang="zh-CN" altLang="en-US" sz="2400" b="1">
                <a:latin typeface="宋体" panose="02010600030101010101" pitchFamily="2" charset="-122"/>
                <a:ea typeface="宋体" panose="02010600030101010101" pitchFamily="2" charset="-122"/>
                <a:cs typeface="宋体" panose="02010600030101010101" pitchFamily="2" charset="-122"/>
              </a:rPr>
              <a:t>数学思维为传统文化传承提供了方法论支撑。从古代的货币交易到现代的商业活动的数据分析模型，数学思维始终是文明演进的重要推手。下面是真真做的一道购物类的数学题，其解题过程正体现了数学思维在生活场景中的实践价值。请你仔细审阅相关过程和结果，根据相关知识给出恰当的评语。</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902835" y="3425190"/>
            <a:ext cx="5203190" cy="2676525"/>
          </a:xfrm>
          <a:prstGeom prst="rect">
            <a:avLst/>
          </a:prstGeom>
          <a:noFill/>
        </p:spPr>
        <p:txBody>
          <a:bodyPr wrap="square" rtlCol="0" anchor="t">
            <a:spAutoFit/>
          </a:bodyPr>
          <a:p>
            <a:r>
              <a:rPr lang="zh-CN" altLang="en-US" sz="2400" b="1">
                <a:solidFill>
                  <a:srgbClr val="FF0000"/>
                </a:solidFill>
                <a:latin typeface="楷体" panose="02010609060101010101" charset="-122"/>
                <a:ea typeface="楷体" panose="02010609060101010101" charset="-122"/>
                <a:cs typeface="楷体" panose="02010609060101010101" charset="-122"/>
              </a:rPr>
              <a:t>首先分析问题和解决问题的思路是正确的，但是要再细心一些，竖式计算中，最后求和时忘记进位。另外，我们在解决问题的时候要结合现实，现实生活中人民币的单位只有</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元、角、分</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，所以计算钱数时，结果应保留两位小数。（合理即可）</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QO_3#1c39e6aa0?vbaanalysisanswer=1&amp;vbadefaultcenterpage=1&amp;parentnodeid=311880475"/>
          <p:cNvSpPr/>
          <p:nvPr>
            <p:custDataLst>
              <p:tags r:id="rId1"/>
            </p:custDataLst>
          </p:nvPr>
        </p:nvSpPr>
        <p:spPr>
          <a:xfrm>
            <a:off x="353441" y="656336"/>
            <a:ext cx="11484864" cy="566992"/>
          </a:xfrm>
          <a:prstGeom prst="rect">
            <a:avLst/>
          </a:prstGeom>
          <a:noFill/>
        </p:spPr>
        <p:txBody>
          <a:bodyPr wrap="square" lIns="0" tIns="0" rIns="0" bIns="0" rtlCol="0" anchor="t"/>
          <a:p>
            <a:pPr marL="0" algn="l">
              <a:lnSpc>
                <a:spcPct val="150000"/>
              </a:lnSpc>
              <a:buClrTx/>
              <a:buSzTx/>
              <a:buFontTx/>
            </a:pPr>
            <a:r>
              <a:rPr sz="3200" b="1">
                <a:latin typeface="黑体" panose="02010609060101010101" charset="-122"/>
                <a:ea typeface="黑体" panose="02010609060101010101" charset="-122"/>
                <a:cs typeface="黑体" panose="02010609060101010101" charset="-122"/>
              </a:rPr>
              <a:t>一、细心审题灵活算。（共32分）</a:t>
            </a:r>
            <a:endParaRPr sz="3200" b="1">
              <a:latin typeface="黑体" panose="02010609060101010101" charset="-122"/>
              <a:ea typeface="黑体" panose="02010609060101010101" charset="-122"/>
              <a:cs typeface="黑体" panose="02010609060101010101"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1.直接写得数。（4分）</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3×0.6=</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4×1.4=</a:t>
            </a: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2.1×8=</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5×1.4=</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1.1×9=</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5×0.05=</a:t>
            </a: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0.8×0.7=</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0.2×0.04=</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3" name="QB_4_AN.1_1#b69ca93eb.bracket?vbaanalysisanswer=1&amp;vbadefaultcenterpage=1&amp;parentnodeid=1c39e6aa0&amp;hasmatchpositionanswer=1"/>
          <p:cNvSpPr/>
          <p:nvPr>
            <p:custDataLst>
              <p:tags r:id="rId2"/>
            </p:custDataLst>
          </p:nvPr>
        </p:nvSpPr>
        <p:spPr>
          <a:xfrm>
            <a:off x="1892935" y="211518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QB_4_AN.1_1#b69ca93eb.bracket?vbaanalysisanswer=1&amp;vbadefaultcenterpage=1&amp;parentnodeid=1c39e6aa0&amp;hasmatchpositionanswer=1"/>
          <p:cNvSpPr/>
          <p:nvPr>
            <p:custDataLst>
              <p:tags r:id="rId3"/>
            </p:custDataLst>
          </p:nvPr>
        </p:nvSpPr>
        <p:spPr>
          <a:xfrm>
            <a:off x="6231890" y="211518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5.6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4"/>
            </p:custDataLst>
          </p:nvPr>
        </p:nvSpPr>
        <p:spPr>
          <a:xfrm>
            <a:off x="1979295" y="285750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16.8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custDataLst>
              <p:tags r:id="rId5"/>
            </p:custDataLst>
          </p:nvPr>
        </p:nvSpPr>
        <p:spPr>
          <a:xfrm>
            <a:off x="6244590" y="285750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7</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QB_4_AN.1_1#b69ca93eb.bracket?vbaanalysisanswer=1&amp;vbadefaultcenterpage=1&amp;parentnodeid=1c39e6aa0&amp;hasmatchpositionanswer=1"/>
          <p:cNvSpPr/>
          <p:nvPr>
            <p:custDataLst>
              <p:tags r:id="rId6"/>
            </p:custDataLst>
          </p:nvPr>
        </p:nvSpPr>
        <p:spPr>
          <a:xfrm>
            <a:off x="1892935" y="356171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9.9</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7" name="QB_4_AN.1_1#b69ca93eb.bracket?vbaanalysisanswer=1&amp;vbadefaultcenterpage=1&amp;parentnodeid=1c39e6aa0&amp;hasmatchpositionanswer=1"/>
          <p:cNvSpPr/>
          <p:nvPr>
            <p:custDataLst>
              <p:tags r:id="rId7"/>
            </p:custDataLst>
          </p:nvPr>
        </p:nvSpPr>
        <p:spPr>
          <a:xfrm>
            <a:off x="6353810" y="356171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0.25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9" name="QB_4_AN.1_1#b69ca93eb.bracket?vbaanalysisanswer=1&amp;vbadefaultcenterpage=1&amp;parentnodeid=1c39e6aa0&amp;hasmatchpositionanswer=1"/>
          <p:cNvSpPr/>
          <p:nvPr>
            <p:custDataLst>
              <p:tags r:id="rId8"/>
            </p:custDataLst>
          </p:nvPr>
        </p:nvSpPr>
        <p:spPr>
          <a:xfrm>
            <a:off x="2302510" y="430593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0.56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0" name="QB_4_AN.1_1#b69ca93eb.bracket?vbaanalysisanswer=1&amp;vbadefaultcenterpage=1&amp;parentnodeid=1c39e6aa0&amp;hasmatchpositionanswer=1"/>
          <p:cNvSpPr/>
          <p:nvPr>
            <p:custDataLst>
              <p:tags r:id="rId9"/>
            </p:custDataLst>
          </p:nvPr>
        </p:nvSpPr>
        <p:spPr>
          <a:xfrm>
            <a:off x="6714490" y="428942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0.008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left)">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2" grpId="0" autoUpdateAnimBg="0" build="p"/>
      <p:bldP spid="4" grpId="0" autoUpdateAnimBg="0" build="p"/>
      <p:bldP spid="5" grpId="0" autoUpdateAnimBg="0" build="p"/>
      <p:bldP spid="6" grpId="0" autoUpdateAnimBg="0" build="p"/>
      <p:bldP spid="7" grpId="0" autoUpdateAnimBg="0" build="p"/>
      <p:bldP spid="9" grpId="0" autoUpdateAnimBg="0" build="p"/>
      <p:bldP spid="10" grpId="0" autoUpdateAnimBg="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2.列竖式计算。（带△的得数保留两位小数，带※的要验算）（13分）</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3.8×5.9=        △1.35×3.07≈     1.89×4.7=</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8.45×1.2=      1.9×5.74=        ※9.06×1.25=</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QB_4_AN.1_1#b69ca93eb.bracket?vbaanalysisanswer=1&amp;vbadefaultcenterpage=1&amp;parentnodeid=1c39e6aa0&amp;hasmatchpositionanswer=1"/>
          <p:cNvSpPr/>
          <p:nvPr>
            <p:custDataLst>
              <p:tags r:id="rId2"/>
            </p:custDataLst>
          </p:nvPr>
        </p:nvSpPr>
        <p:spPr>
          <a:xfrm>
            <a:off x="2135505" y="149352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验算略</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custDataLst>
              <p:tags r:id="rId3"/>
            </p:custDataLst>
          </p:nvPr>
        </p:nvSpPr>
        <p:spPr>
          <a:xfrm>
            <a:off x="1363980" y="4508500"/>
            <a:ext cx="6095365" cy="571500"/>
          </a:xfrm>
          <a:prstGeom prst="rect">
            <a:avLst/>
          </a:prstGeom>
          <a:noFill/>
        </p:spPr>
        <p:txBody>
          <a:bodyPr wrap="none" lIns="0" tIns="0" rIns="0" bIns="0" rtlCol="0" anchor="t"/>
          <a:p>
            <a:pPr marL="0" algn="l" latinLnBrk="1">
              <a:lnSpc>
                <a:spcPct val="150000"/>
              </a:lnSpc>
            </a:pP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QB_4_AN.1_1#b69ca93eb.bracket?vbaanalysisanswer=1&amp;vbadefaultcenterpage=1&amp;parentnodeid=1c39e6aa0&amp;hasmatchpositionanswer=1"/>
          <p:cNvSpPr/>
          <p:nvPr>
            <p:custDataLst>
              <p:tags r:id="rId4"/>
            </p:custDataLst>
          </p:nvPr>
        </p:nvSpPr>
        <p:spPr>
          <a:xfrm>
            <a:off x="2393950" y="223139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22.42</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5"/>
            </p:custDataLst>
          </p:nvPr>
        </p:nvSpPr>
        <p:spPr>
          <a:xfrm>
            <a:off x="6763385" y="2240915"/>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4.14</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QB_4_AN.1_1#b69ca93eb.bracket?vbaanalysisanswer=1&amp;vbadefaultcenterpage=1&amp;parentnodeid=1c39e6aa0&amp;hasmatchpositionanswer=1"/>
          <p:cNvSpPr/>
          <p:nvPr>
            <p:custDataLst>
              <p:tags r:id="rId6"/>
            </p:custDataLst>
          </p:nvPr>
        </p:nvSpPr>
        <p:spPr>
          <a:xfrm>
            <a:off x="9905365" y="221234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8.883</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7" name="QB_4_AN.1_1#b69ca93eb.bracket?vbaanalysisanswer=1&amp;vbadefaultcenterpage=1&amp;parentnodeid=1c39e6aa0&amp;hasmatchpositionanswer=1"/>
          <p:cNvSpPr/>
          <p:nvPr>
            <p:custDataLst>
              <p:tags r:id="rId7"/>
            </p:custDataLst>
          </p:nvPr>
        </p:nvSpPr>
        <p:spPr>
          <a:xfrm>
            <a:off x="2520950" y="439039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10.14</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9" name="QB_4_AN.1_1#b69ca93eb.bracket?vbaanalysisanswer=1&amp;vbadefaultcenterpage=1&amp;parentnodeid=1c39e6aa0&amp;hasmatchpositionanswer=1"/>
          <p:cNvSpPr/>
          <p:nvPr>
            <p:custDataLst>
              <p:tags r:id="rId8"/>
            </p:custDataLst>
          </p:nvPr>
        </p:nvSpPr>
        <p:spPr>
          <a:xfrm>
            <a:off x="5909310" y="442849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10.906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0" name="QB_4_AN.1_1#b69ca93eb.bracket?vbaanalysisanswer=1&amp;vbadefaultcenterpage=1&amp;parentnodeid=1c39e6aa0&amp;hasmatchpositionanswer=1"/>
          <p:cNvSpPr/>
          <p:nvPr>
            <p:custDataLst>
              <p:tags r:id="rId9"/>
            </p:custDataLst>
          </p:nvPr>
        </p:nvSpPr>
        <p:spPr>
          <a:xfrm>
            <a:off x="10187305" y="4428490"/>
            <a:ext cx="85407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11.325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left)">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ipe(left)">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left)">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5" grpId="0" autoUpdateAnimBg="0" build="p"/>
      <p:bldP spid="2" grpId="0" autoUpdateAnimBg="0" build="p"/>
      <p:bldP spid="4" grpId="0" autoUpdateAnimBg="0" build="p"/>
      <p:bldP spid="6" grpId="0" autoUpdateAnimBg="0" build="p"/>
      <p:bldP spid="7" grpId="0" autoUpdateAnimBg="0" build="p"/>
      <p:bldP spid="9" grpId="0" autoUpdateAnimBg="0" build="p"/>
      <p:bldP spid="10" grpId="0" autoUpdateAnimBg="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QO_3#1c39e6aa0?vbaanalysisanswer=1&amp;vbadefaultcenterpage=1&amp;parentnodeid=311880475"/>
          <p:cNvSpPr/>
          <p:nvPr>
            <p:custDataLst>
              <p:tags r:id="rId1"/>
            </p:custDataLst>
          </p:nvPr>
        </p:nvSpPr>
        <p:spPr>
          <a:xfrm>
            <a:off x="353441" y="101257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3.怎样简便就怎样计算。（15分）</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12.5×16×0.25        8.9×101-8.9        3.7×10.2</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4.6×382+61.8×46     2.8×27+28×2.9+2.8×44</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2"/>
            </p:custDataLst>
          </p:nvPr>
        </p:nvSpPr>
        <p:spPr>
          <a:xfrm>
            <a:off x="787400" y="2419350"/>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=50</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QB_4_AN.1_1#b69ca93eb.bracket?vbaanalysisanswer=1&amp;vbadefaultcenterpage=1&amp;parentnodeid=1c39e6aa0&amp;hasmatchpositionanswer=1"/>
          <p:cNvSpPr/>
          <p:nvPr>
            <p:custDataLst>
              <p:tags r:id="rId3"/>
            </p:custDataLst>
          </p:nvPr>
        </p:nvSpPr>
        <p:spPr>
          <a:xfrm>
            <a:off x="5224780" y="2383155"/>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=890</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5" name="QB_4_AN.1_1#b69ca93eb.bracket?vbaanalysisanswer=1&amp;vbadefaultcenterpage=1&amp;parentnodeid=1c39e6aa0&amp;hasmatchpositionanswer=1"/>
          <p:cNvSpPr/>
          <p:nvPr>
            <p:custDataLst>
              <p:tags r:id="rId4"/>
            </p:custDataLst>
          </p:nvPr>
        </p:nvSpPr>
        <p:spPr>
          <a:xfrm>
            <a:off x="687070" y="4771390"/>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=4600</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6" name="QB_4_AN.1_1#b69ca93eb.bracket?vbaanalysisanswer=1&amp;vbadefaultcenterpage=1&amp;parentnodeid=1c39e6aa0&amp;hasmatchpositionanswer=1"/>
          <p:cNvSpPr/>
          <p:nvPr>
            <p:custDataLst>
              <p:tags r:id="rId5"/>
            </p:custDataLst>
          </p:nvPr>
        </p:nvSpPr>
        <p:spPr>
          <a:xfrm>
            <a:off x="5209540" y="4898390"/>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=280</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7" name="QB_4_AN.1_1#b69ca93eb.bracket?vbaanalysisanswer=1&amp;vbadefaultcenterpage=1&amp;parentnodeid=1c39e6aa0&amp;hasmatchpositionanswer=1"/>
          <p:cNvSpPr/>
          <p:nvPr>
            <p:custDataLst>
              <p:tags r:id="rId6"/>
            </p:custDataLst>
          </p:nvPr>
        </p:nvSpPr>
        <p:spPr>
          <a:xfrm>
            <a:off x="9306560" y="2371725"/>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=37.74</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2" grpId="0" autoUpdateAnimBg="0" build="p"/>
      <p:bldP spid="5" grpId="0" autoUpdateAnimBg="0" build="p"/>
      <p:bldP spid="6" grpId="0" autoUpdateAnimBg="0" build="p"/>
      <p:bldP spid="7" grpId="0" autoUpdateAnimBg="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sz="3200" b="1">
                <a:latin typeface="黑体" panose="02010609060101010101" charset="-122"/>
                <a:ea typeface="黑体" panose="02010609060101010101" charset="-122"/>
                <a:cs typeface="黑体" panose="02010609060101010101" charset="-122"/>
              </a:rPr>
              <a:t>二、冷静思考认真填。（每空1分，共18分）</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4.根据78×96=7488，补全下面的算式。</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）×0.96=7.488</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0.078×（</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）=7.488</a:t>
            </a:r>
            <a:endParaRPr sz="3200" b="1">
              <a:latin typeface="宋体" panose="02010600030101010101" pitchFamily="2" charset="-122"/>
              <a:ea typeface="宋体" panose="02010600030101010101" pitchFamily="2" charset="-122"/>
              <a:cs typeface="宋体" panose="02010600030101010101" pitchFamily="2" charset="-122"/>
            </a:endParaRPr>
          </a:p>
          <a:p>
            <a:pPr marL="0" algn="l">
              <a:lnSpc>
                <a:spcPct val="150000"/>
              </a:lnSpc>
              <a:buClrTx/>
              <a:buSzTx/>
              <a:buFontTx/>
            </a:pP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）=7.488</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958850" y="2238375"/>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7.8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QB_4_AN.1_1#b69ca93eb.bracket?vbaanalysisanswer=1&amp;vbadefaultcenterpage=1&amp;parentnodeid=1c39e6aa0&amp;hasmatchpositionanswer=1"/>
          <p:cNvSpPr/>
          <p:nvPr>
            <p:custDataLst>
              <p:tags r:id="rId3"/>
            </p:custDataLst>
          </p:nvPr>
        </p:nvSpPr>
        <p:spPr>
          <a:xfrm>
            <a:off x="2520315" y="2950210"/>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96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3" name="QB_4_AN.1_1#b69ca93eb.bracket?vbaanalysisanswer=1&amp;vbadefaultcenterpage=1&amp;parentnodeid=1c39e6aa0&amp;hasmatchpositionanswer=1"/>
          <p:cNvSpPr/>
          <p:nvPr>
            <p:custDataLst>
              <p:tags r:id="rId4"/>
            </p:custDataLst>
          </p:nvPr>
        </p:nvSpPr>
        <p:spPr>
          <a:xfrm>
            <a:off x="1035050" y="3692525"/>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0.78      9.6</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5"/>
            </p:custDataLst>
          </p:nvPr>
        </p:nvSpPr>
        <p:spPr>
          <a:xfrm>
            <a:off x="813435" y="4522470"/>
            <a:ext cx="3111500"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（后两空答案不唯一）</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ipe(left)">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build="p"/>
      <p:bldP spid="2" grpId="0" autoUpdateAnimBg="0" build="p"/>
      <p:bldP spid="3" grpId="0" autoUpdateAnimBg="0" build="p"/>
      <p:bldP spid="4" grpId="0" autoUpdateAnimBg="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QO_3#1c39e6aa0?vbaanalysisanswer=1&amp;vbadefaultcenterpage=1&amp;parentnodeid=311880475"/>
          <p:cNvSpPr/>
          <p:nvPr>
            <p:custDataLst>
              <p:tags r:id="rId1"/>
            </p:custDataLst>
          </p:nvPr>
        </p:nvSpPr>
        <p:spPr>
          <a:xfrm>
            <a:off x="217170" y="770255"/>
            <a:ext cx="11757660" cy="567055"/>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5. 5.2×4.88的积有（  ）位小数，保留两位小数约是（     ），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4.09×1.1   的积的末位是数字5，  里填（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6. 3.5×</a:t>
            </a:r>
            <a:r>
              <a:rPr lang="en-US" altLang="zh-CN" sz="3200" b="1" i="1">
                <a:latin typeface="宋体" panose="02010600030101010101" pitchFamily="2" charset="-122"/>
                <a:ea typeface="宋体" panose="02010600030101010101" pitchFamily="2" charset="-122"/>
                <a:cs typeface="宋体" panose="02010600030101010101" pitchFamily="2" charset="-122"/>
                <a:sym typeface="+mn-ea"/>
              </a:rPr>
              <a:t>A</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.155，则</a:t>
            </a:r>
            <a:r>
              <a:rPr lang="en-US" altLang="zh-CN" sz="3200" b="1" i="1">
                <a:latin typeface="宋体" panose="02010600030101010101" pitchFamily="2" charset="-122"/>
                <a:ea typeface="宋体" panose="02010600030101010101" pitchFamily="2" charset="-122"/>
                <a:cs typeface="宋体" panose="02010600030101010101" pitchFamily="2" charset="-122"/>
                <a:sym typeface="+mn-ea"/>
              </a:rPr>
              <a:t>A</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是（   ）位小数；要使0.73×   .92的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积大于0.73，  里最小填（   ）。</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7. 6.8×4.8+6.8×5.2=6.8×（4.8+5.2）</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运用了（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律</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2"/>
            </p:custDataLst>
          </p:nvPr>
        </p:nvSpPr>
        <p:spPr>
          <a:xfrm>
            <a:off x="4334510" y="751205"/>
            <a:ext cx="385508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三</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矩形 1"/>
          <p:cNvSpPr/>
          <p:nvPr/>
        </p:nvSpPr>
        <p:spPr>
          <a:xfrm>
            <a:off x="2342515" y="2433320"/>
            <a:ext cx="474980" cy="46482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6661785" y="1715770"/>
            <a:ext cx="474980" cy="46482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2342515" y="1728470"/>
            <a:ext cx="474980" cy="46482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10247630" y="2433320"/>
            <a:ext cx="474980" cy="46482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2817495" y="3138170"/>
            <a:ext cx="474980" cy="46482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QB_4_AN.1_1#b69ca93eb.bracket?vbaanalysisanswer=1&amp;vbadefaultcenterpage=1&amp;parentnodeid=1c39e6aa0&amp;hasmatchpositionanswer=1"/>
          <p:cNvSpPr/>
          <p:nvPr>
            <p:custDataLst>
              <p:tags r:id="rId3"/>
            </p:custDataLst>
          </p:nvPr>
        </p:nvSpPr>
        <p:spPr>
          <a:xfrm>
            <a:off x="5693410" y="2201545"/>
            <a:ext cx="385508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两</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2" name="QB_4_AN.1_1#b69ca93eb.bracket?vbaanalysisanswer=1&amp;vbadefaultcenterpage=1&amp;parentnodeid=1c39e6aa0&amp;hasmatchpositionanswer=1"/>
          <p:cNvSpPr/>
          <p:nvPr>
            <p:custDataLst>
              <p:tags r:id="rId4"/>
            </p:custDataLst>
          </p:nvPr>
        </p:nvSpPr>
        <p:spPr>
          <a:xfrm>
            <a:off x="5527040" y="2945130"/>
            <a:ext cx="385508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1</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3" name="QB_4_AN.1_1#b69ca93eb.bracket?vbaanalysisanswer=1&amp;vbadefaultcenterpage=1&amp;parentnodeid=1c39e6aa0&amp;hasmatchpositionanswer=1"/>
          <p:cNvSpPr/>
          <p:nvPr>
            <p:custDataLst>
              <p:tags r:id="rId5"/>
            </p:custDataLst>
          </p:nvPr>
        </p:nvSpPr>
        <p:spPr>
          <a:xfrm>
            <a:off x="2458720" y="4396740"/>
            <a:ext cx="385508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乘法分配</a:t>
            </a:r>
            <a:endPar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9" name="QB_4_AN.1_1#b69ca93eb.bracket?vbaanalysisanswer=1&amp;vbadefaultcenterpage=1&amp;parentnodeid=1c39e6aa0&amp;hasmatchpositionanswer=1"/>
          <p:cNvSpPr/>
          <p:nvPr>
            <p:custDataLst>
              <p:tags r:id="rId6"/>
            </p:custDataLst>
          </p:nvPr>
        </p:nvSpPr>
        <p:spPr>
          <a:xfrm>
            <a:off x="10384155" y="760730"/>
            <a:ext cx="385508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25.38</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0" name="QB_4_AN.1_1#b69ca93eb.bracket?vbaanalysisanswer=1&amp;vbadefaultcenterpage=1&amp;parentnodeid=1c39e6aa0&amp;hasmatchpositionanswer=1"/>
          <p:cNvSpPr/>
          <p:nvPr>
            <p:custDataLst>
              <p:tags r:id="rId7"/>
            </p:custDataLst>
          </p:nvPr>
        </p:nvSpPr>
        <p:spPr>
          <a:xfrm>
            <a:off x="8565515" y="1505585"/>
            <a:ext cx="385508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5</a:t>
            </a:r>
            <a:endPar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left)">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left)">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wipe(left)">
                                      <p:cBhvr>
                                        <p:cTn id="3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11" grpId="0" autoUpdateAnimBg="0" build="p"/>
      <p:bldP spid="12" grpId="0" autoUpdateAnimBg="0" build="p"/>
      <p:bldP spid="13" grpId="0" autoUpdateAnimBg="0" build="p"/>
      <p:bldP spid="9" grpId="0" autoUpdateAnimBg="0" build="p"/>
      <p:bldP spid="10" grpId="0" autoUpdateAnimBg="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QO_3#1c39e6aa0?vbaanalysisanswer=1&amp;vbadefaultcenterpage=1&amp;parentnodeid=311880475"/>
          <p:cNvSpPr/>
          <p:nvPr>
            <p:custDataLst>
              <p:tags r:id="rId1"/>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8.在   里填上“＞”“＜”或“=”。</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1.28×0.9    1.28</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4.6×1.01    4.6</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2.23×0.78    0.78</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3.4×2.5    34×0.25</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QB_4_AN.1_1#b69ca93eb.bracket?vbaanalysisanswer=1&amp;vbadefaultcenterpage=1&amp;parentnodeid=1c39e6aa0&amp;hasmatchpositionanswer=1"/>
          <p:cNvSpPr/>
          <p:nvPr>
            <p:custDataLst>
              <p:tags r:id="rId2"/>
            </p:custDataLst>
          </p:nvPr>
        </p:nvSpPr>
        <p:spPr>
          <a:xfrm>
            <a:off x="2549525" y="1520190"/>
            <a:ext cx="60515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a:t>
            </a:r>
            <a:endParaRPr lang="zh-CN" altLang="en-US"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2" name="椭圆 1"/>
          <p:cNvSpPr/>
          <p:nvPr/>
        </p:nvSpPr>
        <p:spPr>
          <a:xfrm>
            <a:off x="1327150" y="908050"/>
            <a:ext cx="575945" cy="565150"/>
          </a:xfrm>
          <a:prstGeom prst="ellipse">
            <a:avLst/>
          </a:prstGeom>
          <a:noFill/>
          <a:ln w="1905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nvSpPr>
        <p:spPr>
          <a:xfrm>
            <a:off x="2473960" y="1681480"/>
            <a:ext cx="575945" cy="565150"/>
          </a:xfrm>
          <a:prstGeom prst="ellipse">
            <a:avLst/>
          </a:prstGeom>
          <a:noFill/>
          <a:ln w="1905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nvSpPr>
        <p:spPr>
          <a:xfrm>
            <a:off x="2393950" y="2399030"/>
            <a:ext cx="575945" cy="565150"/>
          </a:xfrm>
          <a:prstGeom prst="ellipse">
            <a:avLst/>
          </a:prstGeom>
          <a:noFill/>
          <a:ln w="1905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2656205" y="3124200"/>
            <a:ext cx="575945" cy="565150"/>
          </a:xfrm>
          <a:prstGeom prst="ellipse">
            <a:avLst/>
          </a:prstGeom>
          <a:noFill/>
          <a:ln w="1905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2258060" y="3849370"/>
            <a:ext cx="575945" cy="565150"/>
          </a:xfrm>
          <a:prstGeom prst="ellipse">
            <a:avLst/>
          </a:prstGeom>
          <a:noFill/>
          <a:ln w="1905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QB_4_AN.1_1#b69ca93eb.bracket?vbaanalysisanswer=1&amp;vbadefaultcenterpage=1&amp;parentnodeid=1c39e6aa0&amp;hasmatchpositionanswer=1"/>
          <p:cNvSpPr/>
          <p:nvPr>
            <p:custDataLst>
              <p:tags r:id="rId3"/>
            </p:custDataLst>
          </p:nvPr>
        </p:nvSpPr>
        <p:spPr>
          <a:xfrm>
            <a:off x="2512060" y="2274570"/>
            <a:ext cx="60515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a:t>
            </a:r>
            <a:endParaRPr lang="zh-CN" altLang="en-US"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0" name="QB_4_AN.1_1#b69ca93eb.bracket?vbaanalysisanswer=1&amp;vbadefaultcenterpage=1&amp;parentnodeid=1c39e6aa0&amp;hasmatchpositionanswer=1"/>
          <p:cNvSpPr/>
          <p:nvPr>
            <p:custDataLst>
              <p:tags r:id="rId4"/>
            </p:custDataLst>
          </p:nvPr>
        </p:nvSpPr>
        <p:spPr>
          <a:xfrm>
            <a:off x="2778760" y="2947670"/>
            <a:ext cx="60515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a:t>
            </a:r>
            <a:endParaRPr lang="zh-CN" altLang="en-US"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1" name="QB_4_AN.1_1#b69ca93eb.bracket?vbaanalysisanswer=1&amp;vbadefaultcenterpage=1&amp;parentnodeid=1c39e6aa0&amp;hasmatchpositionanswer=1"/>
          <p:cNvSpPr/>
          <p:nvPr>
            <p:custDataLst>
              <p:tags r:id="rId5"/>
            </p:custDataLst>
          </p:nvPr>
        </p:nvSpPr>
        <p:spPr>
          <a:xfrm>
            <a:off x="2432050" y="3698240"/>
            <a:ext cx="60515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a:t>
            </a:r>
            <a:endParaRPr lang="en-US" altLang="zh-CN"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left)">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9" grpId="0" autoUpdateAnimBg="0" build="p"/>
      <p:bldP spid="10" grpId="0" autoUpdateAnimBg="0" build="p"/>
      <p:bldP spid="11" grpId="0" autoUpdateAnimBg="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QB_4_AN.1_1#b69ca93eb.bracket?vbaanalysisanswer=1&amp;vbadefaultcenterpage=1&amp;parentnodeid=1c39e6aa0&amp;hasmatchpositionanswer=1"/>
          <p:cNvSpPr/>
          <p:nvPr>
            <p:custDataLst>
              <p:tags r:id="rId1"/>
            </p:custDataLst>
          </p:nvPr>
        </p:nvSpPr>
        <p:spPr>
          <a:xfrm>
            <a:off x="9516745" y="1503045"/>
            <a:ext cx="605155" cy="571500"/>
          </a:xfrm>
          <a:prstGeom prst="rect">
            <a:avLst/>
          </a:prstGeom>
          <a:noFill/>
        </p:spPr>
        <p:txBody>
          <a:bodyPr wrap="none" lIns="0" tIns="0" rIns="0" bIns="0" rtlCol="0" anchor="t"/>
          <a:p>
            <a:pPr marL="0" algn="l" latinLnBrk="1">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sym typeface="+mn-ea"/>
              </a:rPr>
              <a:t>够</a:t>
            </a:r>
            <a:endParaRPr lang="zh-CN" altLang="en-US"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
        <p:nvSpPr>
          <p:cNvPr id="18" name="QO_3#1c39e6aa0?vbaanalysisanswer=1&amp;vbadefaultcenterpage=1&amp;parentnodeid=311880475"/>
          <p:cNvSpPr/>
          <p:nvPr>
            <p:custDataLst>
              <p:tags r:id="rId2"/>
            </p:custDataLst>
          </p:nvPr>
        </p:nvSpPr>
        <p:spPr>
          <a:xfrm>
            <a:off x="481076" y="759841"/>
            <a:ext cx="11484864" cy="566992"/>
          </a:xfrm>
          <a:prstGeom prst="rect">
            <a:avLst/>
          </a:prstGeom>
          <a:noFill/>
        </p:spPr>
        <p:txBody>
          <a:bodyPr wrap="square" lIns="0" tIns="0" rIns="0" bIns="0" rtlCol="0" anchor="t"/>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9.奶奶去超市买牛肉，牛肉原价95元/千克，现在每千克售价提高到原来的1.2倍，请你估一估，奶奶带120元，（   ）买1千克牛肉。（填“够”或“不够”）</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a:p>
            <a:pPr marL="0" algn="l">
              <a:lnSpc>
                <a:spcPct val="150000"/>
              </a:lnSpc>
              <a:buClrTx/>
              <a:buSzTx/>
              <a:buFontTx/>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10.一栋居民楼每层楼高2.85 m，晓晓家住在11楼，她家地板距地面约（   ）米。（得数保留整数）</a:t>
            </a:r>
            <a:endParaRPr lang="en-US" altLang="zh-CN"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QB_4_AN.1_1#b69ca93eb.bracket?vbaanalysisanswer=1&amp;vbadefaultcenterpage=1&amp;parentnodeid=1c39e6aa0&amp;hasmatchpositionanswer=1"/>
          <p:cNvSpPr/>
          <p:nvPr>
            <p:custDataLst>
              <p:tags r:id="rId3"/>
            </p:custDataLst>
          </p:nvPr>
        </p:nvSpPr>
        <p:spPr>
          <a:xfrm>
            <a:off x="2251075" y="3667125"/>
            <a:ext cx="605155" cy="571500"/>
          </a:xfrm>
          <a:prstGeom prst="rect">
            <a:avLst/>
          </a:prstGeom>
          <a:noFill/>
        </p:spPr>
        <p:txBody>
          <a:bodyPr wrap="none" lIns="0" tIns="0" rIns="0" bIns="0" rtlCol="0" anchor="t"/>
          <a:p>
            <a:pPr marL="0" algn="l" latinLnBrk="1">
              <a:lnSpc>
                <a:spcPct val="150000"/>
              </a:lnSpc>
            </a:pPr>
            <a:r>
              <a:rPr lang="en-US" altLang="zh-CN" sz="3200" b="1">
                <a:solidFill>
                  <a:srgbClr val="FF0000"/>
                </a:solidFill>
                <a:latin typeface="楷体" panose="02010609060101010101" charset="-122"/>
                <a:ea typeface="楷体" panose="02010609060101010101" charset="-122"/>
                <a:cs typeface="宋体" panose="02010600030101010101" pitchFamily="2" charset="-122"/>
                <a:sym typeface="+mn-ea"/>
              </a:rPr>
              <a:t>29</a:t>
            </a:r>
            <a:endParaRPr lang="en-US" altLang="zh-CN" sz="3200" b="1" dirty="0">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2" grpId="0" autoUpdateAnimBg="0" build="p"/>
    </p:bldLst>
  </p:timing>
</p:sld>
</file>

<file path=ppt/tags/tag1.xml><?xml version="1.0" encoding="utf-8"?>
<p:tagLst xmlns:p="http://schemas.openxmlformats.org/presentationml/2006/main">
  <p:tag name="KSO_WM_BEAUTIFY_FLAG" val="#fgm#"/>
  <p:tag name="KSO_WM_UNIT_INDEX" val="1"/>
  <p:tag name="KSO_WM_UNIT_TYPE" val="a"/>
  <p:tag name="KSO_WM_LAYOUT_CHECK_HASH" val="58204ba703b6277a2c8fdc498bbec4aa722b2661"/>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fgm#"/>
  <p:tag name="KSO_WM_DIAGRAM_GROUP_CODE" val="1"/>
  <p:tag name="KSO_WM_UNIT_INDEX" val="1"/>
  <p:tag name="KSO_WM_UNIT_TYPE" val="f"/>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fgm#"/>
  <p:tag name="KSO_WM_DIAGRAM_GROUP_CODE" val="1"/>
  <p:tag name="KSO_WM_UNIT_INDEX" val="1"/>
  <p:tag name="KSO_WM_UNIT_TYPE" val="f"/>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fgm#"/>
  <p:tag name="KSO_WM_DIAGRAM_GROUP_CODE" val="1"/>
  <p:tag name="KSO_WM_UNIT_INDEX" val="1"/>
  <p:tag name="KSO_WM_UNIT_TYPE" val="f"/>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commondata" val="eyJoZGlkIjoiMTMzY2FmZTZlYWZhMDEyNmJlMTZiZTdjNzdlNGE5MjgifQ=="/>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3219</Words>
  <Application>WPS 演示</Application>
  <PresentationFormat>宽屏</PresentationFormat>
  <Paragraphs>241</Paragraphs>
  <Slides>24</Slides>
  <Notes>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微软雅黑</vt:lpstr>
      <vt:lpstr>方正兰亭黑_GBK</vt:lpstr>
      <vt:lpstr>黑体</vt:lpstr>
      <vt:lpstr>楷体</vt:lpstr>
      <vt:lpstr>Times New Roman</vt:lpstr>
      <vt:lpstr>华文宋体</vt:lpstr>
      <vt:lpstr>Arial Unicode MS</vt:lpstr>
      <vt:lpstr>Calibri</vt:lpstr>
      <vt:lpstr>等线</vt:lpstr>
      <vt:lpstr>华文楷体</vt:lpstr>
      <vt:lpstr/>
      <vt:lpstr>全品学练考</vt:lpstr>
      <vt:lpstr>评价卷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芗筱</cp:lastModifiedBy>
  <cp:revision>50</cp:revision>
  <dcterms:created xsi:type="dcterms:W3CDTF">2024-12-09T09:33:00Z</dcterms:created>
  <dcterms:modified xsi:type="dcterms:W3CDTF">2025-07-18T08:22:07Z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D56094592DA949379B1AC3C6CC0C316C_13</vt:lpwstr>
  </property>
  <property fmtid="{D5CDD505-2E9C-101B-9397-08002B2CF9AE}" pid="3" name="KSOProductBuildVer">
    <vt:lpwstr>2052-12.1.0.21915</vt:lpwstr>
  </property>
</Properties>
</file>