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"/>
  </p:notesMasterIdLst>
  <p:sldIdLst>
    <p:sldId id="265" r:id="rId3"/>
    <p:sldId id="268" r:id="rId4"/>
    <p:sldId id="257" r:id="rId5"/>
    <p:sldId id="269" r:id="rId7"/>
    <p:sldId id="270" r:id="rId8"/>
    <p:sldId id="271" r:id="rId9"/>
    <p:sldId id="281" r:id="rId10"/>
    <p:sldId id="282" r:id="rId11"/>
    <p:sldId id="283" r:id="rId12"/>
    <p:sldId id="290" r:id="rId13"/>
    <p:sldId id="284" r:id="rId14"/>
    <p:sldId id="291" r:id="rId15"/>
    <p:sldId id="272" r:id="rId16"/>
    <p:sldId id="293" r:id="rId17"/>
    <p:sldId id="292" r:id="rId18"/>
    <p:sldId id="266" r:id="rId19"/>
    <p:sldId id="294" r:id="rId20"/>
    <p:sldId id="267" r:id="rId21"/>
    <p:sldId id="273" r:id="rId22"/>
    <p:sldId id="274" r:id="rId23"/>
    <p:sldId id="275" r:id="rId24"/>
    <p:sldId id="277" r:id="rId25"/>
    <p:sldId id="295" r:id="rId26"/>
    <p:sldId id="278" r:id="rId27"/>
    <p:sldId id="296" r:id="rId28"/>
    <p:sldId id="263" r:id="rId29"/>
  </p:sldIdLst>
  <p:sldSz cx="12192000" cy="6858000"/>
  <p:notesSz cx="6858000" cy="12192000"/>
  <p:custDataLst>
    <p:tags r:id="rId33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8300"/>
    <a:srgbClr val="DC4F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11"/>
    <p:restoredTop sz="94610"/>
  </p:normalViewPr>
  <p:slideViewPr>
    <p:cSldViewPr snapToGrid="0" snapToObjects="1">
      <p:cViewPr varScale="1">
        <p:scale>
          <a:sx n="110" d="100"/>
          <a:sy n="110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-103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6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2.png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-1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7826049" hasCustomPrompt="1"/>
            <p:custDataLst>
              <p:tags r:id="rId3"/>
            </p:custDataLst>
          </p:nvPr>
        </p:nvSpPr>
        <p:spPr>
          <a:xfrm>
            <a:off x="1219200" y="2590800"/>
            <a:ext cx="9753600" cy="762000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4400" b="1" spc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7826817" hasCustomPrompt="1"/>
            <p:custDataLst>
              <p:tags r:id="rId4"/>
            </p:custDataLst>
          </p:nvPr>
        </p:nvSpPr>
        <p:spPr>
          <a:xfrm>
            <a:off x="3752850" y="3524250"/>
            <a:ext cx="3130550" cy="311150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英语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三年级上册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RJ·PEP</a:t>
            </a:r>
            <a:endParaRPr lang="en-US" altLang="zh-CN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7826050" hasCustomPrompt="1"/>
            <p:custDataLst>
              <p:tags r:id="rId5"/>
            </p:custDataLst>
          </p:nvPr>
        </p:nvSpPr>
        <p:spPr>
          <a:xfrm>
            <a:off x="687451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smtClean="0"/>
          </a:p>
        </p:txBody>
      </p:sp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8945" y="419735"/>
            <a:ext cx="720000" cy="324073"/>
          </a:xfrm>
          <a:prstGeom prst="rect">
            <a:avLst/>
          </a:prstGeom>
        </p:spPr>
      </p:pic>
      <p:pic>
        <p:nvPicPr>
          <p:cNvPr id="11" name="图片 10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354945" y="6236970"/>
            <a:ext cx="1440000" cy="2493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/>
        </p:nvGrpSpPr>
        <p:grpSpPr>
          <a:xfrm>
            <a:off x="1962150" y="2607945"/>
            <a:ext cx="8929370" cy="1571625"/>
            <a:chOff x="3090" y="4107"/>
            <a:chExt cx="14062" cy="2475"/>
          </a:xfrm>
        </p:grpSpPr>
        <p:sp>
          <p:nvSpPr>
            <p:cNvPr id="9" name="文本框 8"/>
            <p:cNvSpPr txBox="1"/>
            <p:nvPr userDrawn="1"/>
          </p:nvSpPr>
          <p:spPr>
            <a:xfrm>
              <a:off x="3090" y="4197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小学官网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 userDrawn="1"/>
          </p:nvSpPr>
          <p:spPr>
            <a:xfrm>
              <a:off x="5851" y="4107"/>
              <a:ext cx="11301" cy="155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听力音频、课时课件等资源</a:t>
              </a:r>
              <a:endPara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还可登录：</a:t>
              </a:r>
              <a:r>
                <a:rPr lang="en-US" altLang="zh-CN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xx.canpoint.cn</a:t>
              </a:r>
              <a:endPara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 userDrawn="1"/>
          </p:nvSpPr>
          <p:spPr>
            <a:xfrm>
              <a:off x="3090" y="5760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联系我们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 userDrawn="1"/>
          </p:nvSpPr>
          <p:spPr>
            <a:xfrm>
              <a:off x="5851" y="5760"/>
              <a:ext cx="11301" cy="70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en-US" sz="20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黑_GBK" panose="02000000000000000000" charset="-122"/>
                </a:rPr>
                <a:t>400-0555-100</a:t>
              </a:r>
              <a:endParaRPr lang="en-US"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黑_GBK" panose="02000000000000000000" charset="-122"/>
              </a:endParaRPr>
            </a:p>
          </p:txBody>
        </p:sp>
      </p:grpSp>
      <p:pic>
        <p:nvPicPr>
          <p:cNvPr id="2" name="图片 1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  <p:pic>
        <p:nvPicPr>
          <p:cNvPr id="3" name="图片 2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93530" y="476250"/>
            <a:ext cx="2160270" cy="37401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全品学练考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/>
        <p:txBody>
          <a:bodyPr/>
          <a:p>
            <a:r>
              <a:rPr lang="zh-CN" altLang="en-US" b="1">
                <a:ea typeface="微软雅黑" panose="020B0503020204020204" pitchFamily="34" charset="-122"/>
              </a:rPr>
              <a:t>数学</a:t>
            </a:r>
            <a:r>
              <a:rPr lang="en-US" altLang="zh-CN" b="1">
                <a:ea typeface="微软雅黑" panose="020B0503020204020204" pitchFamily="34" charset="-122"/>
              </a:rPr>
              <a:t>  </a:t>
            </a:r>
            <a:r>
              <a:rPr lang="zh-CN" altLang="en-US" b="1">
                <a:ea typeface="微软雅黑" panose="020B0503020204020204" pitchFamily="34" charset="-122"/>
              </a:rPr>
              <a:t>五</a:t>
            </a:r>
            <a:r>
              <a:rPr lang="zh-CN" altLang="en-US" b="1">
                <a:ea typeface="微软雅黑" panose="020B0503020204020204" pitchFamily="34" charset="-122"/>
              </a:rPr>
              <a:t>年级上册</a:t>
            </a:r>
            <a:r>
              <a:rPr lang="en-US" altLang="zh-CN" b="1">
                <a:ea typeface="微软雅黑" panose="020B0503020204020204" pitchFamily="34" charset="-122"/>
              </a:rPr>
              <a:t>   </a:t>
            </a:r>
            <a:r>
              <a:rPr lang="zh-CN" altLang="en-US" b="1">
                <a:ea typeface="微软雅黑" panose="020B0503020204020204" pitchFamily="34" charset="-122"/>
              </a:rPr>
              <a:t>人教</a:t>
            </a:r>
            <a:r>
              <a:rPr lang="en-US" altLang="zh-CN" b="1">
                <a:ea typeface="微软雅黑" panose="020B0503020204020204" pitchFamily="34" charset="-122"/>
              </a:rPr>
              <a:t>RJ</a:t>
            </a:r>
            <a:endParaRPr lang="en-US" altLang="zh-CN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/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文本占位符 9"/>
          <p:cNvSpPr txBox="1"/>
          <p:nvPr>
            <p:custDataLst>
              <p:tags r:id="rId1"/>
            </p:custDataLst>
          </p:nvPr>
        </p:nvSpPr>
        <p:spPr>
          <a:xfrm>
            <a:off x="688340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8600" y="572135"/>
            <a:ext cx="11579860" cy="47999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endParaRPr lang="en-US" altLang="zh-CN"/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变式</a:t>
            </a:r>
            <a:r>
              <a:rPr lang="en-US" altLang="zh-CN" sz="32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湿地被誉为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地球之肾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公顷湿地每周大约可吸收水中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7.7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千克的氮磷。按这样计算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鄂州市青天湖湿地公园湿地面积约有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100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公顷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今年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月份这片湿地大约一共能吸收多少千克氮磷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7.7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30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100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3300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（千克）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答：今年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月份这片湿地大约一共能吸收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3300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千克氮磷。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1005" y="801370"/>
            <a:ext cx="11144885" cy="46716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母题</a:t>
            </a:r>
            <a:r>
              <a:rPr lang="en-US" altLang="zh-CN" sz="32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 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王老师骑车上班，每小时骑行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15 km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，从家到学校要用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0.25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小时，他家离学校有多远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如果改为步行，他每小时走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 km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，用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0.8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小时能到学校吗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（教材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P17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练习四第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题）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0.25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3.75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（千米）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0.8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（千米）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3.75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＜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答：他家离学校有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3.75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千米，用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0.8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小时能到学校。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63220" y="810895"/>
            <a:ext cx="11144885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变式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李老师从家骑车到学校要用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0.25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小时，李老师家离学校有多远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原路返回时他每小时骑行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千米，用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0.3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小时能到家吗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0.25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3.75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（千米）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12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0.3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3.6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（千米）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3.6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＜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3.75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答：李老师家离学校有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3.75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千米，用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0.3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小时不能到家。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91605" y="2473325"/>
            <a:ext cx="5001895" cy="185547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99110" y="856615"/>
            <a:ext cx="11047730" cy="6739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母题</a:t>
            </a:r>
            <a:r>
              <a:rPr lang="en-US" altLang="zh-CN" sz="32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6 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某地打固定电话每次前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分钟及以内收费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0.22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元，超过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分钟的部分每分钟收费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0.11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元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不足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分钟，按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分钟计算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。妈妈有一次通话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29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秒，她这一次通话的费用是多少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（教材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P18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练习四第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题）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29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秒按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分计算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0.11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0.22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0.88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（元）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答：她这一次通话的费用是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0.88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99110" y="856615"/>
            <a:ext cx="11047730" cy="6000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变式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某市为了鼓励市民节约用电，实行根据用电量分段收费，其有关规定如下。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）王叔叔家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月份用电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145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千瓦时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应交电费多少元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145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100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（千瓦时）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100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0.58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45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0.8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94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（元）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答：应交电费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94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7030" y="2336800"/>
            <a:ext cx="11311890" cy="126365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99110" y="730250"/>
            <a:ext cx="11047730" cy="6000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变式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某市为了鼓励市民节约用电，实行根据用电量分段收费，其有关规定如下。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）张叔叔家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月份交电费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118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元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他家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月份用电多少千瓦时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118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100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0.58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60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（元）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60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－（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150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100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0.8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（元）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（千瓦时）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150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170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（千瓦时）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答：他家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月份用电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170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千瓦时。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9110" y="1678305"/>
            <a:ext cx="11311890" cy="126365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05435" y="482600"/>
            <a:ext cx="11668125" cy="5507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32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知识点二小数除法</a:t>
            </a:r>
            <a:endParaRPr lang="zh-CN" altLang="en-US" sz="3200" b="1">
              <a:solidFill>
                <a:srgbClr val="00B0F0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  <a:p>
            <a:pPr algn="ctr"/>
            <a:endParaRPr lang="zh-CN" altLang="en-US" sz="3200" b="1">
              <a:solidFill>
                <a:srgbClr val="00B0F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母题</a:t>
            </a:r>
            <a:r>
              <a:rPr lang="en-US" altLang="zh-CN" sz="32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双休日爸爸带小勇去登山。从山脚到山顶全程有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7.2 km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，他们上山用了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小时，下山用了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小时。（教材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P27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练习六第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11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题）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）上山、下山的平均速度各是多少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7.2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2.4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（千米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时）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7.2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3.6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（千米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时）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答：上山的平均速度是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2.4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千米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时，下山的平均速度是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3.6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千米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时。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05435" y="482600"/>
            <a:ext cx="11668125" cy="5015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endParaRPr lang="zh-CN" altLang="en-US" sz="3200" b="1">
              <a:solidFill>
                <a:srgbClr val="00B0F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母题</a:t>
            </a:r>
            <a:r>
              <a:rPr lang="en-US" altLang="zh-CN" sz="32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双休日爸爸带小勇去登山。从山脚到山顶全程有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7.2 km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，他们上山用了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小时，下山用了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小时。（教材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P27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练习六第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11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题）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）你还能提出其他数学问题并解答吗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答案不唯一，如：上山和下山的平均速度是多少？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7.2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2.88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（千米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时）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答：上山和下山的平均速度是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2.88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千米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时。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95910" y="848995"/>
            <a:ext cx="11231880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变式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小小健步队成员星期天相约到园博园健步走，从起点到中点有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9.6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千米，他们走了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小时，从中点到终点他们用了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小时。他们走完全程的平均速度是每小时多少千米？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9.6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3.84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（千米）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答：他们走完全程的平均速度是每小时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3.84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千米。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3065" y="857885"/>
            <a:ext cx="1122235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母题</a:t>
            </a:r>
            <a:r>
              <a:rPr lang="en-US" altLang="zh-CN" sz="32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根据第一列里的数填出其他各列里的数。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（教材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P31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练习七第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题）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8500" y="1934210"/>
            <a:ext cx="10126345" cy="218313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330700" y="2784475"/>
            <a:ext cx="1151255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53430" y="3429000"/>
            <a:ext cx="1151255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39355" y="2126615"/>
            <a:ext cx="1151255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77655" y="3429000"/>
            <a:ext cx="1151255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27380" y="4182110"/>
            <a:ext cx="1046734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变式</a:t>
            </a:r>
            <a:r>
              <a:rPr lang="en-US" altLang="zh-CN" sz="32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2124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36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59,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直接写出下面式子的得数。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0.36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5.9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21.24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0.059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21240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3.6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77210" y="5113655"/>
            <a:ext cx="154876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2.124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563610" y="5113655"/>
            <a:ext cx="154876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360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204210" y="5824220"/>
            <a:ext cx="154876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5900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>
          <a:xfrm>
            <a:off x="1054735" y="2377440"/>
            <a:ext cx="9753600" cy="762000"/>
          </a:xfrm>
        </p:spPr>
        <p:txBody>
          <a:bodyPr>
            <a:normAutofit/>
          </a:bodyPr>
          <a:p>
            <a:r>
              <a:rPr lang="zh-CN" altLang="en-US">
                <a:solidFill>
                  <a:schemeClr val="accent2"/>
                </a:solidFill>
              </a:rPr>
              <a:t>评价卷</a:t>
            </a:r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>
          <a:xfrm>
            <a:off x="3568700" y="3524250"/>
            <a:ext cx="3130550" cy="311150"/>
          </a:xfrm>
        </p:spPr>
        <p:txBody>
          <a:bodyPr>
            <a:normAutofit/>
          </a:bodyPr>
          <a:p>
            <a:r>
              <a:rPr lang="zh-CN" altLang="en-US" b="1">
                <a:ea typeface="微软雅黑" panose="020B0503020204020204" pitchFamily="34" charset="-122"/>
              </a:rPr>
              <a:t>教材典型母题变式练（</a:t>
            </a:r>
            <a:r>
              <a:rPr lang="zh-CN" altLang="en-US" b="1">
                <a:ea typeface="微软雅黑" panose="020B0503020204020204" pitchFamily="34" charset="-122"/>
              </a:rPr>
              <a:t>一）</a:t>
            </a:r>
            <a:endParaRPr lang="zh-CN" altLang="en-US" b="1">
              <a:ea typeface="微软雅黑" panose="020B0503020204020204" pitchFamily="34" charset="-122"/>
            </a:endParaRPr>
          </a:p>
          <a:p>
            <a:endParaRPr lang="zh-CN" altLang="en-US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/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文本占位符 9"/>
          <p:cNvSpPr txBox="1"/>
          <p:nvPr>
            <p:custDataLst>
              <p:tags r:id="rId1"/>
            </p:custDataLst>
          </p:nvPr>
        </p:nvSpPr>
        <p:spPr>
          <a:xfrm>
            <a:off x="688340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62075" y="1407795"/>
            <a:ext cx="10263505" cy="42767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变式</a:t>
            </a:r>
            <a:r>
              <a:rPr lang="en-US" altLang="zh-CN" sz="32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下面与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4.886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1.03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的商相等的是（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A.488.6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10.3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B.48.86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103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C.48.86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10.3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D.4886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103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502140" y="1604645"/>
            <a:ext cx="86233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C</a:t>
            </a:r>
            <a:endParaRPr lang="en-US" altLang="zh-CN" sz="3200" b="1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25475" y="1052830"/>
            <a:ext cx="10679430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母题</a:t>
            </a:r>
            <a:r>
              <a:rPr lang="en-US" altLang="zh-CN" sz="32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李叔叔交了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12.5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元，他在这个停车场最多停车几小时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（教材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P38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练习八思考题）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12.5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（元）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10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2.5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（时）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答：他在这个停车场最多停车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小时。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75535" y="2539365"/>
            <a:ext cx="6325870" cy="2389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22275" y="796925"/>
            <a:ext cx="10951210" cy="58159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变式</a:t>
            </a:r>
            <a:r>
              <a:rPr lang="en-US" altLang="zh-CN" sz="32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为了给天鹅营造良好安静的栖息环境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湿地公园只允许游客步行进入，开车的游客可以将车停在公园外的生态停车场。停车场收费标准如下：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1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小时及以内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2.5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;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超过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小时的部分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每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0.5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小时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1.5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</a:t>
            </a:r>
            <a:endParaRPr lang="zh-CN" altLang="en-US" sz="28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不足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0.5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小时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按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0.5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小时计算）。</a:t>
            </a:r>
            <a:endParaRPr lang="zh-CN" altLang="en-US" sz="28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28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）明明一家在此停车场停车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小时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应交停车费多少元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（时）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（个）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14.5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（元）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答：应交停车费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14.5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90930" y="2655570"/>
            <a:ext cx="9071610" cy="1150620"/>
          </a:xfrm>
          <a:prstGeom prst="rect">
            <a:avLst/>
          </a:prstGeom>
          <a:noFill/>
          <a:ln w="28575">
            <a:solidFill>
              <a:srgbClr val="00B0F0"/>
            </a:solidFill>
            <a:prstDash val="dashDot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22275" y="796925"/>
            <a:ext cx="10951210" cy="53232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变式</a:t>
            </a:r>
            <a:r>
              <a:rPr lang="en-US" altLang="zh-CN" sz="32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为了给天鹅营造良好安静的栖息环境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湿地公园只允许游客步行进入，开车的游客可以将车停在公园外的生态停车场。停车场收费标准如下：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1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小时及以内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2.5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;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超过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小时的部分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每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0.5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小时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1.5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</a:t>
            </a:r>
            <a:endParaRPr lang="zh-CN" altLang="en-US" sz="28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不足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0.5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小时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按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0.5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小时计算）。</a:t>
            </a:r>
            <a:endParaRPr lang="zh-CN" altLang="en-US" sz="28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28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）丽丽一家交了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8.5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元的停车费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他们在这个停车场最多停车几小时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8.5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（元）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1.5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（时）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答：他们在这个停车场最多停车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小时。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37920" y="2665730"/>
            <a:ext cx="9200515" cy="1054100"/>
          </a:xfrm>
          <a:prstGeom prst="rect">
            <a:avLst/>
          </a:prstGeom>
          <a:noFill/>
          <a:ln w="28575">
            <a:solidFill>
              <a:srgbClr val="00B0F0"/>
            </a:solidFill>
            <a:prstDash val="dashDot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90220" y="843280"/>
            <a:ext cx="11182350" cy="6739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母题</a:t>
            </a:r>
            <a:r>
              <a:rPr lang="en-US" altLang="zh-CN" sz="32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一瓶橙子粉净含量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450 g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，每冲一杯橙汁需要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16 g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橙子粉和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 g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方糖。冲完这瓶橙子粉，大约需要多少克方糖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（教材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P41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练习九第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12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题）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450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16≈28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（杯）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28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252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（克）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答：大约需要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252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克方糖。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或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450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16≈29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（杯）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29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261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（克）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答：大约需要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261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克方糖。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90220" y="843280"/>
            <a:ext cx="1118235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变式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小明的爸爸每冲一杯咖啡需要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15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克咖啡粉和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克方糖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冲完下面这袋咖啡粉，大约需要多少克方糖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按整杯计算）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348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15≈23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（杯）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23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184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（克）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答：大约需要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184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克方糖。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或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348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15≈24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（杯）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24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192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（克）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答：大约需要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192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克方糖。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08365" y="2468245"/>
            <a:ext cx="2695575" cy="32004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05435" y="521970"/>
            <a:ext cx="11456035" cy="64928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32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</a:rPr>
              <a:t>知识点一小数乘法</a:t>
            </a:r>
            <a:endParaRPr lang="zh-CN" altLang="en-US" sz="3200" b="1">
              <a:solidFill>
                <a:srgbClr val="00B0F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32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母题</a:t>
            </a:r>
            <a:r>
              <a:rPr lang="en-US" altLang="zh-CN" sz="32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判断下面各个积的小数位数有没有错误。（教材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P8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练习二第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题）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56.7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38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2154.6           2.8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5.6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1.568           0.37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0.94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3.478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1.23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29.2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359.16       1.56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0.9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1.404         0.78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6.1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47.58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个和第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个算式积的小数位数正确，剩下的错误。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2.8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5.6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15.68          0.37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0.94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0.3478  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1.23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29.2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35.916       0.78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6.1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4.758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变式</a:t>
            </a:r>
            <a:r>
              <a:rPr lang="en-US" altLang="zh-CN" sz="32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48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的积是（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）位小数，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0.45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1.02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的积是（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）位小数。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918825" y="5420360"/>
            <a:ext cx="78549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18050" y="5420360"/>
            <a:ext cx="78549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一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4645" y="845185"/>
            <a:ext cx="11260455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母题</a:t>
            </a:r>
            <a:r>
              <a:rPr lang="en-US" altLang="zh-CN" sz="32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用简便方法计算下面各题。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（教材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P12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做一做第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题）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0.034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0.5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0.6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=0.0102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 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101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0.45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=45.45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0415" y="1130300"/>
            <a:ext cx="6096000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4.75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99+4.75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=475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2.73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99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=270.27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19430" y="884555"/>
            <a:ext cx="11212195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变式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用简便方法计算下面各题。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2.5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108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=270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0.32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6.7+3.2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0.33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=3.2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5.4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6.08+5.6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6.08-6.08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=60.8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5275" y="958850"/>
            <a:ext cx="11532870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母题</a:t>
            </a:r>
            <a:r>
              <a:rPr lang="en-US" altLang="zh-CN" sz="32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回收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 t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废纸，可以保护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16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棵树。回收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54.5 t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废纸可以保护多少棵树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（教材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P13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练习三第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题）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54.5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16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872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（棵）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答：回收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54.5 t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废纸可以保护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872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棵树。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0655" y="894715"/>
            <a:ext cx="11686540" cy="4061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endParaRPr lang="en-US" altLang="zh-CN"/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变式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周末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爸爸、妈妈带着上小学五年级的淘淘和妹妹去公园游玩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公园成人票每张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15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元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儿童票价是成人票价的一半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儿童票每张多少元？他们买门票一共需要多少钱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15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7.5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（元）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15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7.5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（元）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答：儿童票每张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7.5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元。他们买门票一共需要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元钱。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8600" y="572135"/>
            <a:ext cx="11579860" cy="70161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endParaRPr lang="en-US" altLang="zh-CN"/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母题</a:t>
            </a:r>
            <a:r>
              <a:rPr lang="en-US" altLang="zh-CN" sz="32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1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公顷松柏林每天分泌杀菌素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30 kg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24.5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公顷松柏林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31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天分泌杀菌素多少千克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（教材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P14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练习三第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11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题）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24.5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30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31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22785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（千克）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24.5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公顷松柏林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31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天分泌杀菌素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22785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千克。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01035" y="2512695"/>
            <a:ext cx="7029450" cy="202882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#fgm#"/>
  <p:tag name="KSO_WM_UNIT_INDEX" val="1"/>
  <p:tag name="KSO_WM_UNIT_TYPE" val="a"/>
  <p:tag name="KSO_WM_LAYOUT_CHECK_HASH" val="58204ba703b6277a2c8fdc498bbec4aa722b2661"/>
  <p:tag name="KSO_WM_NEWLAYOUT_ID" val="10"/>
</p:tagLst>
</file>

<file path=ppt/tags/tag2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3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4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5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6.xml><?xml version="1.0" encoding="utf-8"?>
<p:tagLst xmlns:p="http://schemas.openxmlformats.org/presentationml/2006/main">
  <p:tag name="commondata" val="eyJoZGlkIjoiMTMzY2FmZTZlYWZhMDEyNmJlMTZiZTdjNzdlNGE5MjgifQ==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3120</Words>
  <Application>WPS 演示</Application>
  <PresentationFormat>宽屏</PresentationFormat>
  <Paragraphs>187</Paragraphs>
  <Slides>26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方正兰亭黑_GBK</vt:lpstr>
      <vt:lpstr>黑体</vt:lpstr>
      <vt:lpstr>楷体</vt:lpstr>
      <vt:lpstr>Arial Unicode MS</vt:lpstr>
      <vt:lpstr>Calibri</vt:lpstr>
      <vt:lpstr>等线</vt:lpstr>
      <vt:lpstr>Times New Roman</vt:lpstr>
      <vt:lpstr/>
      <vt:lpstr>全品学练考</vt:lpstr>
      <vt:lpstr>评价卷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芗筱</cp:lastModifiedBy>
  <cp:revision>50</cp:revision>
  <dcterms:created xsi:type="dcterms:W3CDTF">2024-12-09T09:33:00Z</dcterms:created>
  <dcterms:modified xsi:type="dcterms:W3CDTF">2025-07-18T09:31:24Z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A23721C404DF4534B8D9EF830228DF88_13</vt:lpwstr>
  </property>
  <property fmtid="{D5CDD505-2E9C-101B-9397-08002B2CF9AE}" pid="3" name="KSOProductBuildVer">
    <vt:lpwstr>2052-12.1.0.21915</vt:lpwstr>
  </property>
</Properties>
</file>