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81" r:id="rId10"/>
    <p:sldId id="282" r:id="rId11"/>
    <p:sldId id="283" r:id="rId12"/>
    <p:sldId id="284" r:id="rId13"/>
    <p:sldId id="272" r:id="rId14"/>
    <p:sldId id="266" r:id="rId15"/>
    <p:sldId id="267" r:id="rId16"/>
    <p:sldId id="273" r:id="rId17"/>
    <p:sldId id="274" r:id="rId18"/>
    <p:sldId id="275" r:id="rId19"/>
    <p:sldId id="277" r:id="rId20"/>
    <p:sldId id="278" r:id="rId21"/>
    <p:sldId id="290" r:id="rId22"/>
    <p:sldId id="279" r:id="rId23"/>
    <p:sldId id="280" r:id="rId24"/>
    <p:sldId id="276" r:id="rId25"/>
    <p:sldId id="285" r:id="rId26"/>
    <p:sldId id="286" r:id="rId27"/>
    <p:sldId id="287" r:id="rId28"/>
    <p:sldId id="263" r:id="rId29"/>
  </p:sldIdLst>
  <p:sldSz cx="12192000" cy="6858000"/>
  <p:notesSz cx="6858000" cy="12192000"/>
  <p:custDataLst>
    <p:tags r:id="rId3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74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0" Type="http://schemas.openxmlformats.org/officeDocument/2006/relationships/notesSlide" Target="../notesSlides/notesSlide8.xml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2.xml"/><Relationship Id="rId3" Type="http://schemas.openxmlformats.org/officeDocument/2006/relationships/image" Target="../media/image12.png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5.xml"/><Relationship Id="rId3" Type="http://schemas.openxmlformats.org/officeDocument/2006/relationships/image" Target="../media/image12.png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9.在3.4242…，3.42，3.42421，3.1234…这几个数中，有限小数是（            ），无限小数是（                  ），循环小数是（        ），最大的数是（       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10.在   里填上“＞”“＜”或“=”。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1.078÷0.98    1.078      7.8×4    7.8÷0.25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1.08×0.75    1.08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608455" y="147256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3.42、3.42421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437755" y="147256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3.4242…、3.1234…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988310" y="220916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3.4242…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7969250" y="220916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3.4242…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581150" y="3155950"/>
            <a:ext cx="474980" cy="464185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890520" y="3898900"/>
            <a:ext cx="474980" cy="464185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233285" y="3898900"/>
            <a:ext cx="474980" cy="464185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718435" y="4626610"/>
            <a:ext cx="474980" cy="464185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2969260" y="369633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＞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7376795" y="369125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2728595" y="440499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＜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  <p:bldP spid="2" grpId="0" autoUpdateAnimBg="0" build="p"/>
      <p:bldP spid="4" grpId="0" autoUpdateAnimBg="0" build="p"/>
      <p:bldP spid="6" grpId="0" autoUpdateAnimBg="0" build="p"/>
      <p:bldP spid="13" grpId="0" autoUpdateAnimBg="0" build="p"/>
      <p:bldP spid="14" grpId="0" autoUpdateAnimBg="0" build="p"/>
      <p:bldP spid="15" grpId="0" autoUpdateAnimBg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11.一个盒子里放着除颜色外其他均相同的红、黄、绿三种颜色的球，每次任意摸一个，记录颜色后放回摇匀，明明摸了40次，统计结果如下：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（1）盒子里可能（   ）球最多，（   ）球最少。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（2）如果再摸一次，有（   ）种可能的结果，摸到（   ）球                 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的可能性最大。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034155" y="443928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红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146290" y="442277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绿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5355590" y="516636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0353040" y="516636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红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5185" y="2738120"/>
            <a:ext cx="5676900" cy="15240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  <p:bldP spid="2" grpId="0" autoUpdateAnimBg="0" build="p"/>
      <p:bldP spid="4" grpId="0" autoUpdateAnimBg="0" build="p"/>
      <p:bldP spid="6" grpId="0" autoUpdateAnimBg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12.如图，7个点连起来是两个相同的长方形，其中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两点的位置用数对表示分别为（1，5）和（5，1），那么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点用数对表示是（  ， ），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点用数对表示是（  ，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846580" y="222885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5  3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363980" y="4508500"/>
            <a:ext cx="609536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81330" y="2962910"/>
            <a:ext cx="425386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50000"/>
              </a:lnSpc>
            </a:pP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【解析】由图可知，点</a:t>
            </a:r>
            <a:r>
              <a:rPr sz="2800" b="1" i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和点</a:t>
            </a:r>
            <a:r>
              <a:rPr sz="2800" b="1" i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在同一列，即第5列，</a:t>
            </a:r>
            <a:endParaRPr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因为点</a:t>
            </a:r>
            <a:r>
              <a:rPr sz="2800" b="1" i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在第1行，点</a:t>
            </a:r>
            <a:r>
              <a:rPr sz="2800" b="1" i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在第5行，两个长方形是相同</a:t>
            </a:r>
            <a:endParaRPr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的，所以点</a:t>
            </a:r>
            <a:r>
              <a:rPr sz="2800" b="1" i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在第3行，用数对表示为（5，3）。同理可知点</a:t>
            </a:r>
            <a:r>
              <a:rPr sz="2800" b="1" i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</a:t>
            </a: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与点</a:t>
            </a:r>
            <a:r>
              <a:rPr sz="2800" b="1" i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在同</a:t>
            </a:r>
            <a:endParaRPr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一行，即第1行，根据点</a:t>
            </a:r>
            <a:r>
              <a:rPr sz="2800" b="1" i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和点</a:t>
            </a:r>
            <a:r>
              <a:rPr sz="2800" b="1" i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所在的列可知长方形的长一共是4格，从</a:t>
            </a:r>
            <a:endParaRPr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50000"/>
              </a:lnSpc>
            </a:pP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第5列往后数4格是第9列，故点</a:t>
            </a:r>
            <a:r>
              <a:rPr sz="2800" b="1" i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</a:t>
            </a:r>
            <a:r>
              <a:rPr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在第9列第1行，用数对表示为（9，1）。</a:t>
            </a:r>
            <a:endParaRPr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7204710" y="222885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9  1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1715" y="2536825"/>
            <a:ext cx="3324225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  <p:bldP spid="2" grpId="0" autoUpdateAnimBg="0" uiExpand="1" build="p"/>
      <p:bldP spid="4" grpId="0" autoUpdateAnimBg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4040" y="1116330"/>
            <a:ext cx="100653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将一根绳子连续对折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次后，每段长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9.35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分米，这根绳子原来长（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）分米。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24530" y="2044065"/>
            <a:ext cx="12071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74.8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三、细心审题灵活算。（共26分）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14.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直接写得数。（8分）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2.5×0.8=   2.4×0.01=      0.5×3.5=     0.27×3=   8.1÷3=     9.6÷0.3=       0÷0.189=     1.98÷1=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425065" y="223901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039360" y="221805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0.024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8126095" y="223901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1.75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10804525" y="223901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0.81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1925320" y="296354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2.7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4845050" y="296354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8126095" y="296354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10804525" y="296354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1.98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  <p:bldP spid="2" grpId="0" autoUpdateAnimBg="0" build="p"/>
      <p:bldP spid="4" grpId="0" autoUpdateAnimBg="0" build="p"/>
      <p:bldP spid="6" grpId="0" autoUpdateAnimBg="0" build="p"/>
      <p:bldP spid="7" grpId="0" autoUpdateAnimBg="0" build="p"/>
      <p:bldP spid="9" grpId="0" autoUpdateAnimBg="0" build="p"/>
      <p:bldP spid="10" grpId="0" autoUpdateAnimBg="0" build="p"/>
      <p:bldP spid="11" grpId="0" autoUpdateAnimBg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15.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列竖式计算。（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38.5÷1.4=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1.25×0.63≈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36÷9.9=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（保留一位小数）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（商用循环小数表示）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592070" y="150431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27.5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6683375" y="150431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0.8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016490" y="1504315"/>
            <a:ext cx="853440" cy="571500"/>
            <a:chOff x="9777" y="5567"/>
            <a:chExt cx="1344" cy="900"/>
          </a:xfrm>
        </p:grpSpPr>
        <p:sp>
          <p:nvSpPr>
            <p:cNvPr id="3" name="QB_4_AN.1_1#b69ca93eb.bracket?vbaanalysisanswer=1&amp;vbadefaultcenterpage=1&amp;parentnodeid=1c39e6aa0&amp;hasmatchpositionanswer=1"/>
            <p:cNvSpPr/>
            <p:nvPr>
              <p:custDataLst>
                <p:tags r:id="rId4"/>
              </p:custDataLst>
            </p:nvPr>
          </p:nvSpPr>
          <p:spPr>
            <a:xfrm>
              <a:off x="9777" y="5567"/>
              <a:ext cx="1345" cy="90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p>
              <a:pPr marL="0" algn="l" latinLnBrk="1">
                <a:lnSpc>
                  <a:spcPct val="15000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3.63</a:t>
              </a:r>
              <a:endPara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550" y="5884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0855" y="5874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 build="p"/>
      <p:bldP spid="2" grpId="0" autoUpdateAnimBg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16.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用简便方法计算下面各题。（9分）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101×5.87-5.87         2.74×8.5+0.274×15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73.5÷12.5÷0.8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90245" y="2103120"/>
            <a:ext cx="385508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=587   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385435" y="2150745"/>
            <a:ext cx="385508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=27.4   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636270" y="4289425"/>
            <a:ext cx="385508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=7.35   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2" grpId="0" autoUpdateAnimBg="0" build="p"/>
      <p:bldP spid="3" grpId="0" autoUpdateAnimBg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QO_4_AN.15_1#c2be4c41a?vbaanalysisanswer=1&amp;vbadefaultcenterpage=1&amp;parentnodeid=0e4d074c8"/>
          <p:cNvSpPr/>
          <p:nvPr>
            <p:custDataLst>
              <p:tags r:id="rId1"/>
            </p:custDataLst>
          </p:nvPr>
        </p:nvSpPr>
        <p:spPr>
          <a:xfrm>
            <a:off x="585216" y="1872425"/>
            <a:ext cx="11484864" cy="534988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algn="l" latinLnBrk="1">
              <a:lnSpc>
                <a:spcPct val="140000"/>
              </a:lnSpc>
            </a:pPr>
            <a:endParaRPr lang="en-US" sz="3200" b="1" dirty="0"/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962775" y="1511935"/>
            <a:ext cx="60515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略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QO_3#1c39e6aa0?vbaanalysisanswer=1&amp;vbadefaultcenterpage=1&amp;parentnodeid=311880475"/>
          <p:cNvSpPr/>
          <p:nvPr>
            <p:custDataLst>
              <p:tags r:id="rId3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四、动手动脑来操作。（共14分）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17.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按要求在转盘上涂色。（8分）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330" y="2268855"/>
            <a:ext cx="1135697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26466" y="78016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18.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（1）如图，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点的位置用数对表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示为（1，6），则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点的位置可以用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数对表示为（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点的位置用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数对表示为（1，2），请在图上表示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点的位置。（2分）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966085" y="2253615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5  3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2530" y="911225"/>
            <a:ext cx="4057650" cy="4086225"/>
          </a:xfrm>
          <a:prstGeom prst="rect">
            <a:avLst/>
          </a:prstGeom>
        </p:spPr>
      </p:pic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4637405" y="3719195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图略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6" grpId="0" autoUpdateAnimBg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26466" y="78016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（2）连接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三点组成三角形，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这个三角形的面积是（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）平方厘米。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（每个小正方形的边长表示1厘米）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（4分）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4744085" y="1516380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2530" y="911225"/>
            <a:ext cx="4057650" cy="4086225"/>
          </a:xfrm>
          <a:prstGeom prst="rect">
            <a:avLst/>
          </a:prstGeom>
        </p:spPr>
      </p:pic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647315" y="3021965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图略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build="p"/>
      <p:bldP spid="8" grpId="0" autoUpdateAnimBg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054735" y="2377440"/>
            <a:ext cx="9753600" cy="7620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2"/>
                </a:solidFill>
              </a:rPr>
              <a:t>评价卷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568700" y="3524250"/>
            <a:ext cx="3130550" cy="311150"/>
          </a:xfrm>
        </p:spPr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期中核心素养评价卷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2280" y="868680"/>
            <a:ext cx="1139888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五、解决问题我能行。（共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29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19.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为了响应国家碳中和的号召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某品牌同一型号冰箱通过技术改进从二级能效提升到一级能效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现在每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小时耗电量为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千瓦时。该型号冰箱一个月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天计算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耗电多少千瓦时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17.4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（千瓦时）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答：该型号冰箱一个月（按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天计算）耗电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17.4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千瓦时。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2265" y="884555"/>
            <a:ext cx="1109535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20.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爸爸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今天中午吃什么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?”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妈妈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酸菜鱼。看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!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这是我刚买的一条鱼和一包酸菜鱼料包。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爸爸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这条鱼真新鲜呀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!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一千克多少钱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?”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下面是妈妈提供的一些信息。请根据这些信息计算出这条鱼每千克多少钱。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答：这条鱼每千克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1650" y="3787775"/>
            <a:ext cx="3943350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255016" y="78016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某玩具厂制作玩偶，原来制作一个需要2.5元的材料费，改进方法后，每个只需要1.3元的材料费，原来准备制作600个玩偶的材料费，现在最多可以制作多少个？（6分）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492250" y="3535680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2.5×600=1500（元）  1500÷1.3≈1153（个）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答：现在最多可以制作1153个。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55041" y="78016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2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2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李叔叔需要给车加油，加满需要26 L。加油前机器上显示加油卡的卡内余额为351.4元，加了8 L后机器上显示卡内余额为305.8元，李叔叔加满油一共需要多少元？（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784985" y="3303270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（351.4-305.8）÷8×26=148.2（元）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答：李叔叔加满油一共需要148.2元。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255016" y="89446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sz="20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</a:t>
            </a:r>
            <a:r>
              <a:rPr lang="en-US" sz="20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</a:t>
            </a:r>
            <a:r>
              <a:rPr sz="20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是某市出租车计费标准：（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李亮在社交软件上发布了这样一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则信息：“求真相，一直不明白，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打车8.6千米为什么要付26元？”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他的朋友丽丽评论：“有奖竞猜：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我今天打车付了46元，你们猜我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打车最多行驶了多少千米？”你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能写出计算过程，给李亮和丽丽满意的答复吗？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75590" y="3429000"/>
            <a:ext cx="11822430" cy="306705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00000"/>
              </a:lnSpc>
            </a:pP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【解析】计算时注意分界点，李亮打车一共行驶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8.6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千米，没有超过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千米，所以他打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车的分界点是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千米，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千米以内是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11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元，超过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千米部分按每千米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2.5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元计算，求出超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过部分的价钱，加上起步价就是李亮付的钱数，注意超出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千米的部分，不足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千米按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</a:t>
            </a:r>
            <a:endParaRPr lang="en-US" altLang="zh-CN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千米收费；行驶超过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千米时，其中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千米以内是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11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元，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～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千米按每千米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2.5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元收费，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前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千米一共收费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11+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10-3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2.5=28.5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（元），丽丽一共付了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46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元，所以超过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千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米的部分付的钱数是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46-28.5=17.5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（元），超过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千米的部分每千米按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3.5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元计算，求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17.5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里面有几个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3.5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，就是最多行驶了几千米，加上前面的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千米，就是丽丽打车最多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行驶的路程。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1935" y="1202690"/>
            <a:ext cx="7843520" cy="17145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255016" y="8754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20000"/>
              </a:lnSpc>
              <a:buClrTx/>
              <a:buSzTx/>
              <a:buFontTx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亮在社交软件上发布了这样一则信息：“求真相，一直不明白，打车8.6千米为什么要付26元？”他的朋友丽丽评论：“有奖竞猜：我今天打车付了46元，你们猜我打车最多行驶了多少千米？”你能写出计算过程，给李亮和丽丽满意的答复吗？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088390" y="4719955"/>
            <a:ext cx="97472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indent="0" algn="l" fontAlgn="auto" latinLnBrk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8.6千米按9千米计算。  （9-3）×2.5+11=26（元）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所以李亮打车8.6千米要付26元。   11+（10-3）×2.5=28.5（元）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46-28.5=17.5（元）  17.5÷3.5=5（千米）   5+10=15（千米）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algn="l" fontAlgn="auto" latinLnBrk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所以丽丽打车最多行驶了15千米。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500" y="2249805"/>
            <a:ext cx="10786110" cy="235775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5120" y="541020"/>
            <a:ext cx="1141666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一、反复比较精心选。（每题2分，共12分）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124561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计算60÷3和0.06÷3，都可以先想6÷3=2，这里的“6”表示（ 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A.计数单位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B.计数单位的个数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C.计数单位相除的商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D.无法确定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101090" y="197104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B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＞0，且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×0.45=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×0.68=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，那么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这三个数的大小关系是（   ）。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＜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＜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＜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＜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＜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＜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＜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＜</a:t>
            </a:r>
            <a:r>
              <a:rPr lang="en-US" altLang="zh-CN" sz="32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 i="1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527425" y="149479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B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353441" y="656336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如图，竖式中框出来的“32”表示（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A.32个十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B.32个一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C.32个十分之一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D.32个百分之一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7387590" y="140589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9290" y="2249170"/>
            <a:ext cx="1885950" cy="30670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58545" y="1139825"/>
            <a:ext cx="951992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下面算式的得数与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最接近的是（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A.0.35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4.9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B.3.5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4.9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C.3.5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49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D.3.5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0.49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7704455" y="116903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B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1870" y="2209800"/>
            <a:ext cx="5615940" cy="7512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16610" y="4949825"/>
            <a:ext cx="104387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【解析】观察数线上</a:t>
            </a:r>
            <a:r>
              <a:rPr lang="en-US" altLang="zh-CN" sz="3200" b="1" i="1">
                <a:solidFill>
                  <a:srgbClr val="00B0F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N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的位置，可知结果大于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小于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选项结果小于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0.35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，不符合要求；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选项和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选项一样，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选项结果是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1.715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，不符合要求；故选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5.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李阿姨买了12个橘子，重1.8千克。照这样计算，买17千克橘子，大约有（  ）个。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A.100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B.110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C.140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D.150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014345" y="149479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B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1155" y="800100"/>
            <a:ext cx="1128712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6.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张老师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时收到一条流量提醒短信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，下列说法错误的是（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 8.28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表示本月前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天的日平均使用套餐内通用流量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B.11.72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表示本月剩余天数的日平均可用套餐内通用流量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C.8.28+11.72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表示张老师本月可用套餐内通用总流量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8.28 GB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11.72 GB,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所以本月前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天的日平均使用套餐内通用流量小于本月后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天的日平均可用套餐内通用流量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2437765" y="105600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D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1965" y="4072255"/>
            <a:ext cx="779272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【解析】前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天使用流量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8.28 GB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，平均每天用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8.28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12=0.69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GB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）；后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天剩余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11.72 GB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，平均每天用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11.72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19≈0.62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GB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），比较发现前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天平均每天用的流量大于后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天，故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选项说法错误，本题选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2005" y="3588385"/>
            <a:ext cx="3286125" cy="24288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481076" y="75984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二、冷静思考认真填。（每空1分，共22分）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7.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0.4×0.9×2.5=0.9×（0.4×2.5）运用了（        ）律和（       ）律。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8.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根据算式32×11=352，直接写出下面各式的得数。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0.32×1.1=（     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352÷1.1=（    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3.52÷0.32=（  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8877300" y="1491615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乘法交换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799465" y="220091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乘法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结合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2964180" y="368173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0.352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2884805" y="443738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320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3150870" y="5137150"/>
            <a:ext cx="854075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  <p:bldP spid="2" grpId="0" autoUpdateAnimBg="0" build="p"/>
      <p:bldP spid="4" grpId="0" autoUpdateAnimBg="0" build="p"/>
      <p:bldP spid="6" grpId="0" autoUpdateAnimBg="0" build="p"/>
      <p:bldP spid="7" grpId="0" autoUpdateAnimBg="0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  <p:tag name="KSO_WM_DIAGRAM_VIRTUALLY_FRAME" val="{&quot;height&quot;:103.7,&quot;left&quot;:151.6,&quot;top&quot;:174.65,&quot;width&quot;:766.4}"/>
</p:tagLst>
</file>

<file path=ppt/tags/tag42.xml><?xml version="1.0" encoding="utf-8"?>
<p:tagLst xmlns:p="http://schemas.openxmlformats.org/presentationml/2006/main">
  <p:tag name="KSO_WM_BEAUTIFY_FLAG" val=""/>
  <p:tag name="KSO_WM_DIAGRAM_VIRTUALLY_FRAME" val="{&quot;height&quot;:103.7,&quot;left&quot;:151.6,&quot;top&quot;:174.65,&quot;width&quot;:766.4}"/>
</p:tagLst>
</file>

<file path=ppt/tags/tag43.xml><?xml version="1.0" encoding="utf-8"?>
<p:tagLst xmlns:p="http://schemas.openxmlformats.org/presentationml/2006/main">
  <p:tag name="KSO_WM_BEAUTIFY_FLAG" val=""/>
  <p:tag name="KSO_WM_DIAGRAM_VIRTUALLY_FRAME" val="{&quot;height&quot;:103.7,&quot;left&quot;:151.6,&quot;top&quot;:174.65,&quot;width&quot;:766.4}"/>
</p:tagLst>
</file>

<file path=ppt/tags/tag44.xml><?xml version="1.0" encoding="utf-8"?>
<p:tagLst xmlns:p="http://schemas.openxmlformats.org/presentationml/2006/main">
  <p:tag name="KSO_WM_BEAUTIFY_FLAG" val=""/>
  <p:tag name="KSO_WM_DIAGRAM_VIRTUALLY_FRAME" val="{&quot;height&quot;:103.7,&quot;left&quot;:151.6,&quot;top&quot;:174.65,&quot;width&quot;:766.4}"/>
</p:tagLst>
</file>

<file path=ppt/tags/tag45.xml><?xml version="1.0" encoding="utf-8"?>
<p:tagLst xmlns:p="http://schemas.openxmlformats.org/presentationml/2006/main">
  <p:tag name="KSO_WM_BEAUTIFY_FLAG" val=""/>
  <p:tag name="KSO_WM_DIAGRAM_VIRTUALLY_FRAME" val="{&quot;height&quot;:103.7,&quot;left&quot;:151.6,&quot;top&quot;:174.65,&quot;width&quot;:766.4}"/>
</p:tagLst>
</file>

<file path=ppt/tags/tag46.xml><?xml version="1.0" encoding="utf-8"?>
<p:tagLst xmlns:p="http://schemas.openxmlformats.org/presentationml/2006/main">
  <p:tag name="KSO_WM_BEAUTIFY_FLAG" val=""/>
  <p:tag name="KSO_WM_DIAGRAM_VIRTUALLY_FRAME" val="{&quot;height&quot;:103.7,&quot;left&quot;:151.6,&quot;top&quot;:174.65,&quot;width&quot;:766.4}"/>
</p:tagLst>
</file>

<file path=ppt/tags/tag47.xml><?xml version="1.0" encoding="utf-8"?>
<p:tagLst xmlns:p="http://schemas.openxmlformats.org/presentationml/2006/main">
  <p:tag name="KSO_WM_BEAUTIFY_FLAG" val=""/>
  <p:tag name="KSO_WM_DIAGRAM_VIRTUALLY_FRAME" val="{&quot;height&quot;:103.7,&quot;left&quot;:151.6,&quot;top&quot;:174.65,&quot;width&quot;:766.4}"/>
</p:tagLst>
</file>

<file path=ppt/tags/tag48.xml><?xml version="1.0" encoding="utf-8"?>
<p:tagLst xmlns:p="http://schemas.openxmlformats.org/presentationml/2006/main">
  <p:tag name="KSO_WM_BEAUTIFY_FLAG" val=""/>
  <p:tag name="KSO_WM_DIAGRAM_VIRTUALLY_FRAME" val="{&quot;height&quot;:103.7,&quot;left&quot;:151.6,&quot;top&quot;:174.65,&quot;width&quot;:766.4}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commondata" val="eyJoZGlkIjoiMTMzY2FmZTZlYWZhMDEyNmJlMTZiZTdjNzdlNGE5Mjg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3418</Words>
  <Application>WPS 演示</Application>
  <PresentationFormat>宽屏</PresentationFormat>
  <Paragraphs>248</Paragraphs>
  <Slides>26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评价卷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50</cp:revision>
  <dcterms:created xsi:type="dcterms:W3CDTF">2024-12-09T09:33:00Z</dcterms:created>
  <dcterms:modified xsi:type="dcterms:W3CDTF">2025-07-18T09:02:02Z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A23721C404DF4534B8D9EF830228DF88_13</vt:lpwstr>
  </property>
  <property fmtid="{D5CDD505-2E9C-101B-9397-08002B2CF9AE}" pid="3" name="KSOProductBuildVer">
    <vt:lpwstr>2052-12.1.0.21915</vt:lpwstr>
  </property>
</Properties>
</file>