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6"/>
  </p:notesMasterIdLst>
  <p:sldIdLst>
    <p:sldId id="265" r:id="rId3"/>
    <p:sldId id="268" r:id="rId4"/>
    <p:sldId id="257" r:id="rId5"/>
    <p:sldId id="269" r:id="rId7"/>
    <p:sldId id="270" r:id="rId8"/>
    <p:sldId id="271" r:id="rId9"/>
    <p:sldId id="272" r:id="rId10"/>
    <p:sldId id="267" r:id="rId11"/>
    <p:sldId id="263" r:id="rId12"/>
  </p:sldIdLst>
  <p:sldSz cx="12192000" cy="6858000"/>
  <p:notesSz cx="6858000" cy="12192000"/>
  <p:custDataLst>
    <p:tags r:id="rId16"/>
  </p:custDataLst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08300"/>
    <a:srgbClr val="DC4F0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horzBarState="maximized">
    <p:restoredLeft sz="15611"/>
    <p:restoredTop sz="94610"/>
  </p:normalViewPr>
  <p:slideViewPr>
    <p:cSldViewPr snapToGrid="0" snapToObjects="1">
      <p:cViewPr varScale="1">
        <p:scale>
          <a:sx n="110" d="100"/>
          <a:sy n="110" d="100"/>
        </p:scale>
        <p:origin x="59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-1032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18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image" Target="../media/image2.png"/><Relationship Id="rId5" Type="http://schemas.openxmlformats.org/officeDocument/2006/relationships/tags" Target="../tags/tag3.xml"/><Relationship Id="rId4" Type="http://schemas.openxmlformats.org/officeDocument/2006/relationships/tags" Target="../tags/tag2.xml"/><Relationship Id="rId3" Type="http://schemas.openxmlformats.org/officeDocument/2006/relationships/tags" Target="../tags/tag1.xml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2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一段文本-1项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>
            <a:spLocks noGrp="1"/>
          </p:cNvSpPr>
          <p:nvPr>
            <p:ph type="ctrTitle" idx="17826049" hasCustomPrompt="1"/>
            <p:custDataLst>
              <p:tags r:id="rId3"/>
            </p:custDataLst>
          </p:nvPr>
        </p:nvSpPr>
        <p:spPr>
          <a:xfrm>
            <a:off x="1219200" y="2590800"/>
            <a:ext cx="9753600" cy="762000"/>
          </a:xfrm>
          <a:prstGeom prst="rect">
            <a:avLst/>
          </a:prstGeom>
          <a:noFill/>
        </p:spPr>
        <p:txBody>
          <a:bodyPr lIns="0" tIns="0" rIns="0" bIns="0" anchor="ctr">
            <a:normAutofit/>
          </a:bodyPr>
          <a:lstStyle>
            <a:lvl1pPr marL="0" indent="0" algn="ctr">
              <a:spcBef>
                <a:spcPct val="0"/>
              </a:spcBef>
              <a:spcAft>
                <a:spcPct val="0"/>
              </a:spcAft>
              <a:buNone/>
              <a:defRPr sz="4400" b="1" spc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idx="17826817" hasCustomPrompt="1"/>
            <p:custDataLst>
              <p:tags r:id="rId4"/>
            </p:custDataLst>
          </p:nvPr>
        </p:nvSpPr>
        <p:spPr>
          <a:xfrm>
            <a:off x="3752850" y="3524250"/>
            <a:ext cx="3130550" cy="311150"/>
          </a:xfrm>
          <a:prstGeom prst="rect">
            <a:avLst/>
          </a:prstGeom>
          <a:solidFill>
            <a:schemeClr val="bg1"/>
          </a:solidFill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400" b="0" u="none" strike="noStrike" kern="1500" cap="none" spc="0" normalizeH="0">
                <a:solidFill>
                  <a:schemeClr val="tx1"/>
                </a:solidFill>
                <a:latin typeface="微软雅黑" panose="020B0503020204020204" pitchFamily="34" charset="-122"/>
              </a:defRPr>
            </a:lvl1pPr>
          </a:lstStyle>
          <a:p>
            <a:pPr lvl="0"/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英语</a:t>
            </a:r>
            <a:r>
              <a:rPr lang="en-US" altLang="zh-CN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</a:t>
            </a:r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三年级上册</a:t>
            </a:r>
            <a:r>
              <a:rPr lang="en-US" altLang="zh-CN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RJ·PEP</a:t>
            </a:r>
            <a:endParaRPr lang="en-US" altLang="zh-CN" smtClean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  <p:sp>
        <p:nvSpPr>
          <p:cNvPr id="10" name="文本占位符 9"/>
          <p:cNvSpPr>
            <a:spLocks noGrp="1"/>
          </p:cNvSpPr>
          <p:nvPr>
            <p:ph type="body" idx="17826050" hasCustomPrompt="1"/>
            <p:custDataLst>
              <p:tags r:id="rId5"/>
            </p:custDataLst>
          </p:nvPr>
        </p:nvSpPr>
        <p:spPr>
          <a:xfrm>
            <a:off x="6874510" y="3524250"/>
            <a:ext cx="1610995" cy="311150"/>
          </a:xfrm>
          <a:prstGeom prst="rect">
            <a:avLst/>
          </a:prstGeom>
          <a:solidFill>
            <a:srgbClr val="C00000"/>
          </a:solidFill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400" b="0" u="none" strike="noStrike" kern="1500" cap="none" spc="0" normalizeH="0">
                <a:solidFill>
                  <a:schemeClr val="tx1"/>
                </a:solidFill>
                <a:latin typeface="微软雅黑" panose="020B0503020204020204" pitchFamily="34" charset="-122"/>
              </a:defRPr>
            </a:lvl1pPr>
          </a:lstStyle>
          <a:p>
            <a:pPr lvl="0"/>
            <a:r>
              <a:rPr lang="zh-CN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作业课件</a:t>
            </a:r>
            <a:endParaRPr lang="zh-CN" altLang="en-US" smtClean="0"/>
          </a:p>
        </p:txBody>
      </p:sp>
      <p:pic>
        <p:nvPicPr>
          <p:cNvPr id="15" name="图片 14" descr="小学logo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838200" y="379730"/>
            <a:ext cx="1259840" cy="56705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 descr="小学logo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48945" y="419735"/>
            <a:ext cx="720000" cy="324073"/>
          </a:xfrm>
          <a:prstGeom prst="rect">
            <a:avLst/>
          </a:prstGeom>
        </p:spPr>
      </p:pic>
      <p:pic>
        <p:nvPicPr>
          <p:cNvPr id="11" name="图片 10" descr="30+年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354945" y="6236970"/>
            <a:ext cx="1440000" cy="249312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 userDrawn="1"/>
        </p:nvGrpSpPr>
        <p:grpSpPr>
          <a:xfrm>
            <a:off x="1962150" y="2607945"/>
            <a:ext cx="8929370" cy="1571625"/>
            <a:chOff x="3090" y="4107"/>
            <a:chExt cx="14062" cy="2475"/>
          </a:xfrm>
        </p:grpSpPr>
        <p:sp>
          <p:nvSpPr>
            <p:cNvPr id="9" name="文本框 8"/>
            <p:cNvSpPr txBox="1"/>
            <p:nvPr userDrawn="1"/>
          </p:nvSpPr>
          <p:spPr>
            <a:xfrm>
              <a:off x="3090" y="4197"/>
              <a:ext cx="2601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800" b="1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小学官网</a:t>
              </a:r>
              <a:endParaRPr lang="zh-CN" altLang="en-US" sz="28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文本框 9"/>
            <p:cNvSpPr txBox="1"/>
            <p:nvPr userDrawn="1"/>
          </p:nvSpPr>
          <p:spPr>
            <a:xfrm>
              <a:off x="5851" y="4107"/>
              <a:ext cx="11301" cy="1559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pPr>
                <a:lnSpc>
                  <a:spcPct val="130000"/>
                </a:lnSpc>
              </a:pPr>
              <a:r>
                <a:rPr lang="zh-CN" altLang="en-US"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听力音频、课时课件等资源</a:t>
              </a:r>
              <a:endParaRPr lang="zh-CN" altLang="en-US"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还可登录：</a:t>
              </a:r>
              <a:r>
                <a:rPr lang="en-US" altLang="zh-CN"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xx.canpoint.cn</a:t>
              </a:r>
              <a:endParaRPr lang="en-US" altLang="zh-CN"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11" name="文本框 10"/>
            <p:cNvSpPr txBox="1"/>
            <p:nvPr userDrawn="1"/>
          </p:nvSpPr>
          <p:spPr>
            <a:xfrm>
              <a:off x="3090" y="5760"/>
              <a:ext cx="2601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800" b="1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联系我们</a:t>
              </a:r>
              <a:endParaRPr lang="zh-CN" altLang="en-US" sz="28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文本框 11"/>
            <p:cNvSpPr txBox="1"/>
            <p:nvPr userDrawn="1"/>
          </p:nvSpPr>
          <p:spPr>
            <a:xfrm>
              <a:off x="5851" y="5760"/>
              <a:ext cx="11301" cy="703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pPr>
                <a:lnSpc>
                  <a:spcPct val="130000"/>
                </a:lnSpc>
              </a:pPr>
              <a:r>
                <a:rPr lang="en-US" sz="2000" b="1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方正兰亭黑_GBK" panose="02000000000000000000" charset="-122"/>
                </a:rPr>
                <a:t>400-0555-100</a:t>
              </a:r>
              <a:endParaRPr lang="en-US" sz="20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黑_GBK" panose="02000000000000000000" charset="-122"/>
              </a:endParaRPr>
            </a:p>
          </p:txBody>
        </p:sp>
      </p:grpSp>
      <p:pic>
        <p:nvPicPr>
          <p:cNvPr id="2" name="图片 1" descr="小学logo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38200" y="379730"/>
            <a:ext cx="1259840" cy="567055"/>
          </a:xfrm>
          <a:prstGeom prst="rect">
            <a:avLst/>
          </a:prstGeom>
        </p:spPr>
      </p:pic>
      <p:pic>
        <p:nvPicPr>
          <p:cNvPr id="3" name="图片 2" descr="30+年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193530" y="476250"/>
            <a:ext cx="2160270" cy="37401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7.png"/><Relationship Id="rId3" Type="http://schemas.openxmlformats.org/officeDocument/2006/relationships/tags" Target="../tags/tag7.xml"/><Relationship Id="rId2" Type="http://schemas.openxmlformats.org/officeDocument/2006/relationships/image" Target="../media/image6.png"/><Relationship Id="rId1" Type="http://schemas.openxmlformats.org/officeDocument/2006/relationships/tags" Target="../tags/tag6.xml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2.xml"/><Relationship Id="rId3" Type="http://schemas.openxmlformats.org/officeDocument/2006/relationships/tags" Target="../tags/tag9.xml"/><Relationship Id="rId2" Type="http://schemas.openxmlformats.org/officeDocument/2006/relationships/image" Target="../media/image6.png"/><Relationship Id="rId1" Type="http://schemas.openxmlformats.org/officeDocument/2006/relationships/tags" Target="../tags/tag8.xml"/></Relationships>
</file>

<file path=ppt/slides/_rels/slide5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3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13.xml"/><Relationship Id="rId4" Type="http://schemas.openxmlformats.org/officeDocument/2006/relationships/tags" Target="../tags/tag12.xml"/><Relationship Id="rId3" Type="http://schemas.openxmlformats.org/officeDocument/2006/relationships/tags" Target="../tags/tag11.xml"/><Relationship Id="rId2" Type="http://schemas.openxmlformats.org/officeDocument/2006/relationships/tags" Target="../tags/tag10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2.xml"/><Relationship Id="rId3" Type="http://schemas.openxmlformats.org/officeDocument/2006/relationships/tags" Target="../tags/tag15.xml"/><Relationship Id="rId2" Type="http://schemas.openxmlformats.org/officeDocument/2006/relationships/image" Target="../media/image8.png"/><Relationship Id="rId1" Type="http://schemas.openxmlformats.org/officeDocument/2006/relationships/tags" Target="../tags/tag1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17.xml"/><Relationship Id="rId2" Type="http://schemas.openxmlformats.org/officeDocument/2006/relationships/image" Target="../media/image9.png"/><Relationship Id="rId1" Type="http://schemas.openxmlformats.org/officeDocument/2006/relationships/tags" Target="../tags/tag1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7826049"/>
          </p:nvPr>
        </p:nvSpPr>
        <p:spPr/>
        <p:txBody>
          <a:bodyPr>
            <a:normAutofit/>
          </a:bodyPr>
          <a:p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  <a:sym typeface="+mn-ea"/>
              </a:rPr>
              <a:t>全品学练考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7826817"/>
          </p:nvPr>
        </p:nvSpPr>
        <p:spPr/>
        <p:txBody>
          <a:bodyPr/>
          <a:p>
            <a:r>
              <a:rPr lang="zh-CN" altLang="en-US" b="1">
                <a:ea typeface="微软雅黑" panose="020B0503020204020204" pitchFamily="34" charset="-122"/>
              </a:rPr>
              <a:t>数学</a:t>
            </a:r>
            <a:r>
              <a:rPr lang="en-US" altLang="zh-CN" b="1">
                <a:ea typeface="微软雅黑" panose="020B0503020204020204" pitchFamily="34" charset="-122"/>
              </a:rPr>
              <a:t>  </a:t>
            </a:r>
            <a:r>
              <a:rPr lang="zh-CN" altLang="en-US" b="1">
                <a:ea typeface="微软雅黑" panose="020B0503020204020204" pitchFamily="34" charset="-122"/>
              </a:rPr>
              <a:t>五</a:t>
            </a:r>
            <a:r>
              <a:rPr lang="zh-CN" altLang="en-US" b="1">
                <a:ea typeface="微软雅黑" panose="020B0503020204020204" pitchFamily="34" charset="-122"/>
              </a:rPr>
              <a:t>年级上册</a:t>
            </a:r>
            <a:r>
              <a:rPr lang="en-US" altLang="zh-CN" b="1">
                <a:ea typeface="微软雅黑" panose="020B0503020204020204" pitchFamily="34" charset="-122"/>
              </a:rPr>
              <a:t>   </a:t>
            </a:r>
            <a:r>
              <a:rPr lang="zh-CN" altLang="en-US" b="1">
                <a:ea typeface="微软雅黑" panose="020B0503020204020204" pitchFamily="34" charset="-122"/>
              </a:rPr>
              <a:t>人教</a:t>
            </a:r>
            <a:r>
              <a:rPr lang="en-US" altLang="zh-CN" b="1">
                <a:ea typeface="微软雅黑" panose="020B0503020204020204" pitchFamily="34" charset="-122"/>
              </a:rPr>
              <a:t>RJ</a:t>
            </a:r>
            <a:endParaRPr lang="en-US" altLang="zh-CN" b="1">
              <a:ea typeface="微软雅黑" panose="020B0503020204020204" pitchFamily="34" charset="-122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idx="17826050"/>
          </p:nvPr>
        </p:nvSpPr>
        <p:spPr/>
        <p:txBody>
          <a:bodyPr/>
          <a:p>
            <a:endParaRPr lang="zh-CN" altLang="en-US" b="1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19" name="文本占位符 9"/>
          <p:cNvSpPr txBox="1"/>
          <p:nvPr>
            <p:custDataLst>
              <p:tags r:id="rId1"/>
            </p:custDataLst>
          </p:nvPr>
        </p:nvSpPr>
        <p:spPr>
          <a:xfrm>
            <a:off x="6883400" y="3524250"/>
            <a:ext cx="1610995" cy="311150"/>
          </a:xfrm>
          <a:prstGeom prst="rect">
            <a:avLst/>
          </a:prstGeom>
          <a:solidFill>
            <a:srgbClr val="C00000"/>
          </a:solidFill>
        </p:spPr>
        <p:txBody>
          <a:bodyPr lIns="0" tIns="0" rIns="0" bIns="0" anchor="t">
            <a:normAutofit/>
          </a:bodyPr>
          <a:lstStyle>
            <a:lvl1pPr marL="0" indent="0" algn="ctr" defTabSz="914400" rtl="0" eaLnBrk="1" latinLnBrk="0" hangingPunct="1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400" b="0" u="none" strike="noStrike" kern="1500" cap="none" spc="0" normalizeH="0">
                <a:solidFill>
                  <a:schemeClr val="tx1"/>
                </a:solidFill>
                <a:latin typeface="微软雅黑" panose="020B0503020204020204" pitchFamily="34" charset="-122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b="1">
                <a:solidFill>
                  <a:schemeClr val="bg1"/>
                </a:solidFill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作业课件</a:t>
            </a:r>
            <a:endParaRPr lang="zh-CN" alt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7826049"/>
          </p:nvPr>
        </p:nvSpPr>
        <p:spPr>
          <a:xfrm>
            <a:off x="1519555" y="1583055"/>
            <a:ext cx="9753600" cy="1497330"/>
          </a:xfrm>
        </p:spPr>
        <p:txBody>
          <a:bodyPr>
            <a:normAutofit fontScale="90000"/>
          </a:bodyPr>
          <a:p>
            <a:r>
              <a:rPr lang="en-US" altLang="zh-CN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</a:rPr>
              <a:t>5   </a:t>
            </a:r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</a:rPr>
              <a:t>简</a:t>
            </a:r>
            <a:r>
              <a:rPr lang="en-US" altLang="zh-CN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</a:rPr>
              <a:t>  </a:t>
            </a:r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</a:rPr>
              <a:t>易</a:t>
            </a:r>
            <a:r>
              <a:rPr lang="en-US" altLang="zh-CN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</a:rPr>
              <a:t>  </a:t>
            </a:r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</a:rPr>
              <a:t>方</a:t>
            </a:r>
            <a:r>
              <a:rPr lang="en-US" altLang="zh-CN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</a:rPr>
              <a:t> </a:t>
            </a:r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</a:rPr>
              <a:t>程</a:t>
            </a:r>
            <a:b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</a:rPr>
            </a:br>
            <a:b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</a:rPr>
            </a:br>
            <a:r>
              <a:rPr lang="zh-CN" altLang="en-US" sz="40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  <a:sym typeface="+mn-ea"/>
              </a:rPr>
              <a:t>解简易方程</a:t>
            </a:r>
            <a:endParaRPr lang="zh-CN" altLang="en-US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60000"/>
                  <a:lumOff val="40000"/>
                </a:schemeClr>
              </a:solidFill>
              <a:effectLst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7826817"/>
          </p:nvPr>
        </p:nvSpPr>
        <p:spPr>
          <a:xfrm>
            <a:off x="3691255" y="3524250"/>
            <a:ext cx="3946525" cy="311150"/>
          </a:xfrm>
        </p:spPr>
        <p:txBody>
          <a:bodyPr>
            <a:noAutofit/>
          </a:bodyPr>
          <a:p>
            <a:pPr algn="ctr"/>
            <a:r>
              <a:rPr lang="zh-CN" altLang="en-US" b="1">
                <a:ea typeface="微软雅黑" panose="020B0503020204020204" pitchFamily="34" charset="-122"/>
              </a:rPr>
              <a:t>第</a:t>
            </a:r>
            <a:r>
              <a:rPr lang="en-US" altLang="zh-CN" b="1">
                <a:ea typeface="微软雅黑" panose="020B0503020204020204" pitchFamily="34" charset="-122"/>
              </a:rPr>
              <a:t>13</a:t>
            </a:r>
            <a:r>
              <a:rPr lang="zh-CN" altLang="en-US" b="1">
                <a:ea typeface="微软雅黑" panose="020B0503020204020204" pitchFamily="34" charset="-122"/>
              </a:rPr>
              <a:t>课时</a:t>
            </a:r>
            <a:r>
              <a:rPr lang="en-US" altLang="zh-CN" b="1">
                <a:ea typeface="微软雅黑" panose="020B0503020204020204" pitchFamily="34" charset="-122"/>
              </a:rPr>
              <a:t>    </a:t>
            </a:r>
            <a:r>
              <a:rPr lang="zh-CN" altLang="en-US" b="1">
                <a:ea typeface="微软雅黑" panose="020B0503020204020204" pitchFamily="34" charset="-122"/>
              </a:rPr>
              <a:t>列方程解决实际问题（</a:t>
            </a:r>
            <a:r>
              <a:rPr lang="en-US" altLang="zh-CN" b="1">
                <a:ea typeface="微软雅黑" panose="020B0503020204020204" pitchFamily="34" charset="-122"/>
              </a:rPr>
              <a:t>4</a:t>
            </a:r>
            <a:r>
              <a:rPr lang="zh-CN" altLang="en-US" b="1">
                <a:ea typeface="微软雅黑" panose="020B0503020204020204" pitchFamily="34" charset="-122"/>
              </a:rPr>
              <a:t>）</a:t>
            </a:r>
            <a:endParaRPr lang="zh-CN" altLang="en-US" b="1">
              <a:ea typeface="微软雅黑" panose="020B0503020204020204" pitchFamily="34" charset="-122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idx="17826050"/>
          </p:nvPr>
        </p:nvSpPr>
        <p:spPr>
          <a:xfrm>
            <a:off x="7637780" y="3524250"/>
            <a:ext cx="1610995" cy="311150"/>
          </a:xfrm>
        </p:spPr>
        <p:txBody>
          <a:bodyPr/>
          <a:p>
            <a:endParaRPr lang="zh-CN" altLang="en-US" b="1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19" name="文本占位符 9"/>
          <p:cNvSpPr txBox="1"/>
          <p:nvPr>
            <p:custDataLst>
              <p:tags r:id="rId1"/>
            </p:custDataLst>
          </p:nvPr>
        </p:nvSpPr>
        <p:spPr>
          <a:xfrm>
            <a:off x="7560310" y="3524250"/>
            <a:ext cx="1610995" cy="311150"/>
          </a:xfrm>
          <a:prstGeom prst="rect">
            <a:avLst/>
          </a:prstGeom>
          <a:solidFill>
            <a:srgbClr val="C00000"/>
          </a:solidFill>
        </p:spPr>
        <p:txBody>
          <a:bodyPr lIns="0" tIns="0" rIns="0" bIns="0" anchor="t">
            <a:normAutofit/>
          </a:bodyPr>
          <a:lstStyle>
            <a:lvl1pPr marL="0" indent="0" algn="ctr" defTabSz="914400" rtl="0" eaLnBrk="1" latinLnBrk="0" hangingPunct="1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400" b="0" u="none" strike="noStrike" kern="1500" cap="none" spc="0" normalizeH="0">
                <a:solidFill>
                  <a:schemeClr val="tx1"/>
                </a:solidFill>
                <a:latin typeface="微软雅黑" panose="020B0503020204020204" pitchFamily="34" charset="-122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b="1">
                <a:solidFill>
                  <a:schemeClr val="bg1"/>
                </a:solidFill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作业课件</a:t>
            </a:r>
            <a:endParaRPr lang="zh-CN" alt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286385" y="478155"/>
            <a:ext cx="11568430" cy="60007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</a:t>
            </a:r>
            <a:r>
              <a:rPr lang="zh-CN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在“环保我先行”活动中，实验小学五年级同学共回收废纸69千克，已知男同学回收的废纸质量是女同学的2倍，男同学和女同学分别回收废纸多少千克？</a:t>
            </a:r>
            <a:endParaRPr lang="zh-CN" sz="28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（1）画线段图表示等量关系。</a:t>
            </a:r>
            <a:endParaRPr lang="zh-CN" sz="28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endParaRPr lang="zh-CN" sz="28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endParaRPr lang="zh-CN" sz="28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endParaRPr lang="zh-CN" sz="28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（2）写出等量关系式。</a:t>
            </a:r>
            <a:endParaRPr lang="zh-CN" sz="28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endParaRPr lang="zh-CN" sz="28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0565" y="680720"/>
            <a:ext cx="981075" cy="600075"/>
          </a:xfrm>
          <a:prstGeom prst="rect">
            <a:avLst/>
          </a:prstGeom>
        </p:spPr>
      </p:pic>
      <p:sp>
        <p:nvSpPr>
          <p:cNvPr id="4" name="QB_4_AN.1_1#b69ca93eb.bracket?vbaanalysisanswer=1&amp;vbadefaultcenterpage=1&amp;parentnodeid=1c39e6aa0&amp;hasmatchpositionanswer=1"/>
          <p:cNvSpPr/>
          <p:nvPr>
            <p:custDataLst>
              <p:tags r:id="rId3"/>
            </p:custDataLst>
          </p:nvPr>
        </p:nvSpPr>
        <p:spPr>
          <a:xfrm>
            <a:off x="621030" y="5647055"/>
            <a:ext cx="10601960" cy="64579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p>
            <a:pPr marL="0" algn="l" latinLnBrk="1">
              <a:lnSpc>
                <a:spcPct val="150000"/>
              </a:lnSpc>
            </a:pPr>
            <a:r>
              <a:rPr lang="zh-CN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男同学回收的质量+女同学回收的质量=回收的总质量</a:t>
            </a:r>
            <a:endParaRPr lang="zh-CN" altLang="zh-CN" sz="2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88390" y="3228975"/>
            <a:ext cx="5519420" cy="1786890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286385" y="590550"/>
            <a:ext cx="11568430" cy="37846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在“环保我先行”活动中，实验小学五年级同学共回收废纸69千克，已知男同学回收的废纸质量是女同学的2倍，男同学和女同学分别回收废纸多少千克？</a:t>
            </a:r>
            <a:endParaRPr lang="zh-CN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（3）列方程并解答。</a:t>
            </a:r>
            <a:endParaRPr lang="zh-CN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endParaRPr lang="zh-CN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8035" y="753745"/>
            <a:ext cx="981075" cy="600075"/>
          </a:xfrm>
          <a:prstGeom prst="rect">
            <a:avLst/>
          </a:prstGeom>
        </p:spPr>
      </p:pic>
      <p:sp>
        <p:nvSpPr>
          <p:cNvPr id="4" name="QB_4_AN.1_1#b69ca93eb.bracket?vbaanalysisanswer=1&amp;vbadefaultcenterpage=1&amp;parentnodeid=1c39e6aa0&amp;hasmatchpositionanswer=1"/>
          <p:cNvSpPr/>
          <p:nvPr>
            <p:custDataLst>
              <p:tags r:id="rId3"/>
            </p:custDataLst>
          </p:nvPr>
        </p:nvSpPr>
        <p:spPr>
          <a:xfrm>
            <a:off x="1042670" y="3561080"/>
            <a:ext cx="10601960" cy="295465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p>
            <a:pPr marL="0" algn="l" latinLnBrk="1">
              <a:lnSpc>
                <a:spcPct val="150000"/>
              </a:lnSpc>
            </a:pP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解：设女同学回收废纸</a:t>
            </a:r>
            <a:r>
              <a:rPr lang="zh-CN" altLang="zh-CN" sz="3200" b="1" i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x</a:t>
            </a: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千克。</a:t>
            </a:r>
            <a:endParaRPr lang="zh-CN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marL="0" algn="l" latinLnBrk="1">
              <a:lnSpc>
                <a:spcPct val="150000"/>
              </a:lnSpc>
            </a:pP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2</a:t>
            </a:r>
            <a:r>
              <a:rPr lang="zh-CN" altLang="zh-CN" sz="3200" b="1" i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x</a:t>
            </a: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+</a:t>
            </a:r>
            <a:r>
              <a:rPr lang="zh-CN" altLang="zh-CN" sz="3200" b="1" i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x</a:t>
            </a: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=69</a:t>
            </a:r>
            <a:endParaRPr lang="zh-CN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marL="0" algn="l" latinLnBrk="1">
              <a:lnSpc>
                <a:spcPct val="150000"/>
              </a:lnSpc>
            </a:pPr>
            <a:r>
              <a:rPr lang="en-US" altLang="zh-CN" sz="3200" b="1" i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     </a:t>
            </a:r>
            <a:r>
              <a:rPr lang="zh-CN" altLang="zh-CN" sz="3200" b="1" i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x</a:t>
            </a: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=23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</a:t>
            </a: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23×2=46（千克）</a:t>
            </a:r>
            <a:endParaRPr lang="zh-CN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marL="0" algn="l" latinLnBrk="1">
              <a:lnSpc>
                <a:spcPct val="150000"/>
              </a:lnSpc>
            </a:pP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答：男同学回收废纸46千克，女同学回收废纸23千克。</a:t>
            </a:r>
            <a:endParaRPr lang="zh-CN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5505" y="927735"/>
            <a:ext cx="981075" cy="600075"/>
          </a:xfrm>
          <a:prstGeom prst="rect">
            <a:avLst/>
          </a:prstGeom>
        </p:spPr>
      </p:pic>
      <p:sp>
        <p:nvSpPr>
          <p:cNvPr id="2" name="文本框 1"/>
          <p:cNvSpPr txBox="1"/>
          <p:nvPr>
            <p:custDataLst>
              <p:tags r:id="rId2"/>
            </p:custDataLst>
          </p:nvPr>
        </p:nvSpPr>
        <p:spPr>
          <a:xfrm>
            <a:off x="448310" y="744855"/>
            <a:ext cx="10967085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2.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选择一个条件再解答。</a:t>
            </a:r>
            <a:endParaRPr lang="zh-CN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妈妈今年的年龄是小明的3倍，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，小明和妈妈今年分别多少岁？（教材P79第6题变式）</a:t>
            </a:r>
            <a:endParaRPr lang="zh-CN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A.小明比妈妈小24岁。B.妈妈和小明今年的年龄和是48岁。</a:t>
            </a:r>
            <a:endParaRPr lang="zh-CN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我选择的条件是（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）。</a:t>
            </a:r>
            <a:endParaRPr lang="zh-CN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列方程解答：</a:t>
            </a:r>
            <a:endParaRPr lang="zh-CN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" name="QB_4_AN.1_1#b69ca93eb.bracket?vbaanalysisanswer=1&amp;vbadefaultcenterpage=1&amp;parentnodeid=1c39e6aa0&amp;hasmatchpositionanswer=1"/>
          <p:cNvSpPr/>
          <p:nvPr>
            <p:custDataLst>
              <p:tags r:id="rId3"/>
            </p:custDataLst>
          </p:nvPr>
        </p:nvSpPr>
        <p:spPr>
          <a:xfrm>
            <a:off x="7010400" y="2248535"/>
            <a:ext cx="10601960" cy="73850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p>
            <a:pPr marL="0" algn="l" latinLnBrk="1">
              <a:lnSpc>
                <a:spcPct val="150000"/>
              </a:lnSpc>
            </a:pP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选择不唯一</a:t>
            </a:r>
            <a:endParaRPr lang="zh-CN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4" name="QB_4_AN.1_1#b69ca93eb.bracket?vbaanalysisanswer=1&amp;vbadefaultcenterpage=1&amp;parentnodeid=1c39e6aa0&amp;hasmatchpositionanswer=1"/>
          <p:cNvSpPr/>
          <p:nvPr>
            <p:custDataLst>
              <p:tags r:id="rId4"/>
            </p:custDataLst>
          </p:nvPr>
        </p:nvSpPr>
        <p:spPr>
          <a:xfrm>
            <a:off x="3963035" y="3700780"/>
            <a:ext cx="10601960" cy="73850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p>
            <a:pPr marL="0" algn="l" latinLnBrk="1">
              <a:lnSpc>
                <a:spcPct val="150000"/>
              </a:lnSpc>
            </a:pP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B</a:t>
            </a:r>
            <a:endParaRPr lang="zh-CN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7" name="QB_4_AN.1_1#b69ca93eb.bracket?vbaanalysisanswer=1&amp;vbadefaultcenterpage=1&amp;parentnodeid=1c39e6aa0&amp;hasmatchpositionanswer=1"/>
          <p:cNvSpPr/>
          <p:nvPr>
            <p:custDataLst>
              <p:tags r:id="rId5"/>
            </p:custDataLst>
          </p:nvPr>
        </p:nvSpPr>
        <p:spPr>
          <a:xfrm>
            <a:off x="3103245" y="4382770"/>
            <a:ext cx="10601960" cy="228409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marL="0" algn="l" latinLnBrk="1">
              <a:lnSpc>
                <a:spcPct val="150000"/>
              </a:lnSpc>
            </a:pP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解：设小明今年</a:t>
            </a:r>
            <a:r>
              <a:rPr lang="zh-CN" altLang="zh-CN" sz="3200" b="1" i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x</a:t>
            </a: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岁，那么妈妈今年3</a:t>
            </a:r>
            <a:r>
              <a:rPr lang="zh-CN" altLang="zh-CN" sz="3200" b="1" i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x</a:t>
            </a: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岁。</a:t>
            </a:r>
            <a:endParaRPr lang="zh-CN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marL="0" algn="l" latinLnBrk="1">
              <a:lnSpc>
                <a:spcPct val="150000"/>
              </a:lnSpc>
            </a:pPr>
            <a:r>
              <a:rPr lang="zh-CN" altLang="zh-CN" sz="3200" b="1" i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x</a:t>
            </a: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+3</a:t>
            </a:r>
            <a:r>
              <a:rPr lang="zh-CN" altLang="zh-CN" sz="3200" b="1" i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x</a:t>
            </a: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=48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</a:t>
            </a:r>
            <a:r>
              <a:rPr lang="zh-CN" altLang="zh-CN" sz="3200" b="1" i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x</a:t>
            </a: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=12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</a:t>
            </a: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3</a:t>
            </a:r>
            <a:r>
              <a:rPr lang="zh-CN" altLang="zh-CN" sz="3200" b="1" i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x</a:t>
            </a: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=3×12=36</a:t>
            </a:r>
            <a:endParaRPr lang="zh-CN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marL="0" algn="l" latinLnBrk="1">
              <a:lnSpc>
                <a:spcPct val="150000"/>
              </a:lnSpc>
            </a:pP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答：小明今年12岁，妈妈今年36岁。</a:t>
            </a:r>
            <a:endParaRPr lang="zh-CN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5862955" y="2183130"/>
            <a:ext cx="1589405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utoUpdateAnimBg="0"/>
      <p:bldP spid="4" grpId="0" autoUpdateAnimBg="0"/>
      <p:bldP spid="7" grpId="0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287020" y="948055"/>
            <a:ext cx="11572875" cy="15684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李叔叔用长6米的木条做了一个长方形画框，已知画框的长是宽的1.5倍，这个画框的长和宽各是多少米？</a:t>
            </a:r>
            <a:endParaRPr lang="zh-CN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9285" y="1150620"/>
            <a:ext cx="952500" cy="542925"/>
          </a:xfrm>
          <a:prstGeom prst="rect">
            <a:avLst/>
          </a:prstGeom>
        </p:spPr>
      </p:pic>
      <p:sp>
        <p:nvSpPr>
          <p:cNvPr id="5" name="QB_4_AN.1_1#b69ca93eb.bracket?vbaanalysisanswer=1&amp;vbadefaultcenterpage=1&amp;parentnodeid=1c39e6aa0&amp;hasmatchpositionanswer=1"/>
          <p:cNvSpPr/>
          <p:nvPr>
            <p:custDataLst>
              <p:tags r:id="rId3"/>
            </p:custDataLst>
          </p:nvPr>
        </p:nvSpPr>
        <p:spPr>
          <a:xfrm>
            <a:off x="993140" y="2415540"/>
            <a:ext cx="10601960" cy="295465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p>
            <a:pPr marL="0" algn="l" latinLnBrk="1">
              <a:lnSpc>
                <a:spcPct val="150000"/>
              </a:lnSpc>
            </a:pP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解：设这个画框的宽是</a:t>
            </a:r>
            <a:r>
              <a:rPr lang="zh-CN" altLang="zh-CN" sz="3200" b="1" i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x</a:t>
            </a: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米，那么长是1.5</a:t>
            </a:r>
            <a:r>
              <a:rPr lang="zh-CN" altLang="zh-CN" sz="3200" b="1" i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x</a:t>
            </a: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米。</a:t>
            </a:r>
            <a:endParaRPr lang="zh-CN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marL="0" algn="l" latinLnBrk="1">
              <a:lnSpc>
                <a:spcPct val="150000"/>
              </a:lnSpc>
            </a:pP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（1.5</a:t>
            </a:r>
            <a:r>
              <a:rPr lang="zh-CN" altLang="zh-CN" sz="3200" b="1" i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x</a:t>
            </a: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+</a:t>
            </a:r>
            <a:r>
              <a:rPr lang="zh-CN" altLang="zh-CN" sz="3200" b="1" i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x</a:t>
            </a: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）×2=6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</a:t>
            </a:r>
            <a:r>
              <a:rPr lang="zh-CN" altLang="zh-CN" sz="3200" b="1" i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x</a:t>
            </a: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=1.2</a:t>
            </a:r>
            <a:endParaRPr lang="zh-CN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marL="0" algn="l" latinLnBrk="1">
              <a:lnSpc>
                <a:spcPct val="150000"/>
              </a:lnSpc>
            </a:pP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1.5</a:t>
            </a:r>
            <a:r>
              <a:rPr lang="zh-CN" altLang="zh-CN" sz="3200" b="1" i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x</a:t>
            </a: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=1.5×1.2=1.8</a:t>
            </a:r>
            <a:endParaRPr lang="zh-CN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marL="0" algn="l" latinLnBrk="1">
              <a:lnSpc>
                <a:spcPct val="150000"/>
              </a:lnSpc>
            </a:pP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答：这个画框的长是1.8米，宽是1.2米。</a:t>
            </a:r>
            <a:endParaRPr lang="zh-CN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93370" y="5558790"/>
            <a:ext cx="1130617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>
                <a:solidFill>
                  <a:srgbClr val="00B0F0"/>
                </a:solidFill>
                <a:latin typeface="华文楷体" panose="02010600040101010101" charset="-122"/>
                <a:ea typeface="华文楷体" panose="02010600040101010101" charset="-122"/>
              </a:rPr>
              <a:t>【解析】解答本题的关键是明确木条的长度是长方形的周长</a:t>
            </a:r>
            <a:r>
              <a:rPr lang="zh-CN" altLang="en-US" sz="3200">
                <a:solidFill>
                  <a:srgbClr val="00B0F0"/>
                </a:solidFill>
              </a:rPr>
              <a:t>。</a:t>
            </a:r>
            <a:endParaRPr lang="zh-CN" altLang="en-US" sz="3200">
              <a:solidFill>
                <a:srgbClr val="00B0F0"/>
              </a:solidFill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QO_3#1c39e6aa0?vbaanalysisanswer=1&amp;vbadefaultcenterpage=1&amp;parentnodeid=311880475"/>
          <p:cNvSpPr/>
          <p:nvPr/>
        </p:nvSpPr>
        <p:spPr>
          <a:xfrm>
            <a:off x="552196" y="833501"/>
            <a:ext cx="11484864" cy="566992"/>
          </a:xfrm>
          <a:prstGeom prst="rect">
            <a:avLst/>
          </a:prstGeom>
          <a:noFill/>
        </p:spPr>
        <p:txBody>
          <a:bodyPr wrap="square" lIns="0" tIns="0" rIns="0" bIns="0" rtlCol="0" anchor="t"/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4.     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希望小学今年购进电脑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60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台，是去年购进电脑的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1.5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倍，计划明年购进电脑的台数是今年的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1.8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倍，求明年购进电脑的台数是去年购进电脑台数的多少倍。</a:t>
            </a:r>
            <a:endParaRPr lang="zh-CN" altLang="en-US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解：设去年购进电脑</a:t>
            </a:r>
            <a:r>
              <a:rPr lang="en-US" altLang="zh-CN" sz="3200" b="1" i="1">
                <a:solidFill>
                  <a:srgbClr val="FF0000"/>
                </a:solidFill>
                <a:effectLst/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x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台。</a:t>
            </a:r>
            <a:endParaRPr lang="zh-CN" altLang="en-US" sz="3200" b="1">
              <a:solidFill>
                <a:srgbClr val="FF0000"/>
              </a:solidFill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1.5</a:t>
            </a:r>
            <a:r>
              <a:rPr lang="en-US" altLang="zh-CN" sz="3200" b="1" i="1">
                <a:solidFill>
                  <a:srgbClr val="FF0000"/>
                </a:solidFill>
                <a:effectLst/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x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＝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60   </a:t>
            </a:r>
            <a:r>
              <a:rPr lang="en-US" altLang="zh-CN" sz="3200" b="1" i="1">
                <a:solidFill>
                  <a:srgbClr val="FF0000"/>
                </a:solidFill>
                <a:effectLst/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x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＝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40</a:t>
            </a:r>
            <a:endParaRPr lang="en-US" altLang="zh-CN" sz="3200" b="1">
              <a:solidFill>
                <a:srgbClr val="FF0000"/>
              </a:solidFill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60</a:t>
            </a:r>
            <a:r>
              <a:rPr lang="en-US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×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1.8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＝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108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（台）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108</a:t>
            </a:r>
            <a:r>
              <a:rPr lang="en-US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÷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40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＝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2.7</a:t>
            </a:r>
            <a:endParaRPr lang="en-US" altLang="zh-CN" sz="3200" b="1">
              <a:solidFill>
                <a:srgbClr val="FF0000"/>
              </a:solidFill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答：明年购进电脑的台数是去年购进电脑台数的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2.7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倍。</a:t>
            </a:r>
            <a:endParaRPr lang="zh-CN" altLang="en-US" sz="3200" b="1">
              <a:solidFill>
                <a:srgbClr val="FF0000"/>
              </a:solidFill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51535" y="976630"/>
            <a:ext cx="952500" cy="542925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287020" y="901700"/>
            <a:ext cx="10967085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5.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有两根彩带，第一根长74米，第二根长50米。两根彩带各剪去同样长的一段后，第一根剩下的长度是第二根的4倍。两根彩带各剩下多少米？</a:t>
            </a:r>
            <a:endParaRPr lang="zh-CN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4065" y="1069975"/>
            <a:ext cx="952500" cy="571500"/>
          </a:xfrm>
          <a:prstGeom prst="rect">
            <a:avLst/>
          </a:prstGeom>
        </p:spPr>
      </p:pic>
      <p:sp>
        <p:nvSpPr>
          <p:cNvPr id="5" name="QB_4_AN.1_1#b69ca93eb.bracket?vbaanalysisanswer=1&amp;vbadefaultcenterpage=1&amp;parentnodeid=1c39e6aa0&amp;hasmatchpositionanswer=1"/>
          <p:cNvSpPr/>
          <p:nvPr>
            <p:custDataLst>
              <p:tags r:id="rId3"/>
            </p:custDataLst>
          </p:nvPr>
        </p:nvSpPr>
        <p:spPr>
          <a:xfrm>
            <a:off x="537210" y="3358515"/>
            <a:ext cx="11451590" cy="221551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p>
            <a:pPr marL="0" algn="l" latinLnBrk="1">
              <a:lnSpc>
                <a:spcPct val="150000"/>
              </a:lnSpc>
            </a:pP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解：设第二根彩带剩下</a:t>
            </a:r>
            <a:r>
              <a:rPr lang="zh-CN" altLang="zh-CN" sz="3200" b="1" i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x</a:t>
            </a: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米，则第一根彩带剩下4</a:t>
            </a:r>
            <a:r>
              <a:rPr lang="zh-CN" altLang="zh-CN" sz="3200" b="1" i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x</a:t>
            </a: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米。</a:t>
            </a:r>
            <a:endParaRPr lang="zh-CN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marL="0" algn="l" latinLnBrk="1">
              <a:lnSpc>
                <a:spcPct val="150000"/>
              </a:lnSpc>
            </a:pP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4</a:t>
            </a:r>
            <a:r>
              <a:rPr lang="zh-CN" altLang="zh-CN" sz="3200" b="1" i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x</a:t>
            </a: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-</a:t>
            </a:r>
            <a:r>
              <a:rPr lang="zh-CN" altLang="zh-CN" sz="3200" b="1" i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x</a:t>
            </a: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=74-50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</a:t>
            </a:r>
            <a:r>
              <a:rPr lang="zh-CN" altLang="zh-CN" sz="3200" b="1" i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x</a:t>
            </a: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=8</a:t>
            </a:r>
            <a:endParaRPr lang="zh-CN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marL="0" algn="l" latinLnBrk="1">
              <a:lnSpc>
                <a:spcPct val="150000"/>
              </a:lnSpc>
            </a:pP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4×8=32（米）答：第一根彩带剩下32米，第二根彩带剩下8米。</a:t>
            </a:r>
            <a:endParaRPr lang="zh-CN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tags/tag1.xml><?xml version="1.0" encoding="utf-8"?>
<p:tagLst xmlns:p="http://schemas.openxmlformats.org/presentationml/2006/main">
  <p:tag name="KSO_WM_BEAUTIFY_FLAG" val="#fgm#"/>
  <p:tag name="KSO_WM_UNIT_INDEX" val="1"/>
  <p:tag name="KSO_WM_UNIT_TYPE" val="a"/>
  <p:tag name="KSO_WM_LAYOUT_CHECK_HASH" val="58204ba703b6277a2c8fdc498bbec4aa722b2661"/>
  <p:tag name="KSO_WM_NEWLAYOUT_ID" val="10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commondata" val="eyJoZGlkIjoiMTMzY2FmZTZlYWZhMDEyNmJlMTZiZTdjNzdlNGE5MjgifQ=="/>
</p:tagLst>
</file>

<file path=ppt/tags/tag2.xml><?xml version="1.0" encoding="utf-8"?>
<p:tagLst xmlns:p="http://schemas.openxmlformats.org/presentationml/2006/main">
  <p:tag name="KSO_WM_BEAUTIFY_FLAG" val="#fgm#"/>
  <p:tag name="KSO_WM_DIAGRAM_GROUP_CODE" val="1"/>
  <p:tag name="KSO_WM_UNIT_INDEX" val="1"/>
  <p:tag name="KSO_WM_UNIT_TYPE" val="f"/>
</p:tagLst>
</file>

<file path=ppt/tags/tag3.xml><?xml version="1.0" encoding="utf-8"?>
<p:tagLst xmlns:p="http://schemas.openxmlformats.org/presentationml/2006/main">
  <p:tag name="KSO_WM_BEAUTIFY_FLAG" val="#fgm#"/>
  <p:tag name="KSO_WM_DIAGRAM_GROUP_CODE" val="1"/>
  <p:tag name="KSO_WM_UNIT_INDEX" val="1"/>
  <p:tag name="KSO_WM_UNIT_TYPE" val="f"/>
</p:tagLst>
</file>

<file path=ppt/tags/tag4.xml><?xml version="1.0" encoding="utf-8"?>
<p:tagLst xmlns:p="http://schemas.openxmlformats.org/presentationml/2006/main">
  <p:tag name="KSO_WM_BEAUTIFY_FLAG" val="#fgm#"/>
  <p:tag name="KSO_WM_DIAGRAM_GROUP_CODE" val="1"/>
  <p:tag name="KSO_WM_UNIT_INDEX" val="1"/>
  <p:tag name="KSO_WM_UNIT_TYPE" val="f"/>
</p:tagLst>
</file>

<file path=ppt/tags/tag5.xml><?xml version="1.0" encoding="utf-8"?>
<p:tagLst xmlns:p="http://schemas.openxmlformats.org/presentationml/2006/main">
  <p:tag name="KSO_WM_BEAUTIFY_FLAG" val="#fgm#"/>
  <p:tag name="KSO_WM_DIAGRAM_GROUP_CODE" val="1"/>
  <p:tag name="KSO_WM_UNIT_INDEX" val="1"/>
  <p:tag name="KSO_WM_UNIT_TYPE" val="f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994</Words>
  <Application>WPS 演示</Application>
  <PresentationFormat>宽屏</PresentationFormat>
  <Paragraphs>66</Paragraphs>
  <Slides>9</Slides>
  <Notes>8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22" baseType="lpstr">
      <vt:lpstr>Arial</vt:lpstr>
      <vt:lpstr>宋体</vt:lpstr>
      <vt:lpstr>Wingdings</vt:lpstr>
      <vt:lpstr>微软雅黑</vt:lpstr>
      <vt:lpstr>方正兰亭黑_GBK</vt:lpstr>
      <vt:lpstr>黑体</vt:lpstr>
      <vt:lpstr>楷体</vt:lpstr>
      <vt:lpstr>Times New Roman</vt:lpstr>
      <vt:lpstr>华文楷体</vt:lpstr>
      <vt:lpstr>Arial Unicode MS</vt:lpstr>
      <vt:lpstr>Calibri</vt:lpstr>
      <vt:lpstr>等线</vt:lpstr>
      <vt:lpstr/>
      <vt:lpstr>全品学练考</vt:lpstr>
      <vt:lpstr>5   简  易  方 程  解简易方程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芗筱</cp:lastModifiedBy>
  <cp:revision>45</cp:revision>
  <dcterms:created xsi:type="dcterms:W3CDTF">2024-12-09T09:33:00Z</dcterms:created>
  <dcterms:modified xsi:type="dcterms:W3CDTF">2025-07-18T05:37:11Z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D56094592DA949379B1AC3C6CC0C316C_13</vt:lpwstr>
  </property>
  <property fmtid="{D5CDD505-2E9C-101B-9397-08002B2CF9AE}" pid="3" name="KSOProductBuildVer">
    <vt:lpwstr>2052-12.1.0.21915</vt:lpwstr>
  </property>
</Properties>
</file>