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
  </p:notesMasterIdLst>
  <p:sldIdLst>
    <p:sldId id="265" r:id="rId3"/>
    <p:sldId id="268" r:id="rId4"/>
    <p:sldId id="257" r:id="rId5"/>
    <p:sldId id="269" r:id="rId7"/>
    <p:sldId id="270" r:id="rId8"/>
    <p:sldId id="271" r:id="rId9"/>
    <p:sldId id="281" r:id="rId10"/>
    <p:sldId id="290" r:id="rId11"/>
    <p:sldId id="282" r:id="rId12"/>
    <p:sldId id="283" r:id="rId13"/>
    <p:sldId id="284" r:id="rId14"/>
    <p:sldId id="272" r:id="rId15"/>
    <p:sldId id="291" r:id="rId16"/>
    <p:sldId id="292" r:id="rId17"/>
    <p:sldId id="266" r:id="rId18"/>
    <p:sldId id="267" r:id="rId19"/>
    <p:sldId id="273" r:id="rId20"/>
    <p:sldId id="274" r:id="rId21"/>
    <p:sldId id="275" r:id="rId22"/>
    <p:sldId id="277" r:id="rId23"/>
    <p:sldId id="278" r:id="rId24"/>
    <p:sldId id="279" r:id="rId25"/>
    <p:sldId id="293" r:id="rId26"/>
    <p:sldId id="280" r:id="rId27"/>
    <p:sldId id="263" r:id="rId28"/>
  </p:sldIdLst>
  <p:sldSz cx="12192000" cy="6858000"/>
  <p:notesSz cx="6858000" cy="12192000"/>
  <p:custDataLst>
    <p:tags r:id="rId32"/>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300"/>
    <a:srgbClr val="DC4F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0" d="100"/>
          <a:sy n="110" d="100"/>
        </p:scale>
        <p:origin x="594" y="96"/>
      </p:cViewPr>
      <p:guideLst/>
    </p:cSldViewPr>
  </p:slideViewPr>
  <p:notesTextViewPr>
    <p:cViewPr>
      <p:scale>
        <a:sx n="1" d="1"/>
        <a:sy n="1" d="1"/>
      </p:scale>
      <p:origin x="0" y="0"/>
    </p:cViewPr>
  </p:notesTextViewPr>
  <p:sorterViewPr>
    <p:cViewPr>
      <p:scale>
        <a:sx n="150" d="100"/>
        <a:sy n="150" d="100"/>
      </p:scale>
      <p:origin x="0" y="-103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1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一段文本-1项">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ctrTitle" idx="17826049" hasCustomPrompt="1"/>
            <p:custDataLst>
              <p:tags r:id="rId3"/>
            </p:custDataLst>
          </p:nvPr>
        </p:nvSpPr>
        <p:spPr>
          <a:xfrm>
            <a:off x="1219200" y="2590800"/>
            <a:ext cx="9753600" cy="762000"/>
          </a:xfrm>
          <a:prstGeom prst="rect">
            <a:avLst/>
          </a:prstGeom>
          <a:noFill/>
        </p:spPr>
        <p:txBody>
          <a:bodyPr lIns="0" tIns="0" rIns="0" bIns="0" anchor="ctr">
            <a:normAutofit/>
          </a:bodyPr>
          <a:lstStyle>
            <a:lvl1pPr marL="0" indent="0" algn="ctr">
              <a:spcBef>
                <a:spcPct val="0"/>
              </a:spcBef>
              <a:spcAft>
                <a:spcPct val="0"/>
              </a:spcAft>
              <a:buNone/>
              <a:defRPr sz="4400" b="1" spc="0">
                <a:solidFill>
                  <a:schemeClr val="tx1"/>
                </a:solidFill>
                <a:latin typeface="微软雅黑" panose="020B0503020204020204" pitchFamily="34" charset="-122"/>
                <a:ea typeface="微软雅黑" panose="020B0503020204020204" pitchFamily="34" charset="-122"/>
              </a:defRPr>
            </a:lvl1pPr>
          </a:lstStyle>
          <a:p>
            <a:r>
              <a:rPr lang="zh-CN" altLang="en-US"/>
              <a:t>单击此处添加标题</a:t>
            </a:r>
            <a:endParaRPr lang="zh-CN" altLang="en-US"/>
          </a:p>
        </p:txBody>
      </p:sp>
      <p:sp>
        <p:nvSpPr>
          <p:cNvPr id="7" name="文本占位符 6"/>
          <p:cNvSpPr>
            <a:spLocks noGrp="1"/>
          </p:cNvSpPr>
          <p:nvPr>
            <p:ph type="body" idx="17826817" hasCustomPrompt="1"/>
            <p:custDataLst>
              <p:tags r:id="rId4"/>
            </p:custDataLst>
          </p:nvPr>
        </p:nvSpPr>
        <p:spPr>
          <a:xfrm>
            <a:off x="3752850" y="3524250"/>
            <a:ext cx="3130550" cy="311150"/>
          </a:xfrm>
          <a:prstGeom prst="rect">
            <a:avLst/>
          </a:prstGeom>
          <a:solidFill>
            <a:schemeClr val="bg1"/>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英语</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三年级上册</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RJ·PEP</a:t>
            </a:r>
            <a:endParaRPr lang="en-US" altLang="zh-CN" smtClean="0"/>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
        <p:nvSpPr>
          <p:cNvPr id="10" name="文本占位符 9"/>
          <p:cNvSpPr>
            <a:spLocks noGrp="1"/>
          </p:cNvSpPr>
          <p:nvPr>
            <p:ph type="body" idx="17826050" hasCustomPrompt="1"/>
            <p:custDataLst>
              <p:tags r:id="rId5"/>
            </p:custDataLst>
          </p:nvPr>
        </p:nvSpPr>
        <p:spPr>
          <a:xfrm>
            <a:off x="6874510" y="3524250"/>
            <a:ext cx="1610995" cy="311150"/>
          </a:xfrm>
          <a:prstGeom prst="rect">
            <a:avLst/>
          </a:prstGeom>
          <a:solidFill>
            <a:srgbClr val="C00000"/>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作业课件</a:t>
            </a:r>
            <a:endParaRPr lang="zh-CN" altLang="en-US" smtClean="0"/>
          </a:p>
        </p:txBody>
      </p:sp>
      <p:pic>
        <p:nvPicPr>
          <p:cNvPr id="15" name="图片 14" descr="小学logo"/>
          <p:cNvPicPr>
            <a:picLocks noChangeAspect="1"/>
          </p:cNvPicPr>
          <p:nvPr userDrawn="1"/>
        </p:nvPicPr>
        <p:blipFill>
          <a:blip r:embed="rId6"/>
          <a:stretch>
            <a:fillRect/>
          </a:stretch>
        </p:blipFill>
        <p:spPr>
          <a:xfrm>
            <a:off x="838200" y="379730"/>
            <a:ext cx="1259840" cy="56705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 name="图片 14" descr="小学logo"/>
          <p:cNvPicPr>
            <a:picLocks noChangeAspect="1"/>
          </p:cNvPicPr>
          <p:nvPr userDrawn="1"/>
        </p:nvPicPr>
        <p:blipFill>
          <a:blip r:embed="rId3"/>
          <a:stretch>
            <a:fillRect/>
          </a:stretch>
        </p:blipFill>
        <p:spPr>
          <a:xfrm>
            <a:off x="448945" y="419735"/>
            <a:ext cx="720000" cy="324073"/>
          </a:xfrm>
          <a:prstGeom prst="rect">
            <a:avLst/>
          </a:prstGeom>
        </p:spPr>
      </p:pic>
      <p:pic>
        <p:nvPicPr>
          <p:cNvPr id="11" name="图片 10" descr="30+年"/>
          <p:cNvPicPr>
            <a:picLocks noChangeAspect="1"/>
          </p:cNvPicPr>
          <p:nvPr userDrawn="1"/>
        </p:nvPicPr>
        <p:blipFill>
          <a:blip r:embed="rId4"/>
          <a:stretch>
            <a:fillRect/>
          </a:stretch>
        </p:blipFill>
        <p:spPr>
          <a:xfrm>
            <a:off x="10354945" y="6236970"/>
            <a:ext cx="1440000" cy="24931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4" name="组合 13"/>
          <p:cNvGrpSpPr/>
          <p:nvPr userDrawn="1"/>
        </p:nvGrpSpPr>
        <p:grpSpPr>
          <a:xfrm>
            <a:off x="1962150" y="2607945"/>
            <a:ext cx="8929370" cy="1571625"/>
            <a:chOff x="3090" y="4107"/>
            <a:chExt cx="14062" cy="2475"/>
          </a:xfrm>
        </p:grpSpPr>
        <p:sp>
          <p:nvSpPr>
            <p:cNvPr id="9" name="文本框 8"/>
            <p:cNvSpPr txBox="1"/>
            <p:nvPr userDrawn="1"/>
          </p:nvSpPr>
          <p:spPr>
            <a:xfrm>
              <a:off x="3090" y="4197"/>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小学官网</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5851" y="4107"/>
              <a:ext cx="11301" cy="1559"/>
            </a:xfrm>
            <a:prstGeom prst="rect">
              <a:avLst/>
            </a:prstGeom>
            <a:noFill/>
          </p:spPr>
          <p:txBody>
            <a:bodyPr wrap="square" rtlCol="0">
              <a:noAutofit/>
            </a:bodyPr>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听力音频、课时课件等资源</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还可登录：</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xx.canpoint.cn</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userDrawn="1"/>
          </p:nvSpPr>
          <p:spPr>
            <a:xfrm>
              <a:off x="3090" y="5760"/>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联系我们</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userDrawn="1"/>
          </p:nvSpPr>
          <p:spPr>
            <a:xfrm>
              <a:off x="5851" y="5760"/>
              <a:ext cx="11301" cy="703"/>
            </a:xfrm>
            <a:prstGeom prst="rect">
              <a:avLst/>
            </a:prstGeom>
            <a:noFill/>
          </p:spPr>
          <p:txBody>
            <a:bodyPr wrap="square" rtlCol="0">
              <a:noAutofit/>
            </a:bodyPr>
            <a:p>
              <a:pPr>
                <a:lnSpc>
                  <a:spcPct val="130000"/>
                </a:lnSpc>
              </a:pPr>
              <a:r>
                <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rPr>
                <a:t>400-0555-100</a:t>
              </a:r>
              <a:endPar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endParaRPr>
            </a:p>
          </p:txBody>
        </p:sp>
      </p:grpSp>
      <p:pic>
        <p:nvPicPr>
          <p:cNvPr id="2" name="图片 1" descr="小学logo"/>
          <p:cNvPicPr>
            <a:picLocks noChangeAspect="1"/>
          </p:cNvPicPr>
          <p:nvPr userDrawn="1"/>
        </p:nvPicPr>
        <p:blipFill>
          <a:blip r:embed="rId3"/>
          <a:stretch>
            <a:fillRect/>
          </a:stretch>
        </p:blipFill>
        <p:spPr>
          <a:xfrm>
            <a:off x="838200" y="379730"/>
            <a:ext cx="1259840" cy="567055"/>
          </a:xfrm>
          <a:prstGeom prst="rect">
            <a:avLst/>
          </a:prstGeom>
        </p:spPr>
      </p:pic>
      <p:pic>
        <p:nvPicPr>
          <p:cNvPr id="3" name="图片 2" descr="30+年"/>
          <p:cNvPicPr>
            <a:picLocks noChangeAspect="1"/>
          </p:cNvPicPr>
          <p:nvPr userDrawn="1"/>
        </p:nvPicPr>
        <p:blipFill>
          <a:blip r:embed="rId4"/>
          <a:stretch>
            <a:fillRect/>
          </a:stretch>
        </p:blipFill>
        <p:spPr>
          <a:xfrm>
            <a:off x="9193530" y="476250"/>
            <a:ext cx="2160270" cy="3740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p:txBody>
          <a:bodyPr>
            <a:normAutofit/>
          </a:bodyPr>
          <a:p>
            <a:r>
              <a:rPr lang="zh-CN" altLang="en-US">
                <a:ln w="22225">
                  <a:solidFill>
                    <a:schemeClr val="accent2"/>
                  </a:solidFill>
                  <a:prstDash val="solid"/>
                </a:ln>
                <a:solidFill>
                  <a:schemeClr val="accent2">
                    <a:lumMod val="60000"/>
                    <a:lumOff val="40000"/>
                  </a:schemeClr>
                </a:solidFill>
                <a:effectLst/>
                <a:sym typeface="+mn-ea"/>
              </a:rPr>
              <a:t>全品学练考</a:t>
            </a:r>
            <a:endParaRPr lang="zh-CN" altLang="en-US"/>
          </a:p>
        </p:txBody>
      </p:sp>
      <p:sp>
        <p:nvSpPr>
          <p:cNvPr id="3" name="文本占位符 2"/>
          <p:cNvSpPr>
            <a:spLocks noGrp="1"/>
          </p:cNvSpPr>
          <p:nvPr>
            <p:ph type="body" idx="17826817"/>
          </p:nvPr>
        </p:nvSpPr>
        <p:spPr/>
        <p:txBody>
          <a:bodyPr/>
          <a:p>
            <a:r>
              <a:rPr lang="zh-CN" altLang="en-US" b="1">
                <a:ea typeface="微软雅黑" panose="020B0503020204020204" pitchFamily="34" charset="-122"/>
              </a:rPr>
              <a:t>数学</a:t>
            </a:r>
            <a:r>
              <a:rPr lang="en-US" altLang="zh-CN" b="1">
                <a:ea typeface="微软雅黑" panose="020B0503020204020204" pitchFamily="34" charset="-122"/>
              </a:rPr>
              <a:t>  </a:t>
            </a:r>
            <a:r>
              <a:rPr lang="zh-CN" altLang="en-US" b="1">
                <a:ea typeface="微软雅黑" panose="020B0503020204020204" pitchFamily="34" charset="-122"/>
              </a:rPr>
              <a:t>五</a:t>
            </a:r>
            <a:r>
              <a:rPr lang="zh-CN" altLang="en-US" b="1">
                <a:ea typeface="微软雅黑" panose="020B0503020204020204" pitchFamily="34" charset="-122"/>
              </a:rPr>
              <a:t>年级上册</a:t>
            </a:r>
            <a:r>
              <a:rPr lang="en-US" altLang="zh-CN" b="1">
                <a:ea typeface="微软雅黑" panose="020B0503020204020204" pitchFamily="34" charset="-122"/>
              </a:rPr>
              <a:t>   </a:t>
            </a:r>
            <a:r>
              <a:rPr lang="zh-CN" altLang="en-US" b="1">
                <a:ea typeface="微软雅黑" panose="020B0503020204020204" pitchFamily="34" charset="-122"/>
              </a:rPr>
              <a:t>人教</a:t>
            </a:r>
            <a:r>
              <a:rPr lang="en-US" altLang="zh-CN" b="1">
                <a:ea typeface="微软雅黑" panose="020B0503020204020204" pitchFamily="34" charset="-122"/>
              </a:rPr>
              <a:t>RJ</a:t>
            </a:r>
            <a:endParaRPr lang="en-US" altLang="zh-CN" b="1">
              <a:ea typeface="微软雅黑" panose="020B0503020204020204" pitchFamily="34" charset="-122"/>
            </a:endParaRPr>
          </a:p>
        </p:txBody>
      </p:sp>
      <p:sp>
        <p:nvSpPr>
          <p:cNvPr id="4" name="文本占位符 3"/>
          <p:cNvSpPr>
            <a:spLocks noGrp="1"/>
          </p:cNvSpPr>
          <p:nvPr>
            <p:ph type="body" idx="17826050"/>
          </p:nvPr>
        </p:nvSpPr>
        <p:spPr/>
        <p:txBody>
          <a:bodyPr/>
          <a:p>
            <a:endParaRPr lang="zh-CN" altLang="en-US" b="1">
              <a:solidFill>
                <a:schemeClr val="bg1"/>
              </a:solidFill>
              <a:ea typeface="微软雅黑" panose="020B0503020204020204" pitchFamily="34" charset="-122"/>
            </a:endParaRPr>
          </a:p>
        </p:txBody>
      </p:sp>
      <p:sp>
        <p:nvSpPr>
          <p:cNvPr id="19" name="文本占位符 9"/>
          <p:cNvSpPr txBox="1"/>
          <p:nvPr>
            <p:custDataLst>
              <p:tags r:id="rId1"/>
            </p:custDataLst>
          </p:nvPr>
        </p:nvSpPr>
        <p:spPr>
          <a:xfrm>
            <a:off x="688340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6065" y="874395"/>
            <a:ext cx="11203940" cy="452310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10.</a:t>
            </a:r>
            <a:r>
              <a:rPr lang="zh-CN" altLang="en-US" sz="3200" b="1">
                <a:latin typeface="宋体" panose="02010600030101010101" pitchFamily="2" charset="-122"/>
                <a:ea typeface="宋体" panose="02010600030101010101" pitchFamily="2" charset="-122"/>
                <a:cs typeface="宋体" panose="02010600030101010101" pitchFamily="2" charset="-122"/>
              </a:rPr>
              <a:t>如果</a:t>
            </a:r>
            <a:r>
              <a:rPr lang="en-US" altLang="zh-CN" sz="3200" b="1" i="1">
                <a:latin typeface="Times New Roman" panose="02020603050405020304" charset="0"/>
                <a:ea typeface="宋体" panose="02010600030101010101" pitchFamily="2" charset="-122"/>
                <a:cs typeface="Times New Roman" panose="02020603050405020304" charset="0"/>
              </a:rPr>
              <a:t>a</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0.98</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0.98</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均不等于</a:t>
            </a:r>
            <a:r>
              <a:rPr lang="en-US" altLang="zh-CN" sz="3200" b="1">
                <a:latin typeface="宋体" panose="02010600030101010101" pitchFamily="2" charset="-122"/>
                <a:ea typeface="宋体" panose="02010600030101010101" pitchFamily="2" charset="-122"/>
                <a:cs typeface="宋体" panose="02010600030101010101" pitchFamily="2" charset="-122"/>
              </a:rPr>
              <a:t>0</a:t>
            </a:r>
            <a:r>
              <a:rPr lang="zh-CN" altLang="en-US" sz="3200" b="1">
                <a:latin typeface="宋体" panose="02010600030101010101" pitchFamily="2" charset="-122"/>
                <a:ea typeface="宋体" panose="02010600030101010101" pitchFamily="2" charset="-122"/>
                <a:cs typeface="宋体" panose="02010600030101010101" pitchFamily="2" charset="-122"/>
              </a:rPr>
              <a:t>），那么</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和</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相比，（</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A.</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B.</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C.</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D.</a:t>
            </a:r>
            <a:r>
              <a:rPr lang="zh-CN" altLang="en-US" sz="3200" b="1">
                <a:latin typeface="宋体" panose="02010600030101010101" pitchFamily="2" charset="-122"/>
                <a:ea typeface="宋体" panose="02010600030101010101" pitchFamily="2" charset="-122"/>
                <a:cs typeface="宋体" panose="02010600030101010101" pitchFamily="2" charset="-122"/>
              </a:rPr>
              <a:t>无法确定</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70685" y="1798320"/>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1010285"/>
            <a:ext cx="11037570" cy="4030980"/>
          </a:xfrm>
          <a:prstGeom prst="rect">
            <a:avLst/>
          </a:prstGeom>
          <a:noFill/>
        </p:spPr>
        <p:txBody>
          <a:bodyPr wrap="square" rtlCol="0" anchor="t">
            <a:spAutoFit/>
          </a:bodyPr>
          <a:p>
            <a:r>
              <a:rPr lang="en-US" altLang="zh-CN" sz="3200" b="1">
                <a:latin typeface="黑体" panose="02010609060101010101" charset="-122"/>
                <a:ea typeface="黑体" panose="02010609060101010101" charset="-122"/>
                <a:cs typeface="宋体" panose="02010600030101010101" pitchFamily="2" charset="-122"/>
              </a:rPr>
              <a:t>11.</a:t>
            </a:r>
            <a:r>
              <a:rPr lang="zh-CN" altLang="en-US" sz="3200" b="1">
                <a:latin typeface="宋体" panose="02010600030101010101" pitchFamily="2" charset="-122"/>
                <a:ea typeface="宋体" panose="02010600030101010101" pitchFamily="2" charset="-122"/>
                <a:cs typeface="宋体" panose="02010600030101010101" pitchFamily="2" charset="-122"/>
              </a:rPr>
              <a:t>在探究</a:t>
            </a:r>
            <a:r>
              <a:rPr lang="en-US" altLang="zh-CN" sz="3200" b="1">
                <a:latin typeface="宋体" panose="02010600030101010101" pitchFamily="2" charset="-122"/>
                <a:ea typeface="宋体" panose="02010600030101010101" pitchFamily="2" charset="-122"/>
                <a:cs typeface="宋体" panose="02010600030101010101" pitchFamily="2" charset="-122"/>
              </a:rPr>
              <a:t>2.1</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1.05</a:t>
            </a:r>
            <a:r>
              <a:rPr lang="zh-CN" altLang="en-US" sz="3200" b="1">
                <a:latin typeface="宋体" panose="02010600030101010101" pitchFamily="2" charset="-122"/>
                <a:ea typeface="宋体" panose="02010600030101010101" pitchFamily="2" charset="-122"/>
                <a:cs typeface="宋体" panose="02010600030101010101" pitchFamily="2" charset="-122"/>
              </a:rPr>
              <a:t>的过程中，下面方法正确的是（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A.</a:t>
            </a:r>
            <a:r>
              <a:rPr lang="en-US" altLang="en-US" sz="3200" b="1">
                <a:latin typeface="宋体" panose="02010600030101010101" pitchFamily="2" charset="-122"/>
                <a:ea typeface="宋体" panose="02010600030101010101" pitchFamily="2" charset="-122"/>
                <a:cs typeface="宋体" panose="02010600030101010101" pitchFamily="2" charset="-122"/>
              </a:rPr>
              <a:t>①②  </a:t>
            </a:r>
            <a:r>
              <a:rPr lang="en-US" altLang="zh-CN" sz="3200" b="1">
                <a:latin typeface="宋体" panose="02010600030101010101" pitchFamily="2" charset="-122"/>
                <a:ea typeface="宋体" panose="02010600030101010101" pitchFamily="2" charset="-122"/>
                <a:cs typeface="宋体" panose="02010600030101010101" pitchFamily="2" charset="-122"/>
              </a:rPr>
              <a:t>B.</a:t>
            </a:r>
            <a:r>
              <a:rPr lang="en-US" altLang="en-US" sz="3200" b="1">
                <a:latin typeface="宋体" panose="02010600030101010101" pitchFamily="2" charset="-122"/>
                <a:ea typeface="宋体" panose="02010600030101010101" pitchFamily="2" charset="-122"/>
                <a:cs typeface="宋体" panose="02010600030101010101" pitchFamily="2" charset="-122"/>
              </a:rPr>
              <a:t>②③   </a:t>
            </a:r>
            <a:r>
              <a:rPr lang="en-US" altLang="zh-CN" sz="3200" b="1">
                <a:latin typeface="宋体" panose="02010600030101010101" pitchFamily="2" charset="-122"/>
                <a:ea typeface="宋体" panose="02010600030101010101" pitchFamily="2" charset="-122"/>
                <a:cs typeface="宋体" panose="02010600030101010101" pitchFamily="2" charset="-122"/>
              </a:rPr>
              <a:t>C.</a:t>
            </a:r>
            <a:r>
              <a:rPr lang="en-US" altLang="en-US" sz="3200" b="1">
                <a:latin typeface="宋体" panose="02010600030101010101" pitchFamily="2" charset="-122"/>
                <a:ea typeface="宋体" panose="02010600030101010101" pitchFamily="2" charset="-122"/>
                <a:cs typeface="宋体" panose="02010600030101010101" pitchFamily="2" charset="-122"/>
              </a:rPr>
              <a:t>①②③    </a:t>
            </a:r>
            <a:r>
              <a:rPr lang="en-US" altLang="zh-CN" sz="3200" b="1">
                <a:latin typeface="宋体" panose="02010600030101010101" pitchFamily="2" charset="-122"/>
                <a:ea typeface="宋体" panose="02010600030101010101" pitchFamily="2" charset="-122"/>
                <a:cs typeface="宋体" panose="02010600030101010101" pitchFamily="2" charset="-122"/>
              </a:rPr>
              <a:t>D.</a:t>
            </a:r>
            <a:r>
              <a:rPr lang="zh-CN" altLang="en-US" sz="3200" b="1">
                <a:latin typeface="宋体" panose="02010600030101010101" pitchFamily="2" charset="-122"/>
                <a:ea typeface="宋体" panose="02010600030101010101" pitchFamily="2" charset="-122"/>
                <a:cs typeface="宋体" panose="02010600030101010101" pitchFamily="2" charset="-122"/>
              </a:rPr>
              <a:t>以上都不对</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09575" y="1549400"/>
            <a:ext cx="10771505" cy="2816860"/>
          </a:xfrm>
          <a:prstGeom prst="rect">
            <a:avLst/>
          </a:prstGeom>
        </p:spPr>
      </p:pic>
      <p:sp>
        <p:nvSpPr>
          <p:cNvPr id="4" name="文本框 3"/>
          <p:cNvSpPr txBox="1"/>
          <p:nvPr/>
        </p:nvSpPr>
        <p:spPr>
          <a:xfrm>
            <a:off x="499110" y="4983480"/>
            <a:ext cx="10989310" cy="1568450"/>
          </a:xfrm>
          <a:prstGeom prst="rect">
            <a:avLst/>
          </a:prstGeom>
          <a:noFill/>
        </p:spPr>
        <p:txBody>
          <a:bodyPr wrap="square" rtlCol="0" anchor="t">
            <a:spAutoFit/>
          </a:bodyPr>
          <a:p>
            <a:r>
              <a:rPr lang="zh-CN" altLang="en-US" sz="3200" b="1">
                <a:solidFill>
                  <a:srgbClr val="00B0F0"/>
                </a:solidFill>
                <a:latin typeface="楷体" panose="02010609060101010101" charset="-122"/>
                <a:ea typeface="楷体" panose="02010609060101010101" charset="-122"/>
              </a:rPr>
              <a:t>【解析】小新的方法是根据单位的转化来计算，奇思的做法是根据商不变的规律来解答，妙想是根据除数是小数的除法列竖式计算的方法来进行计算的，三种计算方法都对。</a:t>
            </a:r>
            <a:endParaRPr lang="zh-CN" altLang="en-US" sz="3200" b="1">
              <a:solidFill>
                <a:srgbClr val="00B0F0"/>
              </a:solidFill>
              <a:latin typeface="楷体" panose="02010609060101010101" charset="-122"/>
              <a:ea typeface="楷体" panose="02010609060101010101" charset="-122"/>
            </a:endParaRPr>
          </a:p>
        </p:txBody>
      </p:sp>
      <p:sp>
        <p:nvSpPr>
          <p:cNvPr id="5" name="文本框 4"/>
          <p:cNvSpPr txBox="1"/>
          <p:nvPr/>
        </p:nvSpPr>
        <p:spPr>
          <a:xfrm>
            <a:off x="10013950" y="994410"/>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330" y="939165"/>
            <a:ext cx="11318875" cy="427672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12.</a:t>
            </a:r>
            <a:r>
              <a:rPr lang="zh-CN" altLang="en-US" sz="3200" b="1">
                <a:latin typeface="宋体" panose="02010600030101010101" pitchFamily="2" charset="-122"/>
                <a:ea typeface="宋体" panose="02010600030101010101" pitchFamily="2" charset="-122"/>
                <a:cs typeface="宋体" panose="02010600030101010101" pitchFamily="2" charset="-122"/>
              </a:rPr>
              <a:t>下面的点（</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）可以表示</a:t>
            </a:r>
            <a:r>
              <a:rPr lang="en-US" altLang="zh-CN" sz="3200" b="1">
                <a:latin typeface="宋体" panose="02010600030101010101" pitchFamily="2" charset="-122"/>
                <a:ea typeface="宋体" panose="02010600030101010101" pitchFamily="2" charset="-122"/>
                <a:cs typeface="宋体" panose="02010600030101010101" pitchFamily="2" charset="-122"/>
              </a:rPr>
              <a:t>1.1</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1.2</a:t>
            </a:r>
            <a:r>
              <a:rPr lang="zh-CN" altLang="en-US" sz="3200" b="1">
                <a:latin typeface="宋体" panose="02010600030101010101" pitchFamily="2" charset="-122"/>
                <a:ea typeface="宋体" panose="02010600030101010101" pitchFamily="2" charset="-122"/>
                <a:cs typeface="宋体" panose="02010600030101010101" pitchFamily="2" charset="-122"/>
              </a:rPr>
              <a:t>的商。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A.</a:t>
            </a:r>
            <a:r>
              <a:rPr lang="en-US" altLang="zh-CN" sz="3200" b="1" i="1">
                <a:latin typeface="Times New Roman" panose="02020603050405020304" charset="0"/>
                <a:ea typeface="宋体" panose="02010600030101010101" pitchFamily="2" charset="-122"/>
                <a:cs typeface="Times New Roman" panose="02020603050405020304" charset="0"/>
              </a:rPr>
              <a:t>a</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B.</a:t>
            </a:r>
            <a:r>
              <a:rPr lang="en-US" altLang="zh-CN" sz="3200" b="1" i="1">
                <a:latin typeface="Times New Roman" panose="02020603050405020304" charset="0"/>
                <a:ea typeface="宋体" panose="02010600030101010101" pitchFamily="2" charset="-122"/>
                <a:cs typeface="Times New Roman" panose="02020603050405020304" charset="0"/>
              </a:rPr>
              <a:t>b</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C.</a:t>
            </a:r>
            <a:r>
              <a:rPr lang="en-US" altLang="zh-CN" sz="3200" b="1" i="1">
                <a:latin typeface="Times New Roman" panose="02020603050405020304" charset="0"/>
                <a:ea typeface="宋体" panose="02010600030101010101" pitchFamily="2" charset="-122"/>
                <a:cs typeface="Times New Roman" panose="02020603050405020304" charset="0"/>
              </a:rPr>
              <a:t>c</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D.</a:t>
            </a:r>
            <a:r>
              <a:rPr lang="en-US" altLang="zh-CN" sz="3200" b="1" i="1">
                <a:latin typeface="Times New Roman" panose="02020603050405020304" charset="0"/>
                <a:ea typeface="宋体" panose="02010600030101010101" pitchFamily="2" charset="-122"/>
                <a:cs typeface="Times New Roman" panose="02020603050405020304" charset="0"/>
              </a:rPr>
              <a:t>d</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171825" y="1129030"/>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4" name="图片 3"/>
          <p:cNvPicPr>
            <a:picLocks noChangeAspect="1"/>
          </p:cNvPicPr>
          <p:nvPr/>
        </p:nvPicPr>
        <p:blipFill>
          <a:blip r:embed="rId1"/>
          <a:stretch>
            <a:fillRect/>
          </a:stretch>
        </p:blipFill>
        <p:spPr>
          <a:xfrm>
            <a:off x="3236595" y="2572385"/>
            <a:ext cx="4400550" cy="124777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330" y="939165"/>
            <a:ext cx="11318875" cy="427672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13.</a:t>
            </a:r>
            <a:r>
              <a:rPr lang="zh-CN" altLang="en-US" sz="3200" b="1">
                <a:latin typeface="宋体" panose="02010600030101010101" pitchFamily="2" charset="-122"/>
                <a:ea typeface="宋体" panose="02010600030101010101" pitchFamily="2" charset="-122"/>
                <a:cs typeface="宋体" panose="02010600030101010101" pitchFamily="2" charset="-122"/>
              </a:rPr>
              <a:t>观察下面的竖式，这道除法算式的商是（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A.3.5</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B.3.55 </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C.3.5</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D.3</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15" name="椭圆 14"/>
          <p:cNvSpPr/>
          <p:nvPr/>
        </p:nvSpPr>
        <p:spPr>
          <a:xfrm>
            <a:off x="1334135" y="3314700"/>
            <a:ext cx="76200" cy="83820"/>
          </a:xfrm>
          <a:prstGeom prst="ellipse">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3870960" y="1913255"/>
            <a:ext cx="4687570" cy="3436620"/>
          </a:xfrm>
          <a:prstGeom prst="rect">
            <a:avLst/>
          </a:prstGeom>
        </p:spPr>
      </p:pic>
      <p:sp>
        <p:nvSpPr>
          <p:cNvPr id="5" name="文本框 4"/>
          <p:cNvSpPr txBox="1"/>
          <p:nvPr/>
        </p:nvSpPr>
        <p:spPr>
          <a:xfrm>
            <a:off x="8558530" y="1120140"/>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330" y="939165"/>
            <a:ext cx="11318875" cy="452310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14.</a:t>
            </a:r>
            <a:r>
              <a:rPr lang="zh-CN" altLang="en-US" sz="3200" b="1">
                <a:latin typeface="宋体" panose="02010600030101010101" pitchFamily="2" charset="-122"/>
                <a:ea typeface="宋体" panose="02010600030101010101" pitchFamily="2" charset="-122"/>
                <a:cs typeface="宋体" panose="02010600030101010101" pitchFamily="2" charset="-122"/>
              </a:rPr>
              <a:t>两数相除的商是</a:t>
            </a:r>
            <a:r>
              <a:rPr lang="en-US" altLang="zh-CN" sz="3200" b="1">
                <a:latin typeface="宋体" panose="02010600030101010101" pitchFamily="2" charset="-122"/>
                <a:ea typeface="宋体" panose="02010600030101010101" pitchFamily="2" charset="-122"/>
                <a:cs typeface="宋体" panose="02010600030101010101" pitchFamily="2" charset="-122"/>
              </a:rPr>
              <a:t>5.9</a:t>
            </a:r>
            <a:r>
              <a:rPr lang="zh-CN" altLang="en-US" sz="3200" b="1">
                <a:latin typeface="宋体" panose="02010600030101010101" pitchFamily="2" charset="-122"/>
                <a:ea typeface="宋体" panose="02010600030101010101" pitchFamily="2" charset="-122"/>
                <a:cs typeface="宋体" panose="02010600030101010101" pitchFamily="2" charset="-122"/>
              </a:rPr>
              <a:t>，如果除数扩大到原来的</a:t>
            </a:r>
            <a:r>
              <a:rPr lang="en-US" altLang="zh-CN" sz="3200" b="1">
                <a:latin typeface="宋体" panose="02010600030101010101" pitchFamily="2" charset="-122"/>
                <a:ea typeface="宋体" panose="02010600030101010101" pitchFamily="2" charset="-122"/>
                <a:cs typeface="宋体" panose="02010600030101010101" pitchFamily="2" charset="-122"/>
              </a:rPr>
              <a:t>10</a:t>
            </a:r>
            <a:r>
              <a:rPr lang="zh-CN" altLang="en-US" sz="3200" b="1">
                <a:latin typeface="宋体" panose="02010600030101010101" pitchFamily="2" charset="-122"/>
                <a:ea typeface="宋体" panose="02010600030101010101" pitchFamily="2" charset="-122"/>
                <a:cs typeface="宋体" panose="02010600030101010101" pitchFamily="2" charset="-122"/>
              </a:rPr>
              <a:t>倍</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被除数不变</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那么商是（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A.5.9</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B.0.59</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C.59</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D.</a:t>
            </a:r>
            <a:r>
              <a:rPr lang="zh-CN" altLang="en-US" sz="3200" b="1">
                <a:latin typeface="宋体" panose="02010600030101010101" pitchFamily="2" charset="-122"/>
                <a:ea typeface="宋体" panose="02010600030101010101" pitchFamily="2" charset="-122"/>
                <a:cs typeface="宋体" panose="02010600030101010101" pitchFamily="2" charset="-122"/>
              </a:rPr>
              <a:t>无法确定</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599815" y="1856105"/>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3048000" y="2967990"/>
            <a:ext cx="8363585" cy="1568450"/>
          </a:xfrm>
          <a:prstGeom prst="rect">
            <a:avLst/>
          </a:prstGeom>
          <a:noFill/>
        </p:spPr>
        <p:txBody>
          <a:bodyPr wrap="square" rtlCol="0" anchor="t">
            <a:spAutoFit/>
          </a:bodyPr>
          <a:p>
            <a:r>
              <a:rPr lang="zh-CN" altLang="en-US" sz="3200" b="1">
                <a:solidFill>
                  <a:srgbClr val="00B0F0"/>
                </a:solidFill>
                <a:latin typeface="楷体" panose="02010609060101010101" charset="-122"/>
                <a:ea typeface="楷体" panose="02010609060101010101" charset="-122"/>
                <a:cs typeface="楷体" panose="02010609060101010101" charset="-122"/>
              </a:rPr>
              <a:t>【解析】根据商的变化规律可知，被除数不变，除数扩大到原来的</a:t>
            </a:r>
            <a:r>
              <a:rPr lang="en-US" altLang="zh-CN" sz="3200" b="1">
                <a:solidFill>
                  <a:srgbClr val="00B0F0"/>
                </a:solidFill>
                <a:latin typeface="楷体" panose="02010609060101010101" charset="-122"/>
                <a:ea typeface="楷体" panose="02010609060101010101" charset="-122"/>
                <a:cs typeface="楷体" panose="02010609060101010101" charset="-122"/>
              </a:rPr>
              <a:t>10</a:t>
            </a:r>
            <a:r>
              <a:rPr lang="zh-CN" altLang="en-US" sz="3200" b="1">
                <a:solidFill>
                  <a:srgbClr val="00B0F0"/>
                </a:solidFill>
                <a:latin typeface="楷体" panose="02010609060101010101" charset="-122"/>
                <a:ea typeface="楷体" panose="02010609060101010101" charset="-122"/>
                <a:cs typeface="楷体" panose="02010609060101010101" charset="-122"/>
              </a:rPr>
              <a:t>倍，即小数点向右移动</a:t>
            </a:r>
            <a:r>
              <a:rPr lang="en-US" altLang="zh-CN" sz="3200" b="1">
                <a:solidFill>
                  <a:srgbClr val="00B0F0"/>
                </a:solidFill>
                <a:latin typeface="楷体" panose="02010609060101010101" charset="-122"/>
                <a:ea typeface="楷体" panose="02010609060101010101" charset="-122"/>
                <a:cs typeface="楷体" panose="02010609060101010101" charset="-122"/>
              </a:rPr>
              <a:t>1</a:t>
            </a:r>
            <a:r>
              <a:rPr lang="zh-CN" altLang="en-US" sz="3200" b="1">
                <a:solidFill>
                  <a:srgbClr val="00B0F0"/>
                </a:solidFill>
                <a:latin typeface="楷体" panose="02010609060101010101" charset="-122"/>
                <a:ea typeface="楷体" panose="02010609060101010101" charset="-122"/>
                <a:cs typeface="楷体" panose="02010609060101010101" charset="-122"/>
              </a:rPr>
              <a:t>位，则商的小数点向左移动</a:t>
            </a:r>
            <a:r>
              <a:rPr lang="en-US" altLang="zh-CN" sz="3200" b="1">
                <a:solidFill>
                  <a:srgbClr val="00B0F0"/>
                </a:solidFill>
                <a:latin typeface="楷体" panose="02010609060101010101" charset="-122"/>
                <a:ea typeface="楷体" panose="02010609060101010101" charset="-122"/>
                <a:cs typeface="楷体" panose="02010609060101010101" charset="-122"/>
              </a:rPr>
              <a:t>1</a:t>
            </a:r>
            <a:r>
              <a:rPr lang="zh-CN" altLang="en-US" sz="3200" b="1">
                <a:solidFill>
                  <a:srgbClr val="00B0F0"/>
                </a:solidFill>
                <a:latin typeface="楷体" panose="02010609060101010101" charset="-122"/>
                <a:ea typeface="楷体" panose="02010609060101010101" charset="-122"/>
                <a:cs typeface="楷体" panose="02010609060101010101" charset="-122"/>
              </a:rPr>
              <a:t>位，故选</a:t>
            </a:r>
            <a:r>
              <a:rPr lang="en-US" altLang="zh-CN" sz="3200" b="1">
                <a:solidFill>
                  <a:srgbClr val="00B0F0"/>
                </a:solidFill>
                <a:latin typeface="楷体" panose="02010609060101010101" charset="-122"/>
                <a:ea typeface="楷体" panose="02010609060101010101" charset="-122"/>
                <a:cs typeface="楷体" panose="02010609060101010101" charset="-122"/>
              </a:rPr>
              <a:t>B</a:t>
            </a:r>
            <a:r>
              <a:rPr lang="zh-CN" altLang="en-US" sz="3200" b="1">
                <a:solidFill>
                  <a:srgbClr val="00B0F0"/>
                </a:solidFill>
                <a:latin typeface="楷体" panose="02010609060101010101" charset="-122"/>
                <a:ea typeface="楷体" panose="02010609060101010101" charset="-122"/>
                <a:cs typeface="楷体" panose="02010609060101010101" charset="-122"/>
              </a:rPr>
              <a:t>。</a:t>
            </a:r>
            <a:endParaRPr lang="zh-CN" altLang="en-US" sz="3200" b="1">
              <a:solidFill>
                <a:srgbClr val="00B0F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5595" y="988060"/>
            <a:ext cx="11522710" cy="3784600"/>
          </a:xfrm>
          <a:prstGeom prst="rect">
            <a:avLst/>
          </a:prstGeom>
          <a:noFill/>
        </p:spPr>
        <p:txBody>
          <a:bodyPr wrap="square" rtlCol="0" anchor="t">
            <a:spAutoFit/>
          </a:bodyPr>
          <a:p>
            <a:pPr indent="0" fontAlgn="auto">
              <a:lnSpc>
                <a:spcPct val="150000"/>
              </a:lnSpc>
            </a:pPr>
            <a:r>
              <a:rPr lang="zh-CN" altLang="en-US" sz="3200" b="1">
                <a:latin typeface="黑体" panose="02010609060101010101" charset="-122"/>
                <a:ea typeface="黑体" panose="02010609060101010101" charset="-122"/>
                <a:cs typeface="黑体" panose="02010609060101010101" charset="-122"/>
              </a:rPr>
              <a:t>三、细心审题灵活算。（共</a:t>
            </a:r>
            <a:r>
              <a:rPr lang="en-US" altLang="zh-CN" sz="3200" b="1">
                <a:latin typeface="黑体" panose="02010609060101010101" charset="-122"/>
                <a:ea typeface="黑体" panose="02010609060101010101" charset="-122"/>
                <a:cs typeface="黑体" panose="02010609060101010101" charset="-122"/>
              </a:rPr>
              <a:t>27</a:t>
            </a:r>
            <a:r>
              <a:rPr lang="zh-CN" altLang="en-US" sz="3200" b="1">
                <a:latin typeface="黑体" panose="02010609060101010101" charset="-122"/>
                <a:ea typeface="黑体" panose="02010609060101010101" charset="-122"/>
                <a:cs typeface="黑体" panose="02010609060101010101" charset="-122"/>
              </a:rPr>
              <a:t>分）</a:t>
            </a:r>
            <a:endParaRPr lang="zh-CN" altLang="en-US" sz="3200" b="1">
              <a:latin typeface="黑体" panose="02010609060101010101" charset="-122"/>
              <a:ea typeface="黑体" panose="02010609060101010101" charset="-122"/>
              <a:cs typeface="黑体" panose="02010609060101010101" charset="-122"/>
            </a:endParaRPr>
          </a:p>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15.</a:t>
            </a:r>
            <a:r>
              <a:rPr lang="zh-CN" altLang="en-US" sz="3200" b="1">
                <a:latin typeface="宋体" panose="02010600030101010101" pitchFamily="2" charset="-122"/>
                <a:ea typeface="宋体" panose="02010600030101010101" pitchFamily="2" charset="-122"/>
                <a:cs typeface="宋体" panose="02010600030101010101" pitchFamily="2" charset="-122"/>
              </a:rPr>
              <a:t>直接写得数。（</a:t>
            </a: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a:latin typeface="宋体" panose="02010600030101010101" pitchFamily="2" charset="-122"/>
                <a:ea typeface="宋体" panose="02010600030101010101" pitchFamily="2" charset="-122"/>
                <a:cs typeface="宋体" panose="02010600030101010101" pitchFamily="2" charset="-122"/>
              </a:rPr>
              <a:t>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0.35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0.7</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5.6</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8</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4.2</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0.2</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30</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0.6</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0</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0.09</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3.28</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8</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1.25</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0.8</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679065" y="2626995"/>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0.5</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4" name="文本框 3"/>
          <p:cNvSpPr txBox="1"/>
          <p:nvPr/>
        </p:nvSpPr>
        <p:spPr>
          <a:xfrm>
            <a:off x="6373495" y="2665095"/>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0.7</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5" name="文本框 4"/>
          <p:cNvSpPr txBox="1"/>
          <p:nvPr/>
        </p:nvSpPr>
        <p:spPr>
          <a:xfrm>
            <a:off x="10067925" y="2665095"/>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21</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6" name="文本框 5"/>
          <p:cNvSpPr txBox="1"/>
          <p:nvPr/>
        </p:nvSpPr>
        <p:spPr>
          <a:xfrm>
            <a:off x="2352040" y="3364230"/>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50</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7" name="文本框 6"/>
          <p:cNvSpPr txBox="1"/>
          <p:nvPr/>
        </p:nvSpPr>
        <p:spPr>
          <a:xfrm>
            <a:off x="6550025" y="3364230"/>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8" name="文本框 7"/>
          <p:cNvSpPr txBox="1"/>
          <p:nvPr/>
        </p:nvSpPr>
        <p:spPr>
          <a:xfrm>
            <a:off x="9844405" y="3364230"/>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0.41</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9" name="文本框 8"/>
          <p:cNvSpPr txBox="1"/>
          <p:nvPr/>
        </p:nvSpPr>
        <p:spPr>
          <a:xfrm>
            <a:off x="2352040" y="4119880"/>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0.8</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10" name="文本框 9"/>
          <p:cNvSpPr txBox="1"/>
          <p:nvPr/>
        </p:nvSpPr>
        <p:spPr>
          <a:xfrm>
            <a:off x="6373495" y="4082415"/>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0.8</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down)">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down)">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down)">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down)">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down)">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6540" y="683260"/>
            <a:ext cx="11416665" cy="4523105"/>
          </a:xfrm>
          <a:prstGeom prst="rect">
            <a:avLst/>
          </a:prstGeom>
          <a:noFill/>
        </p:spPr>
        <p:txBody>
          <a:bodyPr wrap="square" rtlCol="0" anchor="t">
            <a:spAutoFit/>
          </a:bodyPr>
          <a:p>
            <a:pPr indent="0" fontAlgn="auto">
              <a:lnSpc>
                <a:spcPct val="150000"/>
              </a:lnSpc>
            </a:pPr>
            <a:r>
              <a:rPr lang="en-US" altLang="zh-CN" sz="3200">
                <a:latin typeface="黑体" panose="02010609060101010101" charset="-122"/>
                <a:ea typeface="黑体" panose="02010609060101010101" charset="-122"/>
              </a:rPr>
              <a:t>16.</a:t>
            </a:r>
            <a:r>
              <a:rPr lang="zh-CN" altLang="en-US" sz="3200" b="1">
                <a:latin typeface="宋体" panose="02010600030101010101" pitchFamily="2" charset="-122"/>
                <a:ea typeface="宋体" panose="02010600030101010101" pitchFamily="2" charset="-122"/>
                <a:cs typeface="宋体" panose="02010600030101010101" pitchFamily="2" charset="-122"/>
              </a:rPr>
              <a:t>竖式计算。（带</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的要验算，带</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的保留两位小数，商是循环小数要简写）（</a:t>
            </a:r>
            <a:r>
              <a:rPr lang="en-US" altLang="zh-CN" sz="3200" b="1">
                <a:latin typeface="宋体" panose="02010600030101010101" pitchFamily="2" charset="-122"/>
                <a:ea typeface="宋体" panose="02010600030101010101" pitchFamily="2" charset="-122"/>
                <a:cs typeface="宋体" panose="02010600030101010101" pitchFamily="2" charset="-122"/>
              </a:rPr>
              <a:t>14</a:t>
            </a:r>
            <a:r>
              <a:rPr lang="zh-CN" altLang="en-US" sz="3200" b="1">
                <a:latin typeface="宋体" panose="02010600030101010101" pitchFamily="2" charset="-122"/>
                <a:ea typeface="宋体" panose="02010600030101010101" pitchFamily="2" charset="-122"/>
                <a:cs typeface="宋体" panose="02010600030101010101" pitchFamily="2" charset="-122"/>
              </a:rPr>
              <a:t>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3.28</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16</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11.7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0.18</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5.63</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7.8≈</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23</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3.3</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※45.6</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0.19</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2.79</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4.5</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287010" y="1414780"/>
            <a:ext cx="1783715" cy="829945"/>
          </a:xfrm>
          <a:prstGeom prst="rect">
            <a:avLst/>
          </a:prstGeom>
          <a:noFill/>
        </p:spPr>
        <p:txBody>
          <a:bodyPr wrap="square" rtlCol="0" anchor="t">
            <a:spAutoFit/>
          </a:bodyPr>
          <a:p>
            <a:pPr indent="0" fontAlgn="auto">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验算略</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文本框 3"/>
          <p:cNvSpPr txBox="1"/>
          <p:nvPr/>
        </p:nvSpPr>
        <p:spPr>
          <a:xfrm>
            <a:off x="2388870" y="2352040"/>
            <a:ext cx="154178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0.205</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0414635" y="2352040"/>
            <a:ext cx="154178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0.72</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507480" y="2352040"/>
            <a:ext cx="154178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65</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6886575" y="4545965"/>
            <a:ext cx="154178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240</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414635" y="4535170"/>
            <a:ext cx="154178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0.62</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2137410" y="4535170"/>
            <a:ext cx="1541780" cy="582930"/>
            <a:chOff x="10860" y="8437"/>
            <a:chExt cx="2428" cy="918"/>
          </a:xfrm>
        </p:grpSpPr>
        <p:sp>
          <p:nvSpPr>
            <p:cNvPr id="7" name="文本框 6"/>
            <p:cNvSpPr txBox="1"/>
            <p:nvPr/>
          </p:nvSpPr>
          <p:spPr>
            <a:xfrm>
              <a:off x="10860" y="8437"/>
              <a:ext cx="2428" cy="919"/>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6.96</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0" name="组合 9"/>
            <p:cNvGrpSpPr/>
            <p:nvPr/>
          </p:nvGrpSpPr>
          <p:grpSpPr>
            <a:xfrm>
              <a:off x="11704" y="8437"/>
              <a:ext cx="475" cy="132"/>
              <a:chOff x="5641" y="1112"/>
              <a:chExt cx="475" cy="132"/>
            </a:xfrm>
            <a:solidFill>
              <a:srgbClr val="FF0000"/>
            </a:solidFill>
          </p:grpSpPr>
          <p:sp>
            <p:nvSpPr>
              <p:cNvPr id="11" name="椭圆 10"/>
              <p:cNvSpPr/>
              <p:nvPr/>
            </p:nvSpPr>
            <p:spPr>
              <a:xfrm>
                <a:off x="5641" y="1112"/>
                <a:ext cx="120" cy="132"/>
              </a:xfrm>
              <a:prstGeom prst="ellipse">
                <a:avLst/>
              </a:prstGeom>
              <a:grp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nvSpPr>
            <p:spPr>
              <a:xfrm>
                <a:off x="5996" y="1112"/>
                <a:ext cx="120" cy="132"/>
              </a:xfrm>
              <a:prstGeom prst="ellipse">
                <a:avLst/>
              </a:prstGeom>
              <a:grp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down)">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down)">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down)">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845" y="991235"/>
            <a:ext cx="11038205" cy="452310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17.</a:t>
            </a:r>
            <a:r>
              <a:rPr lang="zh-CN" altLang="en-US" sz="3200" b="1">
                <a:latin typeface="宋体" panose="02010600030101010101" pitchFamily="2" charset="-122"/>
                <a:ea typeface="宋体" panose="02010600030101010101" pitchFamily="2" charset="-122"/>
                <a:cs typeface="宋体" panose="02010600030101010101" pitchFamily="2" charset="-122"/>
              </a:rPr>
              <a:t>计算下面各题，能简算的要简算。（</a:t>
            </a:r>
            <a:r>
              <a:rPr lang="en-US" altLang="zh-CN" sz="3200" b="1">
                <a:latin typeface="宋体" panose="02010600030101010101" pitchFamily="2" charset="-122"/>
                <a:ea typeface="宋体" panose="02010600030101010101" pitchFamily="2" charset="-122"/>
                <a:cs typeface="宋体" panose="02010600030101010101" pitchFamily="2" charset="-122"/>
              </a:rPr>
              <a:t>9</a:t>
            </a:r>
            <a:r>
              <a:rPr lang="zh-CN" altLang="en-US" sz="3200" b="1">
                <a:latin typeface="宋体" panose="02010600030101010101" pitchFamily="2" charset="-122"/>
                <a:ea typeface="宋体" panose="02010600030101010101" pitchFamily="2" charset="-122"/>
                <a:cs typeface="宋体" panose="02010600030101010101" pitchFamily="2" charset="-122"/>
              </a:rPr>
              <a:t>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  14.5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1.45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0.25</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5.7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2+4.3</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40</a:t>
            </a:r>
            <a:endParaRPr lang="en-US" altLang="zh-CN" sz="3200" b="1">
              <a:solidFill>
                <a:srgbClr val="FF0000"/>
              </a:solidFill>
              <a:latin typeface="楷体" panose="02010609060101010101" charset="-122"/>
              <a:ea typeface="楷体" panose="02010609060101010101" charset="-122"/>
              <a:cs typeface="楷体" panose="02010609060101010101" charset="-122"/>
              <a:sym typeface="+mn-ea"/>
            </a:endParaRPr>
          </a:p>
          <a:p>
            <a:pPr indent="0" fontAlgn="auto">
              <a:lnSpc>
                <a:spcPct val="150000"/>
              </a:lnSpc>
            </a:pP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8.25-3.75</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0.9</a:t>
            </a:r>
            <a:endParaRPr lang="en-US" altLang="zh-CN" sz="32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6391910" y="2458085"/>
            <a:ext cx="6096000" cy="829945"/>
          </a:xfrm>
          <a:prstGeom prst="rect">
            <a:avLst/>
          </a:prstGeom>
          <a:noFill/>
        </p:spPr>
        <p:txBody>
          <a:bodyPr wrap="square" rtlCol="0" anchor="t">
            <a:spAutoFit/>
          </a:bodyPr>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5</a:t>
            </a:r>
            <a:endParaRPr lang="en-US"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4015" y="654685"/>
            <a:ext cx="10583545" cy="1568450"/>
          </a:xfrm>
          <a:prstGeom prst="rect">
            <a:avLst/>
          </a:prstGeom>
          <a:noFill/>
        </p:spPr>
        <p:txBody>
          <a:bodyPr wrap="square" rtlCol="0" anchor="t">
            <a:spAutoFit/>
          </a:bodyPr>
          <a:p>
            <a:pPr indent="0" fontAlgn="auto">
              <a:lnSpc>
                <a:spcPct val="150000"/>
              </a:lnSpc>
            </a:pPr>
            <a:r>
              <a:rPr lang="zh-CN" altLang="en-US" sz="3200" b="1">
                <a:latin typeface="黑体" panose="02010609060101010101" charset="-122"/>
                <a:ea typeface="黑体" panose="02010609060101010101" charset="-122"/>
                <a:cs typeface="黑体" panose="02010609060101010101" charset="-122"/>
              </a:rPr>
              <a:t>四、按要求做题。（共</a:t>
            </a:r>
            <a:r>
              <a:rPr lang="en-US" altLang="zh-CN" sz="3200" b="1">
                <a:latin typeface="黑体" panose="02010609060101010101" charset="-122"/>
                <a:ea typeface="黑体" panose="02010609060101010101" charset="-122"/>
                <a:cs typeface="黑体" panose="02010609060101010101" charset="-122"/>
              </a:rPr>
              <a:t>15</a:t>
            </a:r>
            <a:r>
              <a:rPr lang="zh-CN" altLang="en-US" sz="3200" b="1">
                <a:latin typeface="黑体" panose="02010609060101010101" charset="-122"/>
                <a:ea typeface="黑体" panose="02010609060101010101" charset="-122"/>
                <a:cs typeface="黑体" panose="02010609060101010101" charset="-122"/>
              </a:rPr>
              <a:t>分）</a:t>
            </a:r>
            <a:endParaRPr lang="zh-CN" altLang="en-US" sz="3200" b="1">
              <a:latin typeface="黑体" panose="02010609060101010101" charset="-122"/>
              <a:ea typeface="黑体" panose="02010609060101010101" charset="-122"/>
              <a:cs typeface="黑体" panose="02010609060101010101" charset="-122"/>
            </a:endParaRPr>
          </a:p>
          <a:p>
            <a:pPr indent="0" fontAlgn="auto">
              <a:lnSpc>
                <a:spcPct val="150000"/>
              </a:lnSpc>
            </a:pPr>
            <a:r>
              <a:rPr lang="en-US" altLang="zh-CN" sz="3200" b="1">
                <a:latin typeface="黑体" panose="02010609060101010101" charset="-122"/>
                <a:ea typeface="黑体" panose="02010609060101010101" charset="-122"/>
                <a:cs typeface="黑体" panose="02010609060101010101" charset="-122"/>
              </a:rPr>
              <a:t>18.</a:t>
            </a:r>
            <a:r>
              <a:rPr lang="zh-CN" altLang="en-US" sz="3200" b="1">
                <a:latin typeface="宋体" panose="02010600030101010101" pitchFamily="2" charset="-122"/>
                <a:ea typeface="宋体" panose="02010600030101010101" pitchFamily="2" charset="-122"/>
                <a:cs typeface="宋体" panose="02010600030101010101" pitchFamily="2" charset="-122"/>
              </a:rPr>
              <a:t>填表。（</a:t>
            </a:r>
            <a:r>
              <a:rPr lang="en-US" altLang="zh-CN" sz="3200" b="1">
                <a:latin typeface="宋体" panose="02010600030101010101" pitchFamily="2" charset="-122"/>
                <a:ea typeface="宋体" panose="02010600030101010101" pitchFamily="2" charset="-122"/>
                <a:cs typeface="宋体" panose="02010600030101010101" pitchFamily="2" charset="-122"/>
              </a:rPr>
              <a:t>9</a:t>
            </a:r>
            <a:r>
              <a:rPr lang="zh-CN" altLang="en-US" sz="3200" b="1">
                <a:latin typeface="宋体" panose="02010600030101010101" pitchFamily="2" charset="-122"/>
                <a:ea typeface="宋体" panose="02010600030101010101" pitchFamily="2" charset="-122"/>
                <a:cs typeface="宋体" panose="02010600030101010101" pitchFamily="2" charset="-122"/>
              </a:rPr>
              <a:t>分）</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74015" y="2223135"/>
            <a:ext cx="11349355" cy="2566035"/>
          </a:xfrm>
          <a:prstGeom prst="rect">
            <a:avLst/>
          </a:prstGeom>
        </p:spPr>
      </p:pic>
      <p:sp>
        <p:nvSpPr>
          <p:cNvPr id="4" name="矩形 3"/>
          <p:cNvSpPr/>
          <p:nvPr/>
        </p:nvSpPr>
        <p:spPr>
          <a:xfrm>
            <a:off x="3963035" y="3045460"/>
            <a:ext cx="872490" cy="35877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6871335" y="2978150"/>
            <a:ext cx="872490" cy="35877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9779635" y="2978150"/>
            <a:ext cx="872490" cy="35877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3963035" y="3647440"/>
            <a:ext cx="872490" cy="35877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6804025" y="3647440"/>
            <a:ext cx="872490" cy="35877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9711055" y="3629660"/>
            <a:ext cx="913130" cy="37655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3963035" y="4249420"/>
            <a:ext cx="913130" cy="37655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6763385" y="4249420"/>
            <a:ext cx="913130" cy="37655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nvSpPr>
        <p:spPr>
          <a:xfrm>
            <a:off x="9711055" y="4249420"/>
            <a:ext cx="913130" cy="37655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23265" y="1880235"/>
            <a:ext cx="10561955" cy="4263390"/>
          </a:xfrm>
          <a:prstGeom prst="rect">
            <a:avLst/>
          </a:prstGeom>
        </p:spPr>
      </p:pic>
      <p:sp>
        <p:nvSpPr>
          <p:cNvPr id="2" name="文本框 1"/>
          <p:cNvSpPr txBox="1"/>
          <p:nvPr/>
        </p:nvSpPr>
        <p:spPr>
          <a:xfrm>
            <a:off x="227965" y="945515"/>
            <a:ext cx="11551920" cy="583565"/>
          </a:xfrm>
          <a:prstGeom prst="rect">
            <a:avLst/>
          </a:prstGeom>
          <a:noFill/>
        </p:spPr>
        <p:txBody>
          <a:bodyPr wrap="square" rtlCol="0" anchor="t">
            <a:spAutoFit/>
          </a:bodyPr>
          <a:p>
            <a:r>
              <a:rPr lang="en-US" altLang="zh-CN" sz="3200" b="1">
                <a:latin typeface="黑体" panose="02010609060101010101" charset="-122"/>
                <a:ea typeface="黑体" panose="02010609060101010101" charset="-122"/>
                <a:cs typeface="宋体" panose="02010600030101010101" pitchFamily="2" charset="-122"/>
              </a:rPr>
              <a:t>19.</a:t>
            </a:r>
            <a:r>
              <a:rPr lang="zh-CN" altLang="en-US" sz="3200" b="1">
                <a:latin typeface="宋体" panose="02010600030101010101" pitchFamily="2" charset="-122"/>
                <a:ea typeface="宋体" panose="02010600030101010101" pitchFamily="2" charset="-122"/>
                <a:cs typeface="宋体" panose="02010600030101010101" pitchFamily="2" charset="-122"/>
              </a:rPr>
              <a:t>填一填，并把虚线框内计算的道理在图上表示出来。（</a:t>
            </a:r>
            <a:r>
              <a:rPr lang="en-US" altLang="zh-CN" sz="3200" b="1">
                <a:latin typeface="宋体" panose="02010600030101010101" pitchFamily="2" charset="-122"/>
                <a:ea typeface="宋体" panose="02010600030101010101" pitchFamily="2" charset="-122"/>
                <a:cs typeface="宋体" panose="02010600030101010101" pitchFamily="2" charset="-122"/>
              </a:rPr>
              <a:t>6</a:t>
            </a:r>
            <a:r>
              <a:rPr lang="zh-CN" altLang="en-US" sz="3200" b="1">
                <a:latin typeface="宋体" panose="02010600030101010101" pitchFamily="2" charset="-122"/>
                <a:ea typeface="宋体" panose="02010600030101010101" pitchFamily="2" charset="-122"/>
                <a:cs typeface="宋体" panose="02010600030101010101" pitchFamily="2" charset="-122"/>
              </a:rPr>
              <a:t>分）</a:t>
            </a:r>
            <a:endParaRPr lang="zh-CN" altLang="en-US" sz="3200" b="1">
              <a:solidFill>
                <a:srgbClr val="FF0000"/>
              </a:solidFill>
              <a:latin typeface="楷体" panose="02010609060101010101" charset="-122"/>
              <a:ea typeface="楷体" panose="02010609060101010101" charset="-122"/>
              <a:cs typeface="宋体" panose="02010600030101010101" pitchFamily="2" charset="-122"/>
            </a:endParaRPr>
          </a:p>
        </p:txBody>
      </p:sp>
      <p:sp>
        <p:nvSpPr>
          <p:cNvPr id="4" name="文本框 3"/>
          <p:cNvSpPr txBox="1"/>
          <p:nvPr/>
        </p:nvSpPr>
        <p:spPr>
          <a:xfrm>
            <a:off x="5272405" y="1880235"/>
            <a:ext cx="164782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Times New Roman" panose="02020603050405020304" charset="0"/>
                <a:sym typeface="+mn-ea"/>
              </a:rPr>
              <a:t>2</a:t>
            </a:r>
            <a:endParaRPr lang="en-US" altLang="zh-CN" sz="3200" b="1">
              <a:solidFill>
                <a:srgbClr val="FF0000"/>
              </a:solidFill>
              <a:latin typeface="楷体" panose="02010609060101010101" charset="-122"/>
              <a:ea typeface="楷体" panose="02010609060101010101" charset="-122"/>
              <a:cs typeface="Times New Roman" panose="02020603050405020304" charset="0"/>
              <a:sym typeface="+mn-ea"/>
            </a:endParaRPr>
          </a:p>
        </p:txBody>
      </p:sp>
      <p:sp>
        <p:nvSpPr>
          <p:cNvPr id="5" name="文本框 4"/>
          <p:cNvSpPr txBox="1"/>
          <p:nvPr/>
        </p:nvSpPr>
        <p:spPr>
          <a:xfrm>
            <a:off x="2347595" y="4656455"/>
            <a:ext cx="1647825" cy="460375"/>
          </a:xfrm>
          <a:prstGeom prst="rect">
            <a:avLst/>
          </a:prstGeom>
          <a:noFill/>
        </p:spPr>
        <p:txBody>
          <a:bodyPr wrap="square" rtlCol="0" anchor="t">
            <a:spAutoFit/>
          </a:bodyPr>
          <a:p>
            <a:r>
              <a:rPr lang="en-US" altLang="zh-CN" sz="2400" b="1">
                <a:solidFill>
                  <a:srgbClr val="FF0000"/>
                </a:solidFill>
                <a:latin typeface="楷体" panose="02010609060101010101" charset="-122"/>
                <a:ea typeface="楷体" panose="02010609060101010101" charset="-122"/>
                <a:cs typeface="Times New Roman" panose="02020603050405020304" charset="0"/>
                <a:sym typeface="+mn-ea"/>
              </a:rPr>
              <a:t>0.01</a:t>
            </a:r>
            <a:endParaRPr lang="en-US" altLang="zh-CN" sz="2400" b="1">
              <a:solidFill>
                <a:srgbClr val="FF0000"/>
              </a:solidFill>
              <a:latin typeface="楷体" panose="02010609060101010101" charset="-122"/>
              <a:ea typeface="楷体" panose="02010609060101010101" charset="-122"/>
              <a:cs typeface="Times New Roman" panose="02020603050405020304" charset="0"/>
              <a:sym typeface="+mn-ea"/>
            </a:endParaRPr>
          </a:p>
        </p:txBody>
      </p:sp>
      <p:grpSp>
        <p:nvGrpSpPr>
          <p:cNvPr id="19" name="组合 18"/>
          <p:cNvGrpSpPr/>
          <p:nvPr/>
        </p:nvGrpSpPr>
        <p:grpSpPr>
          <a:xfrm>
            <a:off x="7316470" y="2890520"/>
            <a:ext cx="2945130" cy="2064385"/>
            <a:chOff x="11522" y="4552"/>
            <a:chExt cx="4638" cy="3251"/>
          </a:xfrm>
        </p:grpSpPr>
        <p:sp>
          <p:nvSpPr>
            <p:cNvPr id="6" name="矩形 5"/>
            <p:cNvSpPr/>
            <p:nvPr/>
          </p:nvSpPr>
          <p:spPr>
            <a:xfrm>
              <a:off x="11522"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13136"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13486"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13777"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14385"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14137" y="4552"/>
              <a:ext cx="305"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nvSpPr>
          <p:spPr>
            <a:xfrm>
              <a:off x="15501" y="4552"/>
              <a:ext cx="332"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nvSpPr>
          <p:spPr>
            <a:xfrm>
              <a:off x="15832" y="4552"/>
              <a:ext cx="328"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矩形 14"/>
            <p:cNvSpPr/>
            <p:nvPr/>
          </p:nvSpPr>
          <p:spPr>
            <a:xfrm>
              <a:off x="11844"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矩形 15"/>
            <p:cNvSpPr/>
            <p:nvPr/>
          </p:nvSpPr>
          <p:spPr>
            <a:xfrm>
              <a:off x="12166"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矩形 16"/>
            <p:cNvSpPr/>
            <p:nvPr/>
          </p:nvSpPr>
          <p:spPr>
            <a:xfrm>
              <a:off x="12505"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17"/>
            <p:cNvSpPr/>
            <p:nvPr/>
          </p:nvSpPr>
          <p:spPr>
            <a:xfrm>
              <a:off x="12805" y="4552"/>
              <a:ext cx="351" cy="3251"/>
            </a:xfrm>
            <a:prstGeom prst="rect">
              <a:avLst/>
            </a:prstGeom>
            <a:solidFill>
              <a:srgbClr val="FF0000"/>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0" name="文本框 19"/>
          <p:cNvSpPr txBox="1"/>
          <p:nvPr/>
        </p:nvSpPr>
        <p:spPr>
          <a:xfrm>
            <a:off x="227330" y="2021840"/>
            <a:ext cx="3601720" cy="2676525"/>
          </a:xfrm>
          <a:prstGeom prst="rect">
            <a:avLst/>
          </a:prstGeom>
          <a:noFill/>
        </p:spPr>
        <p:txBody>
          <a:bodyPr wrap="square" rtlCol="0" anchor="t">
            <a:spAutoFit/>
          </a:bodyPr>
          <a:p>
            <a:r>
              <a:rPr lang="zh-CN" altLang="en-US" sz="2400" b="1">
                <a:solidFill>
                  <a:srgbClr val="00B0F0"/>
                </a:solidFill>
                <a:latin typeface="楷体" panose="02010609060101010101" charset="-122"/>
                <a:ea typeface="楷体" panose="02010609060101010101" charset="-122"/>
                <a:cs typeface="楷体" panose="02010609060101010101" charset="-122"/>
              </a:rPr>
              <a:t>【解析】竖式中虚线框内表示的是</a:t>
            </a:r>
            <a:r>
              <a:rPr lang="en-US" altLang="zh-CN" sz="2400" b="1">
                <a:solidFill>
                  <a:srgbClr val="00B0F0"/>
                </a:solidFill>
                <a:latin typeface="楷体" panose="02010609060101010101" charset="-122"/>
                <a:ea typeface="楷体" panose="02010609060101010101" charset="-122"/>
                <a:cs typeface="楷体" panose="02010609060101010101" charset="-122"/>
              </a:rPr>
              <a:t>15</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0.1</a:t>
            </a:r>
            <a:r>
              <a:rPr lang="zh-CN" altLang="en-US" sz="2400" b="1">
                <a:solidFill>
                  <a:srgbClr val="00B0F0"/>
                </a:solidFill>
                <a:latin typeface="楷体" panose="02010609060101010101" charset="-122"/>
                <a:ea typeface="楷体" panose="02010609060101010101" charset="-122"/>
                <a:cs typeface="楷体" panose="02010609060101010101" charset="-122"/>
              </a:rPr>
              <a:t>除以</a:t>
            </a:r>
            <a:r>
              <a:rPr lang="en-US" altLang="zh-CN" sz="2400" b="1">
                <a:solidFill>
                  <a:srgbClr val="00B0F0"/>
                </a:solidFill>
                <a:latin typeface="楷体" panose="02010609060101010101" charset="-122"/>
                <a:ea typeface="楷体" panose="02010609060101010101" charset="-122"/>
                <a:cs typeface="楷体" panose="02010609060101010101" charset="-122"/>
              </a:rPr>
              <a:t>6,</a:t>
            </a:r>
            <a:r>
              <a:rPr lang="zh-CN" altLang="en-US" sz="2400" b="1">
                <a:solidFill>
                  <a:srgbClr val="00B0F0"/>
                </a:solidFill>
                <a:latin typeface="楷体" panose="02010609060101010101" charset="-122"/>
                <a:ea typeface="楷体" panose="02010609060101010101" charset="-122"/>
                <a:cs typeface="楷体" panose="02010609060101010101" charset="-122"/>
              </a:rPr>
              <a:t>商是</a:t>
            </a:r>
            <a:r>
              <a:rPr lang="en-US" altLang="zh-CN" sz="2400" b="1">
                <a:solidFill>
                  <a:srgbClr val="00B0F0"/>
                </a:solidFill>
                <a:latin typeface="楷体" panose="02010609060101010101" charset="-122"/>
                <a:ea typeface="楷体" panose="02010609060101010101" charset="-122"/>
                <a:cs typeface="楷体" panose="02010609060101010101" charset="-122"/>
              </a:rPr>
              <a:t>2</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0.1,0.2</a:t>
            </a:r>
            <a:r>
              <a:rPr lang="en-US" altLang="en-US" sz="2400" b="1">
                <a:solidFill>
                  <a:srgbClr val="00B0F0"/>
                </a:solidFill>
                <a:latin typeface="楷体" panose="02010609060101010101" charset="-122"/>
                <a:ea typeface="楷体" panose="02010609060101010101" charset="-122"/>
                <a:cs typeface="楷体" panose="02010609060101010101" charset="-122"/>
              </a:rPr>
              <a:t>×</a:t>
            </a:r>
            <a:r>
              <a:rPr lang="en-US" altLang="zh-CN" sz="2400" b="1">
                <a:solidFill>
                  <a:srgbClr val="00B0F0"/>
                </a:solidFill>
                <a:latin typeface="楷体" panose="02010609060101010101" charset="-122"/>
                <a:ea typeface="楷体" panose="02010609060101010101" charset="-122"/>
                <a:cs typeface="楷体" panose="02010609060101010101" charset="-122"/>
              </a:rPr>
              <a:t>6</a:t>
            </a:r>
            <a:endParaRPr lang="en-US" altLang="zh-CN" sz="2400" b="1">
              <a:solidFill>
                <a:srgbClr val="00B0F0"/>
              </a:solidFill>
              <a:latin typeface="楷体" panose="02010609060101010101" charset="-122"/>
              <a:ea typeface="楷体" panose="02010609060101010101" charset="-122"/>
              <a:cs typeface="楷体" panose="02010609060101010101" charset="-122"/>
            </a:endParaRPr>
          </a:p>
          <a:p>
            <a:r>
              <a:rPr lang="en-US" altLang="zh-CN" sz="2400" b="1">
                <a:solidFill>
                  <a:srgbClr val="00B0F0"/>
                </a:solidFill>
                <a:latin typeface="楷体" panose="02010609060101010101" charset="-122"/>
                <a:ea typeface="楷体" panose="02010609060101010101" charset="-122"/>
                <a:cs typeface="楷体" panose="02010609060101010101" charset="-122"/>
              </a:rPr>
              <a:t>=1.2,</a:t>
            </a:r>
            <a:r>
              <a:rPr lang="zh-CN" altLang="en-US" sz="2400" b="1">
                <a:solidFill>
                  <a:srgbClr val="00B0F0"/>
                </a:solidFill>
                <a:latin typeface="楷体" panose="02010609060101010101" charset="-122"/>
                <a:ea typeface="楷体" panose="02010609060101010101" charset="-122"/>
                <a:cs typeface="楷体" panose="02010609060101010101" charset="-122"/>
              </a:rPr>
              <a:t>得到的</a:t>
            </a:r>
            <a:r>
              <a:rPr lang="en-US" altLang="zh-CN" sz="2400" b="1">
                <a:solidFill>
                  <a:srgbClr val="00B0F0"/>
                </a:solidFill>
                <a:latin typeface="楷体" panose="02010609060101010101" charset="-122"/>
                <a:ea typeface="楷体" panose="02010609060101010101" charset="-122"/>
                <a:cs typeface="楷体" panose="02010609060101010101" charset="-122"/>
              </a:rPr>
              <a:t>12</a:t>
            </a:r>
            <a:r>
              <a:rPr lang="zh-CN" altLang="en-US" sz="2400" b="1">
                <a:solidFill>
                  <a:srgbClr val="00B0F0"/>
                </a:solidFill>
                <a:latin typeface="楷体" panose="02010609060101010101" charset="-122"/>
                <a:ea typeface="楷体" panose="02010609060101010101" charset="-122"/>
                <a:cs typeface="楷体" panose="02010609060101010101" charset="-122"/>
              </a:rPr>
              <a:t>是</a:t>
            </a:r>
            <a:r>
              <a:rPr lang="en-US" altLang="zh-CN" sz="2400" b="1">
                <a:solidFill>
                  <a:srgbClr val="00B0F0"/>
                </a:solidFill>
                <a:latin typeface="楷体" panose="02010609060101010101" charset="-122"/>
                <a:ea typeface="楷体" panose="02010609060101010101" charset="-122"/>
                <a:cs typeface="楷体" panose="02010609060101010101" charset="-122"/>
              </a:rPr>
              <a:t>12</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0.1,</a:t>
            </a:r>
            <a:r>
              <a:rPr lang="zh-CN" altLang="en-US" sz="2400" b="1">
                <a:solidFill>
                  <a:srgbClr val="00B0F0"/>
                </a:solidFill>
                <a:latin typeface="楷体" panose="02010609060101010101" charset="-122"/>
                <a:ea typeface="楷体" panose="02010609060101010101" charset="-122"/>
                <a:cs typeface="楷体" panose="02010609060101010101" charset="-122"/>
              </a:rPr>
              <a:t>还余下</a:t>
            </a:r>
            <a:r>
              <a:rPr lang="en-US" altLang="zh-CN" sz="2400" b="1">
                <a:solidFill>
                  <a:srgbClr val="00B0F0"/>
                </a:solidFill>
                <a:latin typeface="楷体" panose="02010609060101010101" charset="-122"/>
                <a:ea typeface="楷体" panose="02010609060101010101" charset="-122"/>
                <a:cs typeface="楷体" panose="02010609060101010101" charset="-122"/>
              </a:rPr>
              <a:t>3</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0.1,</a:t>
            </a:r>
            <a:r>
              <a:rPr lang="zh-CN" altLang="en-US" sz="2400" b="1">
                <a:solidFill>
                  <a:srgbClr val="00B0F0"/>
                </a:solidFill>
                <a:latin typeface="楷体" panose="02010609060101010101" charset="-122"/>
                <a:ea typeface="楷体" panose="02010609060101010101" charset="-122"/>
                <a:cs typeface="楷体" panose="02010609060101010101" charset="-122"/>
              </a:rPr>
              <a:t>和</a:t>
            </a:r>
            <a:r>
              <a:rPr lang="en-US" altLang="zh-CN" sz="2400" b="1">
                <a:solidFill>
                  <a:srgbClr val="00B0F0"/>
                </a:solidFill>
                <a:latin typeface="楷体" panose="02010609060101010101" charset="-122"/>
                <a:ea typeface="楷体" panose="02010609060101010101" charset="-122"/>
                <a:cs typeface="楷体" panose="02010609060101010101" charset="-122"/>
              </a:rPr>
              <a:t>6</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0.01</a:t>
            </a:r>
            <a:r>
              <a:rPr lang="zh-CN" altLang="en-US" sz="2400" b="1">
                <a:solidFill>
                  <a:srgbClr val="00B0F0"/>
                </a:solidFill>
                <a:latin typeface="楷体" panose="02010609060101010101" charset="-122"/>
                <a:ea typeface="楷体" panose="02010609060101010101" charset="-122"/>
                <a:cs typeface="楷体" panose="02010609060101010101" charset="-122"/>
              </a:rPr>
              <a:t>合起来就是</a:t>
            </a:r>
            <a:r>
              <a:rPr lang="en-US" altLang="zh-CN" sz="2400" b="1">
                <a:solidFill>
                  <a:srgbClr val="00B0F0"/>
                </a:solidFill>
                <a:latin typeface="楷体" panose="02010609060101010101" charset="-122"/>
                <a:ea typeface="楷体" panose="02010609060101010101" charset="-122"/>
                <a:cs typeface="楷体" panose="02010609060101010101" charset="-122"/>
              </a:rPr>
              <a:t>36</a:t>
            </a:r>
            <a:r>
              <a:rPr lang="zh-CN" altLang="en-US" sz="2400" b="1">
                <a:solidFill>
                  <a:srgbClr val="00B0F0"/>
                </a:solidFill>
                <a:latin typeface="楷体" panose="02010609060101010101" charset="-122"/>
                <a:ea typeface="楷体" panose="02010609060101010101" charset="-122"/>
                <a:cs typeface="楷体" panose="02010609060101010101" charset="-122"/>
              </a:rPr>
              <a:t>个</a:t>
            </a:r>
            <a:r>
              <a:rPr lang="en-US" altLang="zh-CN" sz="2400" b="1">
                <a:solidFill>
                  <a:srgbClr val="00B0F0"/>
                </a:solidFill>
                <a:latin typeface="楷体" panose="02010609060101010101" charset="-122"/>
                <a:ea typeface="楷体" panose="02010609060101010101" charset="-122"/>
                <a:cs typeface="楷体" panose="02010609060101010101" charset="-122"/>
              </a:rPr>
              <a:t>0.01,</a:t>
            </a:r>
            <a:r>
              <a:rPr lang="zh-CN" altLang="en-US" sz="2400" b="1">
                <a:solidFill>
                  <a:srgbClr val="00B0F0"/>
                </a:solidFill>
                <a:latin typeface="楷体" panose="02010609060101010101" charset="-122"/>
                <a:ea typeface="楷体" panose="02010609060101010101" charset="-122"/>
                <a:cs typeface="楷体" panose="02010609060101010101" charset="-122"/>
              </a:rPr>
              <a:t>由此求解。</a:t>
            </a:r>
            <a:endParaRPr lang="zh-CN" altLang="en-US" sz="2400" b="1">
              <a:solidFill>
                <a:srgbClr val="00B0F0"/>
              </a:solidFill>
              <a:latin typeface="楷体" panose="02010609060101010101" charset="-122"/>
              <a:ea typeface="楷体" panose="02010609060101010101" charset="-122"/>
              <a:cs typeface="楷体" panose="02010609060101010101" charset="-122"/>
            </a:endParaRPr>
          </a:p>
        </p:txBody>
      </p:sp>
      <p:sp>
        <p:nvSpPr>
          <p:cNvPr id="21" name="文本框 20"/>
          <p:cNvSpPr txBox="1"/>
          <p:nvPr/>
        </p:nvSpPr>
        <p:spPr>
          <a:xfrm>
            <a:off x="294640" y="1438275"/>
            <a:ext cx="6096000" cy="583565"/>
          </a:xfrm>
          <a:prstGeom prst="rect">
            <a:avLst/>
          </a:prstGeom>
          <a:noFill/>
        </p:spPr>
        <p:txBody>
          <a:bodyPr wrap="square" rtlCol="0" anchor="t">
            <a:spAutoFit/>
          </a:bodyPr>
          <a:p>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（表示方法不唯一）</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down)">
                                      <p:cBhvr>
                                        <p:cTn id="7" dur="500"/>
                                        <p:tgtEl>
                                          <p:spTgt spid="2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wipe(down)">
                                      <p:cBhvr>
                                        <p:cTn id="10" dur="500"/>
                                        <p:tgtEl>
                                          <p:spTgt spid="2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a:xfrm>
            <a:off x="1054735" y="2377440"/>
            <a:ext cx="9753600" cy="762000"/>
          </a:xfrm>
        </p:spPr>
        <p:txBody>
          <a:bodyPr>
            <a:normAutofit/>
          </a:bodyPr>
          <a:p>
            <a:r>
              <a:rPr lang="zh-CN" altLang="en-US">
                <a:solidFill>
                  <a:schemeClr val="accent2"/>
                </a:solidFill>
              </a:rPr>
              <a:t>评价卷</a:t>
            </a:r>
            <a:endParaRPr lang="zh-CN" altLang="en-US">
              <a:solidFill>
                <a:schemeClr val="accent2"/>
              </a:solidFill>
            </a:endParaRPr>
          </a:p>
        </p:txBody>
      </p:sp>
      <p:sp>
        <p:nvSpPr>
          <p:cNvPr id="3" name="文本占位符 2"/>
          <p:cNvSpPr>
            <a:spLocks noGrp="1"/>
          </p:cNvSpPr>
          <p:nvPr>
            <p:ph type="body" idx="17826817"/>
          </p:nvPr>
        </p:nvSpPr>
        <p:spPr>
          <a:xfrm>
            <a:off x="3568700" y="3524250"/>
            <a:ext cx="3130550" cy="311150"/>
          </a:xfrm>
        </p:spPr>
        <p:txBody>
          <a:bodyPr>
            <a:normAutofit/>
          </a:bodyPr>
          <a:p>
            <a:r>
              <a:rPr lang="zh-CN" altLang="en-US" b="1">
                <a:ea typeface="微软雅黑" panose="020B0503020204020204" pitchFamily="34" charset="-122"/>
              </a:rPr>
              <a:t>第三单元核心素养评价卷</a:t>
            </a:r>
            <a:endParaRPr lang="zh-CN" altLang="en-US" b="1">
              <a:ea typeface="微软雅黑" panose="020B0503020204020204" pitchFamily="34" charset="-122"/>
            </a:endParaRPr>
          </a:p>
        </p:txBody>
      </p:sp>
      <p:sp>
        <p:nvSpPr>
          <p:cNvPr id="4" name="文本占位符 3"/>
          <p:cNvSpPr>
            <a:spLocks noGrp="1"/>
          </p:cNvSpPr>
          <p:nvPr>
            <p:ph type="body" idx="17826050"/>
          </p:nvPr>
        </p:nvSpPr>
        <p:spPr/>
        <p:txBody>
          <a:bodyPr/>
          <a:p>
            <a:endParaRPr lang="zh-CN" altLang="en-US" b="1">
              <a:solidFill>
                <a:schemeClr val="bg1"/>
              </a:solidFill>
              <a:ea typeface="微软雅黑" panose="020B0503020204020204" pitchFamily="34" charset="-122"/>
            </a:endParaRPr>
          </a:p>
        </p:txBody>
      </p:sp>
      <p:sp>
        <p:nvSpPr>
          <p:cNvPr id="19" name="文本占位符 9"/>
          <p:cNvSpPr txBox="1"/>
          <p:nvPr>
            <p:custDataLst>
              <p:tags r:id="rId1"/>
            </p:custDataLst>
          </p:nvPr>
        </p:nvSpPr>
        <p:spPr>
          <a:xfrm>
            <a:off x="688340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280" y="774700"/>
            <a:ext cx="11290935" cy="5692775"/>
          </a:xfrm>
          <a:prstGeom prst="rect">
            <a:avLst/>
          </a:prstGeom>
          <a:noFill/>
        </p:spPr>
        <p:txBody>
          <a:bodyPr wrap="square" rtlCol="0" anchor="t">
            <a:spAutoFit/>
          </a:bodyPr>
          <a:p>
            <a:r>
              <a:rPr lang="zh-CN" altLang="en-US" sz="2800" b="1">
                <a:latin typeface="黑体" panose="02010609060101010101" charset="-122"/>
                <a:ea typeface="黑体" panose="02010609060101010101" charset="-122"/>
                <a:cs typeface="黑体" panose="02010609060101010101" charset="-122"/>
              </a:rPr>
              <a:t>五、</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解决问题我能行。（每题</a:t>
            </a:r>
            <a:r>
              <a:rPr lang="en-US" altLang="zh-CN" sz="2800" b="1">
                <a:latin typeface="黑体" panose="02010609060101010101" charset="-122"/>
                <a:ea typeface="黑体" panose="02010609060101010101" charset="-122"/>
                <a:cs typeface="黑体" panose="02010609060101010101" charset="-122"/>
              </a:rPr>
              <a:t>5</a:t>
            </a:r>
            <a:r>
              <a:rPr lang="zh-CN" altLang="en-US" sz="2800" b="1">
                <a:latin typeface="黑体" panose="02010609060101010101" charset="-122"/>
                <a:ea typeface="黑体" panose="02010609060101010101" charset="-122"/>
                <a:cs typeface="黑体" panose="02010609060101010101" charset="-122"/>
              </a:rPr>
              <a:t>分，共</a:t>
            </a:r>
            <a:r>
              <a:rPr lang="en-US" altLang="zh-CN" sz="2800" b="1">
                <a:latin typeface="黑体" panose="02010609060101010101" charset="-122"/>
                <a:ea typeface="黑体" panose="02010609060101010101" charset="-122"/>
                <a:cs typeface="黑体" panose="02010609060101010101" charset="-122"/>
              </a:rPr>
              <a:t>25</a:t>
            </a:r>
            <a:r>
              <a:rPr lang="zh-CN" altLang="en-US" sz="2800" b="1">
                <a:latin typeface="黑体" panose="02010609060101010101" charset="-122"/>
                <a:ea typeface="黑体" panose="02010609060101010101" charset="-122"/>
                <a:cs typeface="黑体" panose="02010609060101010101" charset="-122"/>
              </a:rPr>
              <a:t>分）</a:t>
            </a:r>
            <a:endParaRPr lang="zh-CN" altLang="en-US" sz="2800" b="1">
              <a:latin typeface="黑体" panose="02010609060101010101" charset="-122"/>
              <a:ea typeface="黑体" panose="02010609060101010101" charset="-122"/>
              <a:cs typeface="黑体" panose="02010609060101010101" charset="-122"/>
            </a:endParaRPr>
          </a:p>
          <a:p>
            <a:r>
              <a:rPr lang="en-US" altLang="zh-CN" sz="2800" b="1">
                <a:solidFill>
                  <a:srgbClr val="00B0F0"/>
                </a:solidFill>
                <a:latin typeface="楷体" panose="02010609060101010101" charset="-122"/>
                <a:ea typeface="楷体" panose="02010609060101010101" charset="-122"/>
                <a:cs typeface="宋体" panose="02010600030101010101" pitchFamily="2" charset="-122"/>
              </a:rPr>
              <a:t>    </a:t>
            </a:r>
            <a:r>
              <a:rPr lang="zh-CN" altLang="en-US" sz="2800" b="1">
                <a:solidFill>
                  <a:srgbClr val="00B0F0"/>
                </a:solidFill>
                <a:latin typeface="楷体" panose="02010609060101010101" charset="-122"/>
                <a:ea typeface="楷体" panose="02010609060101010101" charset="-122"/>
                <a:cs typeface="宋体" panose="02010600030101010101" pitchFamily="2" charset="-122"/>
              </a:rPr>
              <a:t>五言绝句藏山河气魄，七律长调诉家国情怀。诗词是刻入血脉的文化基因，承载先人哲思与岁月深情。吟诵间触摸历史温度，传承中唤醒文化共鸣。让经典穿越时空，点亮当代诗意人生。</a:t>
            </a:r>
            <a:endParaRPr lang="zh-CN" altLang="en-US" sz="2800" b="1">
              <a:solidFill>
                <a:srgbClr val="00B0F0"/>
              </a:solidFill>
              <a:latin typeface="楷体" panose="02010609060101010101" charset="-122"/>
              <a:ea typeface="楷体" panose="02010609060101010101" charset="-122"/>
              <a:cs typeface="宋体" panose="02010600030101010101" pitchFamily="2" charset="-122"/>
            </a:endParaRPr>
          </a:p>
          <a:p>
            <a:r>
              <a:rPr lang="en-US" altLang="zh-CN" sz="2800" b="1">
                <a:latin typeface="黑体" panose="02010609060101010101" charset="-122"/>
                <a:ea typeface="黑体" panose="02010609060101010101" charset="-122"/>
                <a:cs typeface="宋体" panose="02010600030101010101" pitchFamily="2" charset="-122"/>
              </a:rPr>
              <a:t>20.</a:t>
            </a:r>
            <a:r>
              <a:rPr lang="zh-CN" altLang="en-US" sz="2800" b="1">
                <a:latin typeface="宋体" panose="02010600030101010101" pitchFamily="2" charset="-122"/>
                <a:ea typeface="宋体" panose="02010600030101010101" pitchFamily="2" charset="-122"/>
                <a:cs typeface="宋体" panose="02010600030101010101" pitchFamily="2" charset="-122"/>
              </a:rPr>
              <a:t>下面是诗词大会上一首耳熟能详的古诗。请你读一读，并算一算，唐代的一尺相当于现在的多少米</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几尺约为</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米（得数保留整数）？（尺是一种长度单位）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31</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100</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0.31</a:t>
            </a:r>
            <a:r>
              <a:rPr lang="zh-CN" altLang="en-US" sz="2800" b="1">
                <a:solidFill>
                  <a:srgbClr val="FF0000"/>
                </a:solidFill>
                <a:latin typeface="楷体" panose="02010609060101010101" charset="-122"/>
                <a:ea typeface="楷体" panose="02010609060101010101" charset="-122"/>
                <a:cs typeface="楷体" panose="02010609060101010101" charset="-122"/>
              </a:rPr>
              <a:t>（米）</a:t>
            </a:r>
            <a:r>
              <a:rPr lang="en-US" altLang="zh-CN" sz="2800" b="1">
                <a:solidFill>
                  <a:srgbClr val="FF0000"/>
                </a:solidFill>
                <a:latin typeface="楷体" panose="02010609060101010101" charset="-122"/>
                <a:ea typeface="楷体" panose="02010609060101010101" charset="-122"/>
                <a:cs typeface="楷体" panose="02010609060101010101" charset="-122"/>
              </a:rPr>
              <a:t>1</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0.31≈3</a:t>
            </a:r>
            <a:r>
              <a:rPr lang="zh-CN" altLang="en-US" sz="2800" b="1">
                <a:solidFill>
                  <a:srgbClr val="FF0000"/>
                </a:solidFill>
                <a:latin typeface="楷体" panose="02010609060101010101" charset="-122"/>
                <a:ea typeface="楷体" panose="02010609060101010101" charset="-122"/>
                <a:cs typeface="楷体" panose="02010609060101010101" charset="-122"/>
              </a:rPr>
              <a:t>（尺）</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答：唐代的一尺相当于现在的</a:t>
            </a:r>
            <a:r>
              <a:rPr lang="en-US" altLang="zh-CN" sz="2800" b="1">
                <a:solidFill>
                  <a:srgbClr val="FF0000"/>
                </a:solidFill>
                <a:latin typeface="楷体" panose="02010609060101010101" charset="-122"/>
                <a:ea typeface="楷体" panose="02010609060101010101" charset="-122"/>
                <a:cs typeface="楷体" panose="02010609060101010101" charset="-122"/>
              </a:rPr>
              <a:t>0.31</a:t>
            </a:r>
            <a:r>
              <a:rPr lang="zh-CN" altLang="en-US" sz="2800" b="1">
                <a:solidFill>
                  <a:srgbClr val="FF0000"/>
                </a:solidFill>
                <a:latin typeface="楷体" panose="02010609060101010101" charset="-122"/>
                <a:ea typeface="楷体" panose="02010609060101010101" charset="-122"/>
                <a:cs typeface="楷体" panose="02010609060101010101" charset="-122"/>
              </a:rPr>
              <a:t>米，</a:t>
            </a: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尺约为</a:t>
            </a:r>
            <a:r>
              <a:rPr lang="en-US" altLang="zh-CN" sz="2800" b="1">
                <a:solidFill>
                  <a:srgbClr val="FF0000"/>
                </a:solidFill>
                <a:latin typeface="楷体" panose="02010609060101010101" charset="-122"/>
                <a:ea typeface="楷体" panose="02010609060101010101" charset="-122"/>
                <a:cs typeface="楷体" panose="02010609060101010101" charset="-122"/>
              </a:rPr>
              <a:t>1</a:t>
            </a:r>
            <a:r>
              <a:rPr lang="zh-CN" altLang="en-US" sz="2800" b="1">
                <a:solidFill>
                  <a:srgbClr val="FF0000"/>
                </a:solidFill>
                <a:latin typeface="楷体" panose="02010609060101010101" charset="-122"/>
                <a:ea typeface="楷体" panose="02010609060101010101" charset="-122"/>
                <a:cs typeface="楷体" panose="02010609060101010101" charset="-122"/>
              </a:rPr>
              <a:t>米。</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3678555" y="3429000"/>
            <a:ext cx="7665720" cy="2026285"/>
          </a:xfrm>
          <a:prstGeom prst="rect">
            <a:avLst/>
          </a:prstGeom>
        </p:spPr>
      </p:pic>
      <p:pic>
        <p:nvPicPr>
          <p:cNvPr id="4" name="图片 3"/>
          <p:cNvPicPr>
            <a:picLocks noChangeAspect="1"/>
          </p:cNvPicPr>
          <p:nvPr/>
        </p:nvPicPr>
        <p:blipFill>
          <a:blip r:embed="rId2"/>
          <a:stretch>
            <a:fillRect/>
          </a:stretch>
        </p:blipFill>
        <p:spPr>
          <a:xfrm>
            <a:off x="814070" y="648335"/>
            <a:ext cx="3266440" cy="599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8" end="8"/>
                                            </p:txEl>
                                          </p:spTgt>
                                        </p:tgtEl>
                                        <p:attrNameLst>
                                          <p:attrName>style.visibility</p:attrName>
                                        </p:attrNameLst>
                                      </p:cBhvr>
                                      <p:to>
                                        <p:strVal val="visible"/>
                                      </p:to>
                                    </p:set>
                                    <p:animEffect transition="in" filter="wipe(down)">
                                      <p:cBhvr>
                                        <p:cTn id="10"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545" y="547370"/>
            <a:ext cx="11405870" cy="5062220"/>
          </a:xfrm>
          <a:prstGeom prst="rect">
            <a:avLst/>
          </a:prstGeom>
          <a:noFill/>
        </p:spPr>
        <p:txBody>
          <a:bodyPr wrap="square" rtlCol="0" anchor="t">
            <a:spAutoFit/>
          </a:bodyPr>
          <a:p>
            <a:pPr indent="0" fontAlgn="auto">
              <a:lnSpc>
                <a:spcPct val="130000"/>
              </a:lnSpc>
            </a:pPr>
            <a:r>
              <a:rPr lang="en-US" altLang="zh-CN" sz="3200" b="1">
                <a:latin typeface="黑体" panose="02010609060101010101" charset="-122"/>
                <a:ea typeface="黑体" panose="02010609060101010101" charset="-122"/>
                <a:cs typeface="宋体" panose="02010600030101010101" pitchFamily="2" charset="-122"/>
              </a:rPr>
              <a:t>21.</a:t>
            </a:r>
            <a:r>
              <a:rPr lang="en-US" altLang="zh-CN" sz="3200" b="1">
                <a:latin typeface="宋体" panose="02010600030101010101" pitchFamily="2" charset="-122"/>
                <a:ea typeface="宋体" panose="02010600030101010101" pitchFamily="2" charset="-122"/>
                <a:cs typeface="宋体" panose="02010600030101010101" pitchFamily="2" charset="-122"/>
              </a:rPr>
              <a:t>2023</a:t>
            </a:r>
            <a:r>
              <a:rPr lang="zh-CN" altLang="en-US" sz="3200" b="1">
                <a:latin typeface="宋体" panose="02010600030101010101" pitchFamily="2" charset="-122"/>
                <a:ea typeface="宋体" panose="02010600030101010101" pitchFamily="2" charset="-122"/>
                <a:cs typeface="宋体" panose="02010600030101010101" pitchFamily="2" charset="-122"/>
              </a:rPr>
              <a:t>年中国诗词大会中，民间手艺人周毅用中式翻糖技艺制作了一个古风蛋糕来表现诗词场景。假设制作一个翻糖蛋糕需要</a:t>
            </a:r>
            <a:r>
              <a:rPr lang="en-US" altLang="zh-CN" sz="3200" b="1">
                <a:latin typeface="宋体" panose="02010600030101010101" pitchFamily="2" charset="-122"/>
                <a:ea typeface="宋体" panose="02010600030101010101" pitchFamily="2" charset="-122"/>
                <a:cs typeface="宋体" panose="02010600030101010101" pitchFamily="2" charset="-122"/>
              </a:rPr>
              <a:t>0.16 kg</a:t>
            </a:r>
            <a:r>
              <a:rPr lang="zh-CN" altLang="en-US" sz="3200" b="1">
                <a:latin typeface="宋体" panose="02010600030101010101" pitchFamily="2" charset="-122"/>
                <a:ea typeface="宋体" panose="02010600030101010101" pitchFamily="2" charset="-122"/>
                <a:cs typeface="宋体" panose="02010600030101010101" pitchFamily="2" charset="-122"/>
              </a:rPr>
              <a:t>蛋糕粉</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用</a:t>
            </a:r>
            <a:r>
              <a:rPr lang="en-US" altLang="zh-CN" sz="3200" b="1">
                <a:latin typeface="宋体" panose="02010600030101010101" pitchFamily="2" charset="-122"/>
                <a:ea typeface="宋体" panose="02010600030101010101" pitchFamily="2" charset="-122"/>
                <a:cs typeface="宋体" panose="02010600030101010101" pitchFamily="2" charset="-122"/>
              </a:rPr>
              <a:t>2.5 kg</a:t>
            </a:r>
            <a:r>
              <a:rPr lang="zh-CN" altLang="en-US" sz="3200" b="1">
                <a:latin typeface="宋体" panose="02010600030101010101" pitchFamily="2" charset="-122"/>
                <a:ea typeface="宋体" panose="02010600030101010101" pitchFamily="2" charset="-122"/>
                <a:cs typeface="宋体" panose="02010600030101010101" pitchFamily="2" charset="-122"/>
              </a:rPr>
              <a:t>蛋糕粉最多可以做几个这样的翻糖蛋糕</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一个盒子中最多放</a:t>
            </a: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a:latin typeface="宋体" panose="02010600030101010101" pitchFamily="2" charset="-122"/>
                <a:ea typeface="宋体" panose="02010600030101010101" pitchFamily="2" charset="-122"/>
                <a:cs typeface="宋体" panose="02010600030101010101" pitchFamily="2" charset="-122"/>
              </a:rPr>
              <a:t>个翻糖蛋糕</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将这些翻糖蛋糕全部打包</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至少需要几个这样的盒子</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20000"/>
              </a:lnSpc>
            </a:pPr>
            <a:r>
              <a:rPr lang="en-US" altLang="zh-CN" sz="3200" b="1">
                <a:solidFill>
                  <a:srgbClr val="FF0000"/>
                </a:solidFill>
                <a:latin typeface="楷体" panose="02010609060101010101" charset="-122"/>
                <a:ea typeface="楷体" panose="02010609060101010101" charset="-122"/>
                <a:cs typeface="楷体" panose="02010609060101010101" charset="-122"/>
              </a:rPr>
              <a:t>2.5</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0.16≈15</a:t>
            </a:r>
            <a:r>
              <a:rPr lang="zh-CN" altLang="en-US" sz="3200" b="1">
                <a:solidFill>
                  <a:srgbClr val="FF0000"/>
                </a:solidFill>
                <a:latin typeface="楷体" panose="02010609060101010101" charset="-122"/>
                <a:ea typeface="楷体" panose="02010609060101010101" charset="-122"/>
                <a:cs typeface="楷体" panose="02010609060101010101" charset="-122"/>
              </a:rPr>
              <a:t>（个）</a:t>
            </a:r>
            <a:r>
              <a:rPr lang="en-US" altLang="zh-CN" sz="3200" b="1">
                <a:solidFill>
                  <a:srgbClr val="FF0000"/>
                </a:solidFill>
                <a:latin typeface="楷体" panose="02010609060101010101" charset="-122"/>
                <a:ea typeface="楷体" panose="02010609060101010101" charset="-122"/>
                <a:cs typeface="楷体" panose="02010609060101010101" charset="-122"/>
              </a:rPr>
              <a:t>15</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4≈4</a:t>
            </a:r>
            <a:r>
              <a:rPr lang="zh-CN" altLang="en-US" sz="3200" b="1">
                <a:solidFill>
                  <a:srgbClr val="FF0000"/>
                </a:solidFill>
                <a:latin typeface="楷体" panose="02010609060101010101" charset="-122"/>
                <a:ea typeface="楷体" panose="02010609060101010101" charset="-122"/>
                <a:cs typeface="楷体" panose="02010609060101010101" charset="-122"/>
              </a:rPr>
              <a:t>（个）</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20000"/>
              </a:lnSpc>
            </a:pPr>
            <a:r>
              <a:rPr lang="zh-CN" altLang="en-US" sz="3200" b="1">
                <a:solidFill>
                  <a:srgbClr val="FF0000"/>
                </a:solidFill>
                <a:latin typeface="楷体" panose="02010609060101010101" charset="-122"/>
                <a:ea typeface="楷体" panose="02010609060101010101" charset="-122"/>
                <a:cs typeface="楷体" panose="02010609060101010101" charset="-122"/>
              </a:rPr>
              <a:t>答：用</a:t>
            </a:r>
            <a:r>
              <a:rPr lang="en-US" altLang="zh-CN" sz="3200" b="1">
                <a:solidFill>
                  <a:srgbClr val="FF0000"/>
                </a:solidFill>
                <a:latin typeface="楷体" panose="02010609060101010101" charset="-122"/>
                <a:ea typeface="楷体" panose="02010609060101010101" charset="-122"/>
                <a:cs typeface="楷体" panose="02010609060101010101" charset="-122"/>
              </a:rPr>
              <a:t>2.5 kg</a:t>
            </a:r>
            <a:r>
              <a:rPr lang="zh-CN" altLang="en-US" sz="3200" b="1">
                <a:solidFill>
                  <a:srgbClr val="FF0000"/>
                </a:solidFill>
                <a:latin typeface="楷体" panose="02010609060101010101" charset="-122"/>
                <a:ea typeface="楷体" panose="02010609060101010101" charset="-122"/>
                <a:cs typeface="楷体" panose="02010609060101010101" charset="-122"/>
              </a:rPr>
              <a:t>蛋糕粉最多可以做</a:t>
            </a:r>
            <a:r>
              <a:rPr lang="en-US" altLang="zh-CN" sz="3200" b="1">
                <a:solidFill>
                  <a:srgbClr val="FF0000"/>
                </a:solidFill>
                <a:latin typeface="楷体" panose="02010609060101010101" charset="-122"/>
                <a:ea typeface="楷体" panose="02010609060101010101" charset="-122"/>
                <a:cs typeface="楷体" panose="02010609060101010101" charset="-122"/>
              </a:rPr>
              <a:t>15</a:t>
            </a:r>
            <a:r>
              <a:rPr lang="zh-CN" altLang="en-US" sz="3200" b="1">
                <a:solidFill>
                  <a:srgbClr val="FF0000"/>
                </a:solidFill>
                <a:latin typeface="楷体" panose="02010609060101010101" charset="-122"/>
                <a:ea typeface="楷体" panose="02010609060101010101" charset="-122"/>
                <a:cs typeface="楷体" panose="02010609060101010101" charset="-122"/>
              </a:rPr>
              <a:t>个这样的翻糖蛋糕，至少需要</a:t>
            </a:r>
            <a:r>
              <a:rPr lang="en-US" altLang="zh-CN" sz="3200" b="1">
                <a:solidFill>
                  <a:srgbClr val="FF0000"/>
                </a:solidFill>
                <a:latin typeface="楷体" panose="02010609060101010101" charset="-122"/>
                <a:ea typeface="楷体" panose="02010609060101010101" charset="-122"/>
                <a:cs typeface="楷体" panose="02010609060101010101" charset="-122"/>
              </a:rPr>
              <a:t>4</a:t>
            </a:r>
            <a:r>
              <a:rPr lang="zh-CN" altLang="en-US" sz="3200" b="1">
                <a:solidFill>
                  <a:srgbClr val="FF0000"/>
                </a:solidFill>
                <a:latin typeface="楷体" panose="02010609060101010101" charset="-122"/>
                <a:ea typeface="楷体" panose="02010609060101010101" charset="-122"/>
                <a:cs typeface="楷体" panose="02010609060101010101" charset="-122"/>
              </a:rPr>
              <a:t>个这样的盒子。</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556895" y="5552440"/>
            <a:ext cx="10457180" cy="1076325"/>
          </a:xfrm>
          <a:prstGeom prst="rect">
            <a:avLst/>
          </a:prstGeom>
          <a:noFill/>
        </p:spPr>
        <p:txBody>
          <a:bodyPr wrap="square" rtlCol="0" anchor="t">
            <a:spAutoFit/>
          </a:bodyPr>
          <a:p>
            <a:r>
              <a:rPr lang="zh-CN" altLang="en-US" sz="3200" b="1">
                <a:solidFill>
                  <a:srgbClr val="00B0F0"/>
                </a:solidFill>
                <a:latin typeface="楷体" panose="02010609060101010101" charset="-122"/>
                <a:ea typeface="楷体" panose="02010609060101010101" charset="-122"/>
              </a:rPr>
              <a:t>【解析】求最多做多少个这样的翻糖蛋糕用去尾法，至少需要多少个这样的盒子用进一法。</a:t>
            </a:r>
            <a:endParaRPr lang="zh-CN" altLang="en-US" sz="3200" b="1">
              <a:solidFill>
                <a:srgbClr val="00B0F0"/>
              </a:solidFill>
              <a:latin typeface="楷体" panose="02010609060101010101" charset="-122"/>
              <a:ea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56920"/>
            <a:ext cx="11541760" cy="6247130"/>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22.</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空山新雨后，天气晚来秋</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描绘了秋雨初晴后傍晚时分山村的旖旎风光。周末</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王老师和肖老师相约去秋游，全程共</a:t>
            </a:r>
            <a:r>
              <a:rPr lang="en-US" altLang="zh-CN" sz="3200" b="1">
                <a:latin typeface="宋体" panose="02010600030101010101" pitchFamily="2" charset="-122"/>
                <a:ea typeface="宋体" panose="02010600030101010101" pitchFamily="2" charset="-122"/>
                <a:cs typeface="宋体" panose="02010600030101010101" pitchFamily="2" charset="-122"/>
              </a:rPr>
              <a:t>11.6</a:t>
            </a:r>
            <a:r>
              <a:rPr lang="zh-CN" altLang="en-US" sz="3200" b="1">
                <a:latin typeface="宋体" panose="02010600030101010101" pitchFamily="2" charset="-122"/>
                <a:ea typeface="宋体" panose="02010600030101010101" pitchFamily="2" charset="-122"/>
                <a:cs typeface="宋体" panose="02010600030101010101" pitchFamily="2" charset="-122"/>
              </a:rPr>
              <a:t>千米。开始是平路</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骑共享单车平均每小时行</a:t>
            </a:r>
            <a:r>
              <a:rPr lang="en-US" altLang="zh-CN" sz="3200" b="1">
                <a:latin typeface="宋体" panose="02010600030101010101" pitchFamily="2" charset="-122"/>
                <a:ea typeface="宋体" panose="02010600030101010101" pitchFamily="2" charset="-122"/>
                <a:cs typeface="宋体" panose="02010600030101010101" pitchFamily="2" charset="-122"/>
              </a:rPr>
              <a:t>12.5</a:t>
            </a:r>
            <a:r>
              <a:rPr lang="zh-CN" altLang="en-US" sz="3200" b="1">
                <a:latin typeface="宋体" panose="02010600030101010101" pitchFamily="2" charset="-122"/>
                <a:ea typeface="宋体" panose="02010600030101010101" pitchFamily="2" charset="-122"/>
                <a:cs typeface="宋体" panose="02010600030101010101" pitchFamily="2" charset="-122"/>
              </a:rPr>
              <a:t>千米</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骑了</a:t>
            </a:r>
            <a:r>
              <a:rPr lang="en-US" altLang="zh-CN" sz="3200" b="1">
                <a:latin typeface="宋体" panose="02010600030101010101" pitchFamily="2" charset="-122"/>
                <a:ea typeface="宋体" panose="02010600030101010101" pitchFamily="2" charset="-122"/>
                <a:cs typeface="宋体" panose="02010600030101010101" pitchFamily="2" charset="-122"/>
              </a:rPr>
              <a:t>0.8</a:t>
            </a:r>
            <a:r>
              <a:rPr lang="zh-CN" altLang="en-US" sz="3200" b="1">
                <a:latin typeface="宋体" panose="02010600030101010101" pitchFamily="2" charset="-122"/>
                <a:ea typeface="宋体" panose="02010600030101010101" pitchFamily="2" charset="-122"/>
                <a:cs typeface="宋体" panose="02010600030101010101" pitchFamily="2" charset="-122"/>
              </a:rPr>
              <a:t>小时</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剩下的是山路</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需要步行</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已知他们步行的平均速度是</a:t>
            </a:r>
            <a:r>
              <a:rPr lang="en-US" altLang="zh-CN" sz="3200" b="1">
                <a:latin typeface="宋体" panose="02010600030101010101" pitchFamily="2" charset="-122"/>
                <a:ea typeface="宋体" panose="02010600030101010101" pitchFamily="2" charset="-122"/>
                <a:cs typeface="宋体" panose="02010600030101010101" pitchFamily="2" charset="-122"/>
              </a:rPr>
              <a:t>3.2</a:t>
            </a:r>
            <a:r>
              <a:rPr lang="zh-CN" altLang="en-US" sz="3200" b="1">
                <a:latin typeface="宋体" panose="02010600030101010101" pitchFamily="2" charset="-122"/>
                <a:ea typeface="宋体" panose="02010600030101010101" pitchFamily="2" charset="-122"/>
                <a:cs typeface="宋体" panose="02010600030101010101" pitchFamily="2" charset="-122"/>
              </a:rPr>
              <a:t>千米</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时。他们在山路上步行了多长时间</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11.6</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12.5</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0.8</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3.2</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0.5</a:t>
            </a:r>
            <a:r>
              <a:rPr lang="zh-CN" altLang="en-US" sz="3200" b="1">
                <a:solidFill>
                  <a:srgbClr val="FF0000"/>
                </a:solidFill>
                <a:latin typeface="楷体" panose="02010609060101010101" charset="-122"/>
                <a:ea typeface="楷体" panose="02010609060101010101" charset="-122"/>
                <a:cs typeface="楷体" panose="02010609060101010101" charset="-122"/>
              </a:rPr>
              <a:t>（时）</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答：他们在山路上步行了</a:t>
            </a:r>
            <a:r>
              <a:rPr lang="en-US" altLang="zh-CN" sz="3200" b="1">
                <a:solidFill>
                  <a:srgbClr val="FF0000"/>
                </a:solidFill>
                <a:latin typeface="楷体" panose="02010609060101010101" charset="-122"/>
                <a:ea typeface="楷体" panose="02010609060101010101" charset="-122"/>
                <a:cs typeface="楷体" panose="02010609060101010101" charset="-122"/>
              </a:rPr>
              <a:t>0.5</a:t>
            </a:r>
            <a:r>
              <a:rPr lang="zh-CN" altLang="en-US" sz="3200" b="1">
                <a:solidFill>
                  <a:srgbClr val="FF0000"/>
                </a:solidFill>
                <a:latin typeface="楷体" panose="02010609060101010101" charset="-122"/>
                <a:ea typeface="楷体" panose="02010609060101010101" charset="-122"/>
                <a:cs typeface="楷体" panose="02010609060101010101" charset="-122"/>
              </a:rPr>
              <a:t>小时。</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endParaRPr lang="en-US" altLang="zh-CN"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6225" y="1028700"/>
            <a:ext cx="11541760" cy="4523105"/>
          </a:xfrm>
          <a:prstGeom prst="rect">
            <a:avLst/>
          </a:prstGeom>
          <a:noFill/>
        </p:spPr>
        <p:txBody>
          <a:bodyPr wrap="square" rtlCol="0" anchor="t">
            <a:spAutoFit/>
          </a:bodyPr>
          <a:p>
            <a:r>
              <a:rPr lang="en-US" altLang="zh-CN" sz="3200" b="1">
                <a:latin typeface="黑体" panose="02010609060101010101" charset="-122"/>
                <a:ea typeface="黑体" panose="02010609060101010101" charset="-122"/>
                <a:cs typeface="宋体" panose="02010600030101010101" pitchFamily="2" charset="-122"/>
              </a:rPr>
              <a:t>23.</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不是花中偏爱菊，此花开尽更无花</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待到秋来九月八，我花开后百花杀</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都是描写菊花的经典诗句。甲鲜花店将</a:t>
            </a:r>
            <a:r>
              <a:rPr lang="en-US" altLang="zh-CN" sz="3200" b="1">
                <a:latin typeface="宋体" panose="02010600030101010101" pitchFamily="2" charset="-122"/>
                <a:ea typeface="宋体" panose="02010600030101010101" pitchFamily="2" charset="-122"/>
                <a:cs typeface="宋体" panose="02010600030101010101" pitchFamily="2" charset="-122"/>
              </a:rPr>
              <a:t>12</a:t>
            </a:r>
            <a:r>
              <a:rPr lang="zh-CN" altLang="en-US" sz="3200" b="1">
                <a:latin typeface="宋体" panose="02010600030101010101" pitchFamily="2" charset="-122"/>
                <a:ea typeface="宋体" panose="02010600030101010101" pitchFamily="2" charset="-122"/>
                <a:cs typeface="宋体" panose="02010600030101010101" pitchFamily="2" charset="-122"/>
              </a:rPr>
              <a:t>朵菊花扎成一束进行销售</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乙鲜花店将</a:t>
            </a:r>
            <a:r>
              <a:rPr lang="en-US" altLang="zh-CN" sz="3200" b="1">
                <a:latin typeface="宋体" panose="02010600030101010101" pitchFamily="2" charset="-122"/>
                <a:ea typeface="宋体" panose="02010600030101010101" pitchFamily="2" charset="-122"/>
                <a:cs typeface="宋体" panose="02010600030101010101" pitchFamily="2" charset="-122"/>
              </a:rPr>
              <a:t>8</a:t>
            </a:r>
            <a:r>
              <a:rPr lang="zh-CN" altLang="en-US" sz="3200" b="1">
                <a:latin typeface="宋体" panose="02010600030101010101" pitchFamily="2" charset="-122"/>
                <a:ea typeface="宋体" panose="02010600030101010101" pitchFamily="2" charset="-122"/>
                <a:cs typeface="宋体" panose="02010600030101010101" pitchFamily="2" charset="-122"/>
              </a:rPr>
              <a:t>朵菊花扎成一束进行销售</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如果甲、乙两店每朵菊花的单价相同</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扎成一束售出单价不变</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且乙鲜花店每束比甲鲜花店便宜</a:t>
            </a:r>
            <a:r>
              <a:rPr lang="en-US" altLang="zh-CN" sz="3200" b="1">
                <a:latin typeface="宋体" panose="02010600030101010101" pitchFamily="2" charset="-122"/>
                <a:ea typeface="宋体" panose="02010600030101010101" pitchFamily="2" charset="-122"/>
                <a:cs typeface="宋体" panose="02010600030101010101" pitchFamily="2" charset="-122"/>
              </a:rPr>
              <a:t>27</a:t>
            </a:r>
            <a:r>
              <a:rPr lang="zh-CN" altLang="en-US" sz="3200" b="1">
                <a:latin typeface="宋体" panose="02010600030101010101" pitchFamily="2" charset="-122"/>
                <a:ea typeface="宋体" panose="02010600030101010101" pitchFamily="2" charset="-122"/>
                <a:cs typeface="宋体" panose="02010600030101010101" pitchFamily="2" charset="-122"/>
              </a:rPr>
              <a:t>元。婷婷在甲鲜花店买了一束菊花</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她一共花了多少元</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rPr>
              <a:t>27</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12</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8</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6.75</a:t>
            </a:r>
            <a:r>
              <a:rPr lang="zh-CN" altLang="en-US" sz="3200" b="1">
                <a:solidFill>
                  <a:srgbClr val="FF0000"/>
                </a:solidFill>
                <a:latin typeface="楷体" panose="02010609060101010101" charset="-122"/>
                <a:ea typeface="楷体" panose="02010609060101010101" charset="-122"/>
                <a:cs typeface="楷体" panose="02010609060101010101" charset="-122"/>
              </a:rPr>
              <a:t>（元）</a:t>
            </a:r>
            <a:r>
              <a:rPr lang="en-US" altLang="zh-CN" sz="3200" b="1">
                <a:solidFill>
                  <a:srgbClr val="FF0000"/>
                </a:solidFill>
                <a:latin typeface="楷体" panose="02010609060101010101" charset="-122"/>
                <a:ea typeface="楷体" panose="02010609060101010101" charset="-122"/>
                <a:cs typeface="楷体" panose="02010609060101010101" charset="-122"/>
              </a:rPr>
              <a:t>  12</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6.75</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81</a:t>
            </a:r>
            <a:r>
              <a:rPr lang="zh-CN" altLang="en-US" sz="3200" b="1">
                <a:solidFill>
                  <a:srgbClr val="FF0000"/>
                </a:solidFill>
                <a:latin typeface="楷体" panose="02010609060101010101" charset="-122"/>
                <a:ea typeface="楷体" panose="02010609060101010101" charset="-122"/>
                <a:cs typeface="楷体" panose="02010609060101010101" charset="-122"/>
              </a:rPr>
              <a:t>（元）</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答：她一共花了</a:t>
            </a:r>
            <a:r>
              <a:rPr lang="en-US" altLang="zh-CN" sz="3200" b="1">
                <a:solidFill>
                  <a:srgbClr val="FF0000"/>
                </a:solidFill>
                <a:latin typeface="楷体" panose="02010609060101010101" charset="-122"/>
                <a:ea typeface="楷体" panose="02010609060101010101" charset="-122"/>
                <a:cs typeface="楷体" panose="02010609060101010101" charset="-122"/>
              </a:rPr>
              <a:t>81</a:t>
            </a:r>
            <a:r>
              <a:rPr lang="zh-CN" altLang="en-US" sz="3200" b="1">
                <a:solidFill>
                  <a:srgbClr val="FF0000"/>
                </a:solidFill>
                <a:latin typeface="楷体" panose="02010609060101010101" charset="-122"/>
                <a:ea typeface="楷体" panose="02010609060101010101" charset="-122"/>
                <a:cs typeface="楷体" panose="02010609060101010101" charset="-122"/>
              </a:rPr>
              <a:t>元。</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5750" y="656590"/>
            <a:ext cx="11552555" cy="4092575"/>
          </a:xfrm>
          <a:prstGeom prst="rect">
            <a:avLst/>
          </a:prstGeom>
          <a:noFill/>
        </p:spPr>
        <p:txBody>
          <a:bodyPr wrap="square" rtlCol="0" anchor="t">
            <a:spAutoFit/>
          </a:bodyPr>
          <a:p>
            <a:pPr indent="0" fontAlgn="auto">
              <a:lnSpc>
                <a:spcPct val="150000"/>
              </a:lnSpc>
            </a:pPr>
            <a:r>
              <a:rPr lang="en-US" altLang="zh-CN" sz="2800" b="1">
                <a:latin typeface="黑体" panose="02010609060101010101" charset="-122"/>
                <a:ea typeface="黑体" panose="02010609060101010101" charset="-122"/>
                <a:cs typeface="宋体" panose="02010600030101010101" pitchFamily="2" charset="-122"/>
              </a:rPr>
              <a:t>24.</a:t>
            </a:r>
            <a:r>
              <a:rPr lang="zh-CN" altLang="en-US" sz="2800" b="1">
                <a:latin typeface="宋体" panose="02010600030101010101" pitchFamily="2" charset="-122"/>
                <a:ea typeface="宋体" panose="02010600030101010101" pitchFamily="2" charset="-122"/>
                <a:cs typeface="宋体" panose="02010600030101010101" pitchFamily="2" charset="-122"/>
              </a:rPr>
              <a:t>李佳怡是一位小学生，她酷爱诗词，所以妈妈给她报名参加了少年宫举办的诗词大会，她通过了初赛，妈妈开车带她到少年宫进行复赛，结束比赛，回家时妈妈按下面的停车收费标准支付停车费</a:t>
            </a:r>
            <a:r>
              <a:rPr lang="en-US" altLang="zh-CN" sz="2800" b="1">
                <a:latin typeface="宋体" panose="02010600030101010101" pitchFamily="2" charset="-122"/>
                <a:ea typeface="宋体" panose="02010600030101010101" pitchFamily="2" charset="-122"/>
                <a:cs typeface="宋体" panose="02010600030101010101" pitchFamily="2" charset="-122"/>
              </a:rPr>
              <a:t>8.5</a:t>
            </a:r>
            <a:r>
              <a:rPr lang="zh-CN" altLang="en-US" sz="2800" b="1">
                <a:latin typeface="宋体" panose="02010600030101010101" pitchFamily="2" charset="-122"/>
                <a:ea typeface="宋体" panose="02010600030101010101" pitchFamily="2" charset="-122"/>
                <a:cs typeface="宋体" panose="02010600030101010101" pitchFamily="2" charset="-122"/>
              </a:rPr>
              <a:t>元</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你知道她们最长一共停车多长时间吗</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8.5</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2.5</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1.5</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0.5</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1</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（时）</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答：她们最长一共停车</a:t>
            </a: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小时。</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460375" y="5020945"/>
            <a:ext cx="11795760" cy="1383665"/>
          </a:xfrm>
          <a:prstGeom prst="rect">
            <a:avLst/>
          </a:prstGeom>
          <a:noFill/>
        </p:spPr>
        <p:txBody>
          <a:bodyPr wrap="square" rtlCol="0" anchor="t">
            <a:spAutoFit/>
          </a:bodyPr>
          <a:p>
            <a:r>
              <a:rPr lang="zh-CN" altLang="en-US" sz="2800" b="1">
                <a:solidFill>
                  <a:srgbClr val="00B0F0"/>
                </a:solidFill>
                <a:latin typeface="楷体" panose="02010609060101010101" charset="-122"/>
                <a:ea typeface="楷体" panose="02010609060101010101" charset="-122"/>
                <a:cs typeface="楷体" panose="02010609060101010101" charset="-122"/>
              </a:rPr>
              <a:t>【解析】用支付的停车费减去</a:t>
            </a:r>
            <a:r>
              <a:rPr lang="en-US" altLang="zh-CN" sz="2800" b="1">
                <a:solidFill>
                  <a:srgbClr val="00B0F0"/>
                </a:solidFill>
                <a:latin typeface="楷体" panose="02010609060101010101" charset="-122"/>
                <a:ea typeface="楷体" panose="02010609060101010101" charset="-122"/>
                <a:cs typeface="楷体" panose="02010609060101010101" charset="-122"/>
              </a:rPr>
              <a:t>1</a:t>
            </a:r>
            <a:r>
              <a:rPr lang="zh-CN" altLang="en-US" sz="2800" b="1">
                <a:solidFill>
                  <a:srgbClr val="00B0F0"/>
                </a:solidFill>
                <a:latin typeface="楷体" panose="02010609060101010101" charset="-122"/>
                <a:ea typeface="楷体" panose="02010609060101010101" charset="-122"/>
                <a:cs typeface="楷体" panose="02010609060101010101" charset="-122"/>
              </a:rPr>
              <a:t>小时及以内的收费就是超出</a:t>
            </a:r>
            <a:r>
              <a:rPr lang="en-US" altLang="zh-CN" sz="2800" b="1">
                <a:solidFill>
                  <a:srgbClr val="00B0F0"/>
                </a:solidFill>
                <a:latin typeface="楷体" panose="02010609060101010101" charset="-122"/>
                <a:ea typeface="楷体" panose="02010609060101010101" charset="-122"/>
                <a:cs typeface="楷体" panose="02010609060101010101" charset="-122"/>
              </a:rPr>
              <a:t>1</a:t>
            </a:r>
            <a:r>
              <a:rPr lang="zh-CN" altLang="en-US" sz="2800" b="1">
                <a:solidFill>
                  <a:srgbClr val="00B0F0"/>
                </a:solidFill>
                <a:latin typeface="楷体" panose="02010609060101010101" charset="-122"/>
                <a:ea typeface="楷体" panose="02010609060101010101" charset="-122"/>
                <a:cs typeface="楷体" panose="02010609060101010101" charset="-122"/>
              </a:rPr>
              <a:t>小时部分的费用，然后求超出部分有几个</a:t>
            </a:r>
            <a:r>
              <a:rPr lang="en-US" altLang="zh-CN" sz="2800" b="1">
                <a:solidFill>
                  <a:srgbClr val="00B0F0"/>
                </a:solidFill>
                <a:latin typeface="楷体" panose="02010609060101010101" charset="-122"/>
                <a:ea typeface="楷体" panose="02010609060101010101" charset="-122"/>
                <a:cs typeface="楷体" panose="02010609060101010101" charset="-122"/>
              </a:rPr>
              <a:t>1.5</a:t>
            </a:r>
            <a:r>
              <a:rPr lang="zh-CN" altLang="en-US" sz="2800" b="1">
                <a:solidFill>
                  <a:srgbClr val="00B0F0"/>
                </a:solidFill>
                <a:latin typeface="楷体" panose="02010609060101010101" charset="-122"/>
                <a:ea typeface="楷体" panose="02010609060101010101" charset="-122"/>
                <a:cs typeface="楷体" panose="02010609060101010101" charset="-122"/>
              </a:rPr>
              <a:t>元就是最多停了几个</a:t>
            </a:r>
            <a:r>
              <a:rPr lang="en-US" altLang="zh-CN" sz="2800" b="1">
                <a:solidFill>
                  <a:srgbClr val="00B0F0"/>
                </a:solidFill>
                <a:latin typeface="楷体" panose="02010609060101010101" charset="-122"/>
                <a:ea typeface="楷体" panose="02010609060101010101" charset="-122"/>
                <a:cs typeface="楷体" panose="02010609060101010101" charset="-122"/>
              </a:rPr>
              <a:t>0.5</a:t>
            </a:r>
            <a:r>
              <a:rPr lang="zh-CN" altLang="en-US" sz="2800" b="1">
                <a:solidFill>
                  <a:srgbClr val="00B0F0"/>
                </a:solidFill>
                <a:latin typeface="楷体" panose="02010609060101010101" charset="-122"/>
                <a:ea typeface="楷体" panose="02010609060101010101" charset="-122"/>
                <a:cs typeface="楷体" panose="02010609060101010101" charset="-122"/>
              </a:rPr>
              <a:t>小时，乘</a:t>
            </a:r>
            <a:r>
              <a:rPr lang="en-US" altLang="zh-CN" sz="2800" b="1">
                <a:solidFill>
                  <a:srgbClr val="00B0F0"/>
                </a:solidFill>
                <a:latin typeface="楷体" panose="02010609060101010101" charset="-122"/>
                <a:ea typeface="楷体" panose="02010609060101010101" charset="-122"/>
                <a:cs typeface="楷体" panose="02010609060101010101" charset="-122"/>
              </a:rPr>
              <a:t>0.5</a:t>
            </a:r>
            <a:r>
              <a:rPr lang="zh-CN" altLang="en-US" sz="2800" b="1">
                <a:solidFill>
                  <a:srgbClr val="00B0F0"/>
                </a:solidFill>
                <a:latin typeface="楷体" panose="02010609060101010101" charset="-122"/>
                <a:ea typeface="楷体" panose="02010609060101010101" charset="-122"/>
                <a:cs typeface="楷体" panose="02010609060101010101" charset="-122"/>
              </a:rPr>
              <a:t>求出超过</a:t>
            </a:r>
            <a:r>
              <a:rPr lang="en-US" altLang="zh-CN" sz="2800" b="1">
                <a:solidFill>
                  <a:srgbClr val="00B0F0"/>
                </a:solidFill>
                <a:latin typeface="楷体" panose="02010609060101010101" charset="-122"/>
                <a:ea typeface="楷体" panose="02010609060101010101" charset="-122"/>
                <a:cs typeface="楷体" panose="02010609060101010101" charset="-122"/>
              </a:rPr>
              <a:t>1</a:t>
            </a:r>
            <a:r>
              <a:rPr lang="zh-CN" altLang="en-US" sz="2800" b="1">
                <a:solidFill>
                  <a:srgbClr val="00B0F0"/>
                </a:solidFill>
                <a:latin typeface="楷体" panose="02010609060101010101" charset="-122"/>
                <a:ea typeface="楷体" panose="02010609060101010101" charset="-122"/>
                <a:cs typeface="楷体" panose="02010609060101010101" charset="-122"/>
              </a:rPr>
              <a:t>小时的部分最多是几小时，最后加上</a:t>
            </a:r>
            <a:r>
              <a:rPr lang="en-US" altLang="zh-CN" sz="2800" b="1">
                <a:solidFill>
                  <a:srgbClr val="00B0F0"/>
                </a:solidFill>
                <a:latin typeface="楷体" panose="02010609060101010101" charset="-122"/>
                <a:ea typeface="楷体" panose="02010609060101010101" charset="-122"/>
                <a:cs typeface="楷体" panose="02010609060101010101" charset="-122"/>
              </a:rPr>
              <a:t>1</a:t>
            </a:r>
            <a:r>
              <a:rPr lang="zh-CN" altLang="en-US" sz="2800" b="1">
                <a:solidFill>
                  <a:srgbClr val="00B0F0"/>
                </a:solidFill>
                <a:latin typeface="楷体" panose="02010609060101010101" charset="-122"/>
                <a:ea typeface="楷体" panose="02010609060101010101" charset="-122"/>
                <a:cs typeface="楷体" panose="02010609060101010101" charset="-122"/>
              </a:rPr>
              <a:t>小时即可。</a:t>
            </a:r>
            <a:endParaRPr lang="zh-CN" altLang="en-US" sz="2800" b="1">
              <a:solidFill>
                <a:srgbClr val="00B0F0"/>
              </a:solidFill>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343535" y="3258820"/>
            <a:ext cx="5175250" cy="1762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6070" y="907415"/>
            <a:ext cx="11386820" cy="3784600"/>
          </a:xfrm>
          <a:prstGeom prst="rect">
            <a:avLst/>
          </a:prstGeom>
          <a:noFill/>
        </p:spPr>
        <p:txBody>
          <a:bodyPr wrap="square" rtlCol="0" anchor="t">
            <a:spAutoFit/>
          </a:bodyPr>
          <a:p>
            <a:pPr indent="0" fontAlgn="auto">
              <a:lnSpc>
                <a:spcPct val="150000"/>
              </a:lnSpc>
            </a:pPr>
            <a:r>
              <a:rPr lang="zh-CN" altLang="en-US" sz="3200" b="1">
                <a:latin typeface="黑体" panose="02010609060101010101" charset="-122"/>
                <a:ea typeface="黑体" panose="02010609060101010101" charset="-122"/>
                <a:cs typeface="黑体" panose="02010609060101010101" charset="-122"/>
              </a:rPr>
              <a:t>一、冷静思考认真填。（每空</a:t>
            </a:r>
            <a:r>
              <a:rPr lang="en-US" altLang="zh-CN" sz="3200" b="1">
                <a:latin typeface="黑体" panose="02010609060101010101" charset="-122"/>
                <a:ea typeface="黑体" panose="02010609060101010101" charset="-122"/>
                <a:cs typeface="黑体" panose="02010609060101010101" charset="-122"/>
              </a:rPr>
              <a:t>1</a:t>
            </a:r>
            <a:r>
              <a:rPr lang="zh-CN" altLang="en-US" sz="3200" b="1">
                <a:latin typeface="黑体" panose="02010609060101010101" charset="-122"/>
                <a:ea typeface="黑体" panose="02010609060101010101" charset="-122"/>
                <a:cs typeface="黑体" panose="02010609060101010101" charset="-122"/>
              </a:rPr>
              <a:t>分，共</a:t>
            </a:r>
            <a:r>
              <a:rPr lang="en-US" altLang="zh-CN" sz="3200" b="1">
                <a:latin typeface="黑体" panose="02010609060101010101" charset="-122"/>
                <a:ea typeface="黑体" panose="02010609060101010101" charset="-122"/>
                <a:cs typeface="黑体" panose="02010609060101010101" charset="-122"/>
              </a:rPr>
              <a:t>21</a:t>
            </a:r>
            <a:r>
              <a:rPr lang="zh-CN" altLang="en-US" sz="3200" b="1">
                <a:latin typeface="黑体" panose="02010609060101010101" charset="-122"/>
                <a:ea typeface="黑体" panose="02010609060101010101" charset="-122"/>
                <a:cs typeface="黑体" panose="02010609060101010101" charset="-122"/>
              </a:rPr>
              <a:t>分）</a:t>
            </a:r>
            <a:endParaRPr lang="zh-CN" altLang="en-US" sz="3200" b="1">
              <a:latin typeface="黑体" panose="02010609060101010101" charset="-122"/>
              <a:ea typeface="黑体" panose="02010609060101010101" charset="-122"/>
              <a:cs typeface="黑体" panose="02010609060101010101" charset="-122"/>
            </a:endParaRPr>
          </a:p>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在计算</a:t>
            </a:r>
            <a:r>
              <a:rPr lang="en-US" altLang="zh-CN" sz="3200" b="1">
                <a:latin typeface="宋体" panose="02010600030101010101" pitchFamily="2" charset="-122"/>
                <a:ea typeface="宋体" panose="02010600030101010101" pitchFamily="2" charset="-122"/>
                <a:cs typeface="宋体" panose="02010600030101010101" pitchFamily="2" charset="-122"/>
              </a:rPr>
              <a:t>0.28</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1.4</a:t>
            </a:r>
            <a:r>
              <a:rPr lang="zh-CN" altLang="en-US" sz="3200" b="1">
                <a:latin typeface="宋体" panose="02010600030101010101" pitchFamily="2" charset="-122"/>
                <a:ea typeface="宋体" panose="02010600030101010101" pitchFamily="2" charset="-122"/>
                <a:cs typeface="宋体" panose="02010600030101010101" pitchFamily="2" charset="-122"/>
              </a:rPr>
              <a:t>时，应把算式转化为（</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14,</a:t>
            </a:r>
            <a:r>
              <a:rPr lang="zh-CN" altLang="en-US" sz="3200" b="1">
                <a:latin typeface="宋体" panose="02010600030101010101" pitchFamily="2" charset="-122"/>
                <a:ea typeface="宋体" panose="02010600030101010101" pitchFamily="2" charset="-122"/>
                <a:cs typeface="宋体" panose="02010600030101010101" pitchFamily="2" charset="-122"/>
              </a:rPr>
              <a:t>得数是（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2.</a:t>
            </a:r>
            <a:r>
              <a:rPr lang="en-US" altLang="zh-CN" sz="3200" b="1">
                <a:latin typeface="宋体" panose="02010600030101010101" pitchFamily="2" charset="-122"/>
                <a:ea typeface="宋体" panose="02010600030101010101" pitchFamily="2" charset="-122"/>
                <a:cs typeface="宋体" panose="02010600030101010101" pitchFamily="2" charset="-122"/>
              </a:rPr>
              <a:t>19.76</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0.69</a:t>
            </a:r>
            <a:r>
              <a:rPr lang="zh-CN" altLang="en-US" sz="3200" b="1">
                <a:latin typeface="宋体" panose="02010600030101010101" pitchFamily="2" charset="-122"/>
                <a:ea typeface="宋体" panose="02010600030101010101" pitchFamily="2" charset="-122"/>
                <a:cs typeface="宋体" panose="02010600030101010101" pitchFamily="2" charset="-122"/>
              </a:rPr>
              <a:t>的商的最高位是（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）位，商保留一位小数约是（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），商精确到百分位约是（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980680" y="1838325"/>
            <a:ext cx="88201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文本框 3"/>
          <p:cNvSpPr txBox="1"/>
          <p:nvPr/>
        </p:nvSpPr>
        <p:spPr>
          <a:xfrm>
            <a:off x="789305" y="2508250"/>
            <a:ext cx="85344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0.2</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5" name="文本框 4"/>
          <p:cNvSpPr txBox="1"/>
          <p:nvPr/>
        </p:nvSpPr>
        <p:spPr>
          <a:xfrm>
            <a:off x="6313805" y="3301365"/>
            <a:ext cx="784860" cy="583565"/>
          </a:xfrm>
          <a:prstGeom prst="rect">
            <a:avLst/>
          </a:prstGeom>
          <a:noFill/>
        </p:spPr>
        <p:txBody>
          <a:bodyPr wrap="square" rtlCol="0" anchor="t">
            <a:spAutoFit/>
          </a:bodyPr>
          <a:p>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十</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文本框 5"/>
          <p:cNvSpPr txBox="1"/>
          <p:nvPr/>
        </p:nvSpPr>
        <p:spPr>
          <a:xfrm>
            <a:off x="1282700" y="4027170"/>
            <a:ext cx="119126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28.6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7" name="文本框 6"/>
          <p:cNvSpPr txBox="1"/>
          <p:nvPr/>
        </p:nvSpPr>
        <p:spPr>
          <a:xfrm>
            <a:off x="7070090" y="4027170"/>
            <a:ext cx="133794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28.64</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down)">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7"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9920" y="845185"/>
            <a:ext cx="10931525" cy="304609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在</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里填上</a:t>
            </a:r>
            <a:r>
              <a:rPr lang="en-US" altLang="zh-CN" sz="3200" b="1">
                <a:latin typeface="宋体" panose="02010600030101010101" pitchFamily="2" charset="-122"/>
                <a:ea typeface="宋体" panose="02010600030101010101" pitchFamily="2" charset="-122"/>
                <a:cs typeface="宋体" panose="02010600030101010101" pitchFamily="2" charset="-122"/>
              </a:rPr>
              <a:t>“&gt;”“&lt;”</a:t>
            </a:r>
            <a:r>
              <a:rPr lang="zh-CN" altLang="en-US" sz="3200" b="1">
                <a:latin typeface="宋体" panose="02010600030101010101" pitchFamily="2" charset="-122"/>
                <a:ea typeface="宋体" panose="02010600030101010101" pitchFamily="2" charset="-122"/>
                <a:cs typeface="宋体" panose="02010600030101010101" pitchFamily="2" charset="-122"/>
              </a:rPr>
              <a:t>或</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0.819</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18     0.819        0.42</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0.98     0.42</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5.8</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2.9     580</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290      9.8     9.82</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8.9</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1.05      8.9         7.5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7.5     7.5</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0.8</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nvSpPr>
        <p:spPr>
          <a:xfrm>
            <a:off x="1607820" y="106426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nvSpPr>
        <p:spPr>
          <a:xfrm>
            <a:off x="2820670" y="17919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nvSpPr>
        <p:spPr>
          <a:xfrm>
            <a:off x="8567420" y="17919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2607310" y="25285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7171690" y="25285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nvSpPr>
        <p:spPr>
          <a:xfrm>
            <a:off x="2917190" y="32651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nvSpPr>
        <p:spPr>
          <a:xfrm>
            <a:off x="8141335" y="3265170"/>
            <a:ext cx="533400" cy="521335"/>
          </a:xfrm>
          <a:prstGeom prst="ellipse">
            <a:avLst/>
          </a:prstGeom>
          <a:solidFill>
            <a:schemeClr val="bg1"/>
          </a:solid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8369935" y="2444750"/>
            <a:ext cx="301625" cy="83820"/>
            <a:chOff x="5641" y="1112"/>
            <a:chExt cx="475" cy="132"/>
          </a:xfrm>
        </p:grpSpPr>
        <p:sp>
          <p:nvSpPr>
            <p:cNvPr id="14" name="椭圆 13"/>
            <p:cNvSpPr/>
            <p:nvPr/>
          </p:nvSpPr>
          <p:spPr>
            <a:xfrm>
              <a:off x="5641" y="1112"/>
              <a:ext cx="120" cy="132"/>
            </a:xfrm>
            <a:prstGeom prst="ellipse">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nvSpPr>
          <p:spPr>
            <a:xfrm>
              <a:off x="5996" y="1112"/>
              <a:ext cx="120" cy="132"/>
            </a:xfrm>
            <a:prstGeom prst="ellipse">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0" name="椭圆 9"/>
          <p:cNvSpPr/>
          <p:nvPr/>
        </p:nvSpPr>
        <p:spPr>
          <a:xfrm>
            <a:off x="6716395" y="2490470"/>
            <a:ext cx="76200" cy="83820"/>
          </a:xfrm>
          <a:prstGeom prst="ellipse">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QB_4_AN.1_1#b69ca93eb.bracket?vbaanalysisanswer=1&amp;vbadefaultcenterpage=1&amp;parentnodeid=1c39e6aa0&amp;hasmatchpositionanswer=1"/>
          <p:cNvSpPr/>
          <p:nvPr>
            <p:custDataLst>
              <p:tags r:id="rId1"/>
            </p:custDataLst>
          </p:nvPr>
        </p:nvSpPr>
        <p:spPr>
          <a:xfrm>
            <a:off x="2845435" y="1585595"/>
            <a:ext cx="451485" cy="829310"/>
          </a:xfrm>
          <a:prstGeom prst="rect">
            <a:avLst/>
          </a:prstGeom>
          <a:noFill/>
        </p:spPr>
        <p:txBody>
          <a:bodyPr wrap="none" lIns="0" tIns="0" rIns="0" bIns="0" rtlCol="0" anchor="t"/>
          <a:p>
            <a:pPr marL="0" algn="ctr" latinLnBrk="1">
              <a:lnSpc>
                <a:spcPct val="150000"/>
              </a:lnSpc>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&lt;</a:t>
            </a:r>
            <a:endParaRPr 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13" name="QB_4_AN.1_1#b69ca93eb.bracket?vbaanalysisanswer=1&amp;vbadefaultcenterpage=1&amp;parentnodeid=1c39e6aa0&amp;hasmatchpositionanswer=1"/>
          <p:cNvSpPr/>
          <p:nvPr>
            <p:custDataLst>
              <p:tags r:id="rId2"/>
            </p:custDataLst>
          </p:nvPr>
        </p:nvSpPr>
        <p:spPr>
          <a:xfrm>
            <a:off x="8595360" y="1585595"/>
            <a:ext cx="451485" cy="829310"/>
          </a:xfrm>
          <a:prstGeom prst="rect">
            <a:avLst/>
          </a:prstGeom>
          <a:noFill/>
        </p:spPr>
        <p:txBody>
          <a:bodyPr wrap="none" lIns="0" tIns="0" rIns="0" bIns="0" rtlCol="0" anchor="t"/>
          <a:p>
            <a:pPr marL="0" algn="ctr" latinLnBrk="1">
              <a:lnSpc>
                <a:spcPct val="150000"/>
              </a:lnSpc>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&gt;</a:t>
            </a:r>
            <a:endParaRPr 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11" name="QB_4_AN.1_1#b69ca93eb.bracket?vbaanalysisanswer=1&amp;vbadefaultcenterpage=1&amp;parentnodeid=1c39e6aa0&amp;hasmatchpositionanswer=1"/>
          <p:cNvSpPr/>
          <p:nvPr>
            <p:custDataLst>
              <p:tags r:id="rId3"/>
            </p:custDataLst>
          </p:nvPr>
        </p:nvSpPr>
        <p:spPr>
          <a:xfrm>
            <a:off x="2656205" y="2313305"/>
            <a:ext cx="451485" cy="829310"/>
          </a:xfrm>
          <a:prstGeom prst="rect">
            <a:avLst/>
          </a:prstGeom>
          <a:noFill/>
        </p:spPr>
        <p:txBody>
          <a:bodyPr wrap="none" lIns="0" tIns="0" rIns="0" bIns="0" rtlCol="0" anchor="t"/>
          <a:p>
            <a:pPr marL="0" algn="ctr" latinLnBrk="1">
              <a:lnSpc>
                <a:spcPct val="150000"/>
              </a:lnSpc>
            </a:pPr>
            <a:r>
              <a:rPr lang="en-US" alt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a:t>
            </a:r>
            <a:endParaRPr lang="en-US" alt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17" name="QB_4_AN.1_1#b69ca93eb.bracket?vbaanalysisanswer=1&amp;vbadefaultcenterpage=1&amp;parentnodeid=1c39e6aa0&amp;hasmatchpositionanswer=1"/>
          <p:cNvSpPr/>
          <p:nvPr>
            <p:custDataLst>
              <p:tags r:id="rId4"/>
            </p:custDataLst>
          </p:nvPr>
        </p:nvSpPr>
        <p:spPr>
          <a:xfrm>
            <a:off x="7253605" y="2313305"/>
            <a:ext cx="451485" cy="829310"/>
          </a:xfrm>
          <a:prstGeom prst="rect">
            <a:avLst/>
          </a:prstGeom>
          <a:noFill/>
        </p:spPr>
        <p:txBody>
          <a:bodyPr wrap="none" lIns="0" tIns="0" rIns="0" bIns="0" rtlCol="0" anchor="t"/>
          <a:p>
            <a:pPr marL="0" algn="ctr" latinLnBrk="1">
              <a:lnSpc>
                <a:spcPct val="150000"/>
              </a:lnSpc>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&gt;</a:t>
            </a:r>
            <a:endParaRPr 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18" name="QB_4_AN.1_1#b69ca93eb.bracket?vbaanalysisanswer=1&amp;vbadefaultcenterpage=1&amp;parentnodeid=1c39e6aa0&amp;hasmatchpositionanswer=1"/>
          <p:cNvSpPr/>
          <p:nvPr>
            <p:custDataLst>
              <p:tags r:id="rId5"/>
            </p:custDataLst>
          </p:nvPr>
        </p:nvSpPr>
        <p:spPr>
          <a:xfrm>
            <a:off x="2894330" y="3042920"/>
            <a:ext cx="451485" cy="829310"/>
          </a:xfrm>
          <a:prstGeom prst="rect">
            <a:avLst/>
          </a:prstGeom>
          <a:noFill/>
        </p:spPr>
        <p:txBody>
          <a:bodyPr wrap="none" lIns="0" tIns="0" rIns="0" bIns="0" rtlCol="0" anchor="t"/>
          <a:p>
            <a:pPr marL="0" algn="ctr" latinLnBrk="1">
              <a:lnSpc>
                <a:spcPct val="150000"/>
              </a:lnSpc>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&lt;</a:t>
            </a:r>
            <a:endParaRPr 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19" name="QB_4_AN.1_1#b69ca93eb.bracket?vbaanalysisanswer=1&amp;vbadefaultcenterpage=1&amp;parentnodeid=1c39e6aa0&amp;hasmatchpositionanswer=1"/>
          <p:cNvSpPr/>
          <p:nvPr>
            <p:custDataLst>
              <p:tags r:id="rId6"/>
            </p:custDataLst>
          </p:nvPr>
        </p:nvSpPr>
        <p:spPr>
          <a:xfrm>
            <a:off x="8138160" y="3049905"/>
            <a:ext cx="451485" cy="829310"/>
          </a:xfrm>
          <a:prstGeom prst="rect">
            <a:avLst/>
          </a:prstGeom>
          <a:noFill/>
        </p:spPr>
        <p:txBody>
          <a:bodyPr wrap="none" lIns="0" tIns="0" rIns="0" bIns="0" rtlCol="0" anchor="t"/>
          <a:p>
            <a:pPr marL="0" algn="ctr" latinLnBrk="1">
              <a:lnSpc>
                <a:spcPct val="150000"/>
              </a:lnSpc>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&lt;</a:t>
            </a:r>
            <a:endParaRPr lang="zh-CN" sz="3200" b="1" dirty="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wipe(left)">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ipe(left)">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wipe(left)">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wipe(left)">
                                      <p:cBhvr>
                                        <p:cTn id="27" dur="500"/>
                                        <p:tgtEl>
                                          <p:spTgt spid="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wipe(left)">
                                      <p:cBhvr>
                                        <p:cTn id="3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build="p"/>
      <p:bldP spid="13" grpId="0" autoUpdateAnimBg="0" build="p"/>
      <p:bldP spid="11" grpId="0" autoUpdateAnimBg="0" build="p"/>
      <p:bldP spid="17" grpId="0" autoUpdateAnimBg="0" build="p"/>
      <p:bldP spid="18" grpId="0" autoUpdateAnimBg="0" build="p"/>
      <p:bldP spid="19" grpId="0" autoUpdateAnimBg="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1036955"/>
            <a:ext cx="11153140" cy="304609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4. </a:t>
            </a:r>
            <a:r>
              <a:rPr lang="en-US" altLang="zh-CN" sz="3200" b="1">
                <a:latin typeface="宋体" panose="02010600030101010101" pitchFamily="2" charset="-122"/>
                <a:ea typeface="宋体" panose="02010600030101010101" pitchFamily="2" charset="-122"/>
                <a:cs typeface="宋体" panose="02010600030101010101" pitchFamily="2" charset="-122"/>
              </a:rPr>
              <a:t>6</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11</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）（用循环小数表示），用</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四舍五入</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法保留两位小数约是（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一辆汽车行驶</a:t>
            </a:r>
            <a:r>
              <a:rPr lang="en-US" altLang="zh-CN" sz="3200" b="1">
                <a:latin typeface="宋体" panose="02010600030101010101" pitchFamily="2" charset="-122"/>
                <a:ea typeface="宋体" panose="02010600030101010101" pitchFamily="2" charset="-122"/>
                <a:cs typeface="宋体" panose="02010600030101010101" pitchFamily="2" charset="-122"/>
              </a:rPr>
              <a:t>2.5</a:t>
            </a:r>
            <a:r>
              <a:rPr lang="zh-CN" altLang="en-US" sz="3200" b="1">
                <a:latin typeface="宋体" panose="02010600030101010101" pitchFamily="2" charset="-122"/>
                <a:ea typeface="宋体" panose="02010600030101010101" pitchFamily="2" charset="-122"/>
                <a:cs typeface="宋体" panose="02010600030101010101" pitchFamily="2" charset="-122"/>
              </a:rPr>
              <a:t>小时用汽油</a:t>
            </a:r>
            <a:r>
              <a:rPr lang="en-US" altLang="zh-CN" sz="3200" b="1">
                <a:latin typeface="宋体" panose="02010600030101010101" pitchFamily="2" charset="-122"/>
                <a:ea typeface="宋体" panose="02010600030101010101" pitchFamily="2" charset="-122"/>
                <a:cs typeface="宋体" panose="02010600030101010101" pitchFamily="2" charset="-122"/>
              </a:rPr>
              <a:t>20</a:t>
            </a:r>
            <a:r>
              <a:rPr lang="zh-CN" altLang="en-US" sz="3200" b="1">
                <a:latin typeface="宋体" panose="02010600030101010101" pitchFamily="2" charset="-122"/>
                <a:ea typeface="宋体" panose="02010600030101010101" pitchFamily="2" charset="-122"/>
                <a:cs typeface="宋体" panose="02010600030101010101" pitchFamily="2" charset="-122"/>
              </a:rPr>
              <a:t>升，平均行驶</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小时用汽油（</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）升，平均用</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升汽油可行驶（</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）小时。</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2821940" y="1245870"/>
            <a:ext cx="6096000" cy="582930"/>
            <a:chOff x="3640" y="8267"/>
            <a:chExt cx="9600" cy="918"/>
          </a:xfrm>
        </p:grpSpPr>
        <p:sp>
          <p:nvSpPr>
            <p:cNvPr id="3" name="文本框 2"/>
            <p:cNvSpPr txBox="1"/>
            <p:nvPr/>
          </p:nvSpPr>
          <p:spPr>
            <a:xfrm>
              <a:off x="3640" y="8267"/>
              <a:ext cx="9600" cy="919"/>
            </a:xfrm>
            <a:prstGeom prst="rect">
              <a:avLst/>
            </a:prstGeom>
            <a:noFill/>
          </p:spPr>
          <p:txBody>
            <a:bodyPr wrap="square" rtlCol="0" anchor="t">
              <a:spAutoFit/>
            </a:bodyPr>
            <a:p>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0.54</a:t>
              </a:r>
              <a:endPar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8" name="组合 7"/>
            <p:cNvGrpSpPr/>
            <p:nvPr/>
          </p:nvGrpSpPr>
          <p:grpSpPr>
            <a:xfrm>
              <a:off x="4495" y="8267"/>
              <a:ext cx="520" cy="132"/>
              <a:chOff x="5641" y="1112"/>
              <a:chExt cx="520" cy="132"/>
            </a:xfrm>
            <a:solidFill>
              <a:srgbClr val="FF0000"/>
            </a:solidFill>
          </p:grpSpPr>
          <p:sp>
            <p:nvSpPr>
              <p:cNvPr id="9" name="椭圆 8"/>
              <p:cNvSpPr/>
              <p:nvPr/>
            </p:nvSpPr>
            <p:spPr>
              <a:xfrm>
                <a:off x="5641" y="1112"/>
                <a:ext cx="120" cy="132"/>
              </a:xfrm>
              <a:prstGeom prst="ellipse">
                <a:avLst/>
              </a:prstGeom>
              <a:grp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nvSpPr>
            <p:spPr>
              <a:xfrm>
                <a:off x="6041" y="1112"/>
                <a:ext cx="120" cy="132"/>
              </a:xfrm>
              <a:prstGeom prst="ellipse">
                <a:avLst/>
              </a:prstGeom>
              <a:grp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sp>
        <p:nvSpPr>
          <p:cNvPr id="5" name="文本框 4"/>
          <p:cNvSpPr txBox="1"/>
          <p:nvPr/>
        </p:nvSpPr>
        <p:spPr>
          <a:xfrm>
            <a:off x="4522470" y="1954530"/>
            <a:ext cx="111506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0.55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文本框 5"/>
          <p:cNvSpPr txBox="1"/>
          <p:nvPr/>
        </p:nvSpPr>
        <p:spPr>
          <a:xfrm>
            <a:off x="972185" y="3448050"/>
            <a:ext cx="67945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7" name="文本框 6"/>
          <p:cNvSpPr txBox="1"/>
          <p:nvPr/>
        </p:nvSpPr>
        <p:spPr>
          <a:xfrm>
            <a:off x="6927215" y="3435350"/>
            <a:ext cx="138239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0.125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 y="728345"/>
            <a:ext cx="11492230" cy="304609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6.</a:t>
            </a:r>
            <a:r>
              <a:rPr lang="zh-CN" altLang="en-US" sz="3200" b="1">
                <a:latin typeface="宋体" panose="02010600030101010101" pitchFamily="2" charset="-122"/>
                <a:ea typeface="宋体" panose="02010600030101010101" pitchFamily="2" charset="-122"/>
                <a:cs typeface="宋体" panose="02010600030101010101" pitchFamily="2" charset="-122"/>
              </a:rPr>
              <a:t>一个油厂新榨出了</a:t>
            </a:r>
            <a:r>
              <a:rPr lang="en-US" altLang="zh-CN" sz="3200" b="1">
                <a:latin typeface="宋体" panose="02010600030101010101" pitchFamily="2" charset="-122"/>
                <a:ea typeface="宋体" panose="02010600030101010101" pitchFamily="2" charset="-122"/>
                <a:cs typeface="宋体" panose="02010600030101010101" pitchFamily="2" charset="-122"/>
              </a:rPr>
              <a:t>44.5</a:t>
            </a:r>
            <a:r>
              <a:rPr lang="zh-CN" altLang="en-US" sz="3200" b="1">
                <a:latin typeface="宋体" panose="02010600030101010101" pitchFamily="2" charset="-122"/>
                <a:ea typeface="宋体" panose="02010600030101010101" pitchFamily="2" charset="-122"/>
                <a:cs typeface="宋体" panose="02010600030101010101" pitchFamily="2" charset="-122"/>
              </a:rPr>
              <a:t>千克菜籽油，每个油桶最多可以装</a:t>
            </a:r>
            <a:r>
              <a:rPr lang="en-US" altLang="zh-CN" sz="3200" b="1">
                <a:latin typeface="宋体" panose="02010600030101010101" pitchFamily="2" charset="-122"/>
                <a:ea typeface="宋体" panose="02010600030101010101" pitchFamily="2" charset="-122"/>
                <a:cs typeface="宋体" panose="02010600030101010101" pitchFamily="2" charset="-122"/>
              </a:rPr>
              <a:t>5.5</a:t>
            </a:r>
            <a:r>
              <a:rPr lang="zh-CN" altLang="en-US" sz="3200" b="1">
                <a:latin typeface="宋体" panose="02010600030101010101" pitchFamily="2" charset="-122"/>
                <a:ea typeface="宋体" panose="02010600030101010101" pitchFamily="2" charset="-122"/>
                <a:cs typeface="宋体" panose="02010600030101010101" pitchFamily="2" charset="-122"/>
              </a:rPr>
              <a:t>千克，至少需要准备多少个这样的油桶才能装完？小明列竖式来解决（如图），在这个竖式中，余数</a:t>
            </a:r>
            <a:r>
              <a:rPr lang="en-US" altLang="zh-CN" sz="3200" b="1">
                <a:latin typeface="宋体" panose="02010600030101010101" pitchFamily="2" charset="-122"/>
                <a:ea typeface="宋体" panose="02010600030101010101" pitchFamily="2" charset="-122"/>
                <a:cs typeface="宋体" panose="02010600030101010101" pitchFamily="2"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表示剩余的（</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）千克菜籽油，至少需要准备（</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）个这样的油桶。</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159250" y="4036060"/>
            <a:ext cx="2458085" cy="2369185"/>
          </a:xfrm>
          <a:prstGeom prst="rect">
            <a:avLst/>
          </a:prstGeom>
        </p:spPr>
      </p:pic>
      <p:sp>
        <p:nvSpPr>
          <p:cNvPr id="4" name="文本框 3"/>
          <p:cNvSpPr txBox="1"/>
          <p:nvPr/>
        </p:nvSpPr>
        <p:spPr>
          <a:xfrm>
            <a:off x="10654665" y="2407920"/>
            <a:ext cx="119316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5" name="文本框 4"/>
          <p:cNvSpPr txBox="1"/>
          <p:nvPr/>
        </p:nvSpPr>
        <p:spPr>
          <a:xfrm>
            <a:off x="5857875" y="3126105"/>
            <a:ext cx="68834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9</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1485" y="1003300"/>
            <a:ext cx="10785475" cy="1568450"/>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7.</a:t>
            </a:r>
            <a:r>
              <a:rPr lang="zh-CN" altLang="en-US" sz="3200" b="1">
                <a:latin typeface="宋体" panose="02010600030101010101" pitchFamily="2" charset="-122"/>
                <a:ea typeface="宋体" panose="02010600030101010101" pitchFamily="2" charset="-122"/>
                <a:cs typeface="宋体" panose="02010600030101010101" pitchFamily="2" charset="-122"/>
              </a:rPr>
              <a:t>文文在计算一个数除以</a:t>
            </a:r>
            <a:r>
              <a:rPr lang="en-US" altLang="zh-CN" sz="3200" b="1">
                <a:latin typeface="宋体" panose="02010600030101010101" pitchFamily="2" charset="-122"/>
                <a:ea typeface="宋体" panose="02010600030101010101" pitchFamily="2" charset="-122"/>
                <a:cs typeface="宋体" panose="02010600030101010101" pitchFamily="2" charset="-122"/>
              </a:rPr>
              <a:t>3.2</a:t>
            </a:r>
            <a:r>
              <a:rPr lang="zh-CN" altLang="en-US" sz="3200" b="1">
                <a:latin typeface="宋体" panose="02010600030101010101" pitchFamily="2" charset="-122"/>
                <a:ea typeface="宋体" panose="02010600030101010101" pitchFamily="2" charset="-122"/>
                <a:cs typeface="宋体" panose="02010600030101010101" pitchFamily="2" charset="-122"/>
              </a:rPr>
              <a:t>时，错把除号看作乘号，算出的结果是</a:t>
            </a:r>
            <a:r>
              <a:rPr lang="en-US" altLang="zh-CN" sz="3200" b="1">
                <a:latin typeface="宋体" panose="02010600030101010101" pitchFamily="2" charset="-122"/>
                <a:ea typeface="宋体" panose="02010600030101010101" pitchFamily="2" charset="-122"/>
                <a:cs typeface="宋体" panose="02010600030101010101" pitchFamily="2" charset="-122"/>
              </a:rPr>
              <a:t>20.48</a:t>
            </a:r>
            <a:r>
              <a:rPr lang="zh-CN" altLang="en-US" sz="3200" b="1">
                <a:latin typeface="宋体" panose="02010600030101010101" pitchFamily="2" charset="-122"/>
                <a:ea typeface="宋体" panose="02010600030101010101" pitchFamily="2" charset="-122"/>
                <a:cs typeface="宋体" panose="02010600030101010101" pitchFamily="2" charset="-122"/>
              </a:rPr>
              <a:t>，这道题正确的结果应该是（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8629650" y="1943100"/>
            <a:ext cx="49466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文本框 3"/>
          <p:cNvSpPr txBox="1"/>
          <p:nvPr/>
        </p:nvSpPr>
        <p:spPr>
          <a:xfrm>
            <a:off x="1283970" y="3106420"/>
            <a:ext cx="8188960" cy="1076325"/>
          </a:xfrm>
          <a:prstGeom prst="rect">
            <a:avLst/>
          </a:prstGeom>
          <a:noFill/>
        </p:spPr>
        <p:txBody>
          <a:bodyPr wrap="square" rtlCol="0" anchor="t">
            <a:spAutoFit/>
          </a:bodyPr>
          <a:p>
            <a:r>
              <a:rPr lang="zh-CN" altLang="en-US" sz="3200" b="1">
                <a:solidFill>
                  <a:srgbClr val="00B0F0"/>
                </a:solidFill>
                <a:latin typeface="楷体" panose="02010609060101010101" charset="-122"/>
                <a:ea typeface="楷体" panose="02010609060101010101" charset="-122"/>
                <a:cs typeface="楷体" panose="02010609060101010101" charset="-122"/>
              </a:rPr>
              <a:t>【解析】用</a:t>
            </a:r>
            <a:r>
              <a:rPr lang="en-US" altLang="zh-CN" sz="3200" b="1">
                <a:solidFill>
                  <a:srgbClr val="00B0F0"/>
                </a:solidFill>
                <a:latin typeface="楷体" panose="02010609060101010101" charset="-122"/>
                <a:ea typeface="楷体" panose="02010609060101010101" charset="-122"/>
                <a:cs typeface="楷体" panose="02010609060101010101" charset="-122"/>
              </a:rPr>
              <a:t>20.48</a:t>
            </a:r>
            <a:r>
              <a:rPr lang="zh-CN" altLang="en-US" sz="3200" b="1">
                <a:solidFill>
                  <a:srgbClr val="00B0F0"/>
                </a:solidFill>
                <a:latin typeface="楷体" panose="02010609060101010101" charset="-122"/>
                <a:ea typeface="楷体" panose="02010609060101010101" charset="-122"/>
                <a:cs typeface="楷体" panose="02010609060101010101" charset="-122"/>
              </a:rPr>
              <a:t>除以</a:t>
            </a:r>
            <a:r>
              <a:rPr lang="en-US" altLang="zh-CN" sz="3200" b="1">
                <a:solidFill>
                  <a:srgbClr val="00B0F0"/>
                </a:solidFill>
                <a:latin typeface="楷体" panose="02010609060101010101" charset="-122"/>
                <a:ea typeface="楷体" panose="02010609060101010101" charset="-122"/>
                <a:cs typeface="楷体" panose="02010609060101010101" charset="-122"/>
              </a:rPr>
              <a:t>3.2</a:t>
            </a:r>
            <a:r>
              <a:rPr lang="zh-CN" altLang="en-US" sz="3200" b="1">
                <a:solidFill>
                  <a:srgbClr val="00B0F0"/>
                </a:solidFill>
                <a:latin typeface="楷体" panose="02010609060101010101" charset="-122"/>
                <a:ea typeface="楷体" panose="02010609060101010101" charset="-122"/>
                <a:cs typeface="楷体" panose="02010609060101010101" charset="-122"/>
              </a:rPr>
              <a:t>即可求出被除数是</a:t>
            </a:r>
            <a:r>
              <a:rPr lang="en-US" altLang="zh-CN" sz="3200" b="1">
                <a:solidFill>
                  <a:srgbClr val="00B0F0"/>
                </a:solidFill>
                <a:latin typeface="楷体" panose="02010609060101010101" charset="-122"/>
                <a:ea typeface="楷体" panose="02010609060101010101" charset="-122"/>
                <a:cs typeface="楷体" panose="02010609060101010101" charset="-122"/>
              </a:rPr>
              <a:t>6.4</a:t>
            </a:r>
            <a:r>
              <a:rPr lang="zh-CN" altLang="en-US" sz="3200" b="1">
                <a:solidFill>
                  <a:srgbClr val="00B0F0"/>
                </a:solidFill>
                <a:latin typeface="楷体" panose="02010609060101010101" charset="-122"/>
                <a:ea typeface="楷体" panose="02010609060101010101" charset="-122"/>
                <a:cs typeface="楷体" panose="02010609060101010101" charset="-122"/>
              </a:rPr>
              <a:t>，再用</a:t>
            </a:r>
            <a:r>
              <a:rPr lang="en-US" altLang="zh-CN" sz="3200" b="1">
                <a:solidFill>
                  <a:srgbClr val="00B0F0"/>
                </a:solidFill>
                <a:latin typeface="楷体" panose="02010609060101010101" charset="-122"/>
                <a:ea typeface="楷体" panose="02010609060101010101" charset="-122"/>
                <a:cs typeface="楷体" panose="02010609060101010101" charset="-122"/>
              </a:rPr>
              <a:t>6.4</a:t>
            </a:r>
            <a:r>
              <a:rPr lang="zh-CN" altLang="en-US" sz="3200" b="1">
                <a:solidFill>
                  <a:srgbClr val="00B0F0"/>
                </a:solidFill>
                <a:latin typeface="楷体" panose="02010609060101010101" charset="-122"/>
                <a:ea typeface="楷体" panose="02010609060101010101" charset="-122"/>
                <a:cs typeface="楷体" panose="02010609060101010101" charset="-122"/>
              </a:rPr>
              <a:t>除以</a:t>
            </a:r>
            <a:r>
              <a:rPr lang="en-US" altLang="zh-CN" sz="3200" b="1">
                <a:solidFill>
                  <a:srgbClr val="00B0F0"/>
                </a:solidFill>
                <a:latin typeface="楷体" panose="02010609060101010101" charset="-122"/>
                <a:ea typeface="楷体" panose="02010609060101010101" charset="-122"/>
                <a:cs typeface="楷体" panose="02010609060101010101" charset="-122"/>
              </a:rPr>
              <a:t>3.2</a:t>
            </a:r>
            <a:r>
              <a:rPr lang="zh-CN" altLang="en-US" sz="3200" b="1">
                <a:solidFill>
                  <a:srgbClr val="00B0F0"/>
                </a:solidFill>
                <a:latin typeface="楷体" panose="02010609060101010101" charset="-122"/>
                <a:ea typeface="楷体" panose="02010609060101010101" charset="-122"/>
                <a:cs typeface="楷体" panose="02010609060101010101" charset="-122"/>
              </a:rPr>
              <a:t>求出正确的商。</a:t>
            </a:r>
            <a:endParaRPr lang="zh-CN" altLang="en-US" sz="3200" b="1">
              <a:solidFill>
                <a:srgbClr val="00B0F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1485" y="576580"/>
            <a:ext cx="10785475" cy="4523105"/>
          </a:xfrm>
          <a:prstGeom prst="rect">
            <a:avLst/>
          </a:prstGeom>
          <a:noFill/>
        </p:spPr>
        <p:txBody>
          <a:bodyPr wrap="square" rtlCol="0" anchor="t">
            <a:spAutoFit/>
          </a:bodyPr>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8.</a:t>
            </a:r>
            <a:r>
              <a:rPr lang="zh-CN" altLang="en-US" sz="3200" b="1">
                <a:latin typeface="宋体" panose="02010600030101010101" pitchFamily="2" charset="-122"/>
                <a:ea typeface="宋体" panose="02010600030101010101" pitchFamily="2" charset="-122"/>
                <a:cs typeface="宋体" panose="02010600030101010101" pitchFamily="2" charset="-122"/>
              </a:rPr>
              <a:t>观察规律，直接填空。</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111111</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37037</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222222</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6</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37037</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333333</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9</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37037</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444444</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37037</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37037</a:t>
            </a:r>
            <a:endParaRPr lang="en-US" altLang="zh-CN"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496820" y="3693160"/>
            <a:ext cx="81470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12</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文本框 3"/>
          <p:cNvSpPr txBox="1"/>
          <p:nvPr/>
        </p:nvSpPr>
        <p:spPr>
          <a:xfrm>
            <a:off x="5208905" y="1477645"/>
            <a:ext cx="8188960" cy="2061210"/>
          </a:xfrm>
          <a:prstGeom prst="rect">
            <a:avLst/>
          </a:prstGeom>
          <a:noFill/>
        </p:spPr>
        <p:txBody>
          <a:bodyPr wrap="square" rtlCol="0" anchor="t">
            <a:spAutoFit/>
          </a:bodyPr>
          <a:p>
            <a:r>
              <a:rPr lang="zh-CN" altLang="en-US" sz="3200" b="1">
                <a:solidFill>
                  <a:srgbClr val="00B0F0"/>
                </a:solidFill>
                <a:latin typeface="楷体" panose="02010609060101010101" charset="-122"/>
                <a:ea typeface="楷体" panose="02010609060101010101" charset="-122"/>
                <a:cs typeface="楷体" panose="02010609060101010101" charset="-122"/>
              </a:rPr>
              <a:t>【解析】观察前三道算式可以</a:t>
            </a:r>
            <a:endParaRPr lang="zh-CN" altLang="en-US" sz="3200" b="1">
              <a:solidFill>
                <a:srgbClr val="00B0F0"/>
              </a:solidFill>
              <a:latin typeface="楷体" panose="02010609060101010101" charset="-122"/>
              <a:ea typeface="楷体" panose="02010609060101010101" charset="-122"/>
              <a:cs typeface="楷体" panose="02010609060101010101" charset="-122"/>
            </a:endParaRPr>
          </a:p>
          <a:p>
            <a:r>
              <a:rPr lang="zh-CN" altLang="en-US" sz="3200" b="1">
                <a:solidFill>
                  <a:srgbClr val="00B0F0"/>
                </a:solidFill>
                <a:latin typeface="楷体" panose="02010609060101010101" charset="-122"/>
                <a:ea typeface="楷体" panose="02010609060101010101" charset="-122"/>
                <a:cs typeface="楷体" panose="02010609060101010101" charset="-122"/>
              </a:rPr>
              <a:t>发现规律，被除数和除数同时</a:t>
            </a:r>
            <a:endParaRPr lang="zh-CN" altLang="en-US" sz="3200" b="1">
              <a:solidFill>
                <a:srgbClr val="00B0F0"/>
              </a:solidFill>
              <a:latin typeface="楷体" panose="02010609060101010101" charset="-122"/>
              <a:ea typeface="楷体" panose="02010609060101010101" charset="-122"/>
              <a:cs typeface="楷体" panose="02010609060101010101" charset="-122"/>
            </a:endParaRPr>
          </a:p>
          <a:p>
            <a:r>
              <a:rPr lang="zh-CN" altLang="en-US" sz="3200" b="1">
                <a:solidFill>
                  <a:srgbClr val="00B0F0"/>
                </a:solidFill>
                <a:latin typeface="楷体" panose="02010609060101010101" charset="-122"/>
                <a:ea typeface="楷体" panose="02010609060101010101" charset="-122"/>
                <a:cs typeface="楷体" panose="02010609060101010101" charset="-122"/>
              </a:rPr>
              <a:t>乘相同的数（</a:t>
            </a:r>
            <a:r>
              <a:rPr lang="en-US" altLang="zh-CN" sz="3200" b="1">
                <a:solidFill>
                  <a:srgbClr val="00B0F0"/>
                </a:solidFill>
                <a:latin typeface="楷体" panose="02010609060101010101" charset="-122"/>
                <a:ea typeface="楷体" panose="02010609060101010101" charset="-122"/>
                <a:cs typeface="楷体" panose="02010609060101010101" charset="-122"/>
              </a:rPr>
              <a:t>0</a:t>
            </a:r>
            <a:r>
              <a:rPr lang="zh-CN" altLang="en-US" sz="3200" b="1">
                <a:solidFill>
                  <a:srgbClr val="00B0F0"/>
                </a:solidFill>
                <a:latin typeface="楷体" panose="02010609060101010101" charset="-122"/>
                <a:ea typeface="楷体" panose="02010609060101010101" charset="-122"/>
                <a:cs typeface="楷体" panose="02010609060101010101" charset="-122"/>
              </a:rPr>
              <a:t>除外），商不变，</a:t>
            </a:r>
            <a:endParaRPr lang="zh-CN" altLang="en-US" sz="3200" b="1">
              <a:solidFill>
                <a:srgbClr val="00B0F0"/>
              </a:solidFill>
              <a:latin typeface="楷体" panose="02010609060101010101" charset="-122"/>
              <a:ea typeface="楷体" panose="02010609060101010101" charset="-122"/>
              <a:cs typeface="楷体" panose="02010609060101010101" charset="-122"/>
            </a:endParaRPr>
          </a:p>
          <a:p>
            <a:r>
              <a:rPr lang="zh-CN" altLang="en-US" sz="3200" b="1">
                <a:solidFill>
                  <a:srgbClr val="00B0F0"/>
                </a:solidFill>
                <a:latin typeface="楷体" panose="02010609060101010101" charset="-122"/>
                <a:ea typeface="楷体" panose="02010609060101010101" charset="-122"/>
                <a:cs typeface="楷体" panose="02010609060101010101" charset="-122"/>
              </a:rPr>
              <a:t>据此填空即可。</a:t>
            </a:r>
            <a:endParaRPr lang="zh-CN" altLang="en-US" sz="3200" b="1">
              <a:solidFill>
                <a:srgbClr val="00B0F0"/>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889635" y="4429125"/>
            <a:ext cx="1799590"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555555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文本框 5"/>
          <p:cNvSpPr txBox="1"/>
          <p:nvPr/>
        </p:nvSpPr>
        <p:spPr>
          <a:xfrm>
            <a:off x="3417570" y="4430395"/>
            <a:ext cx="814705" cy="583565"/>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down)">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down)">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wipe(down)">
                                      <p:cBhvr>
                                        <p:cTn id="3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480" y="1014095"/>
            <a:ext cx="10233660" cy="4523105"/>
          </a:xfrm>
          <a:prstGeom prst="rect">
            <a:avLst/>
          </a:prstGeom>
          <a:noFill/>
        </p:spPr>
        <p:txBody>
          <a:bodyPr wrap="square" rtlCol="0" anchor="t">
            <a:spAutoFit/>
          </a:bodyPr>
          <a:p>
            <a:pPr indent="0" fontAlgn="auto">
              <a:lnSpc>
                <a:spcPct val="150000"/>
              </a:lnSpc>
            </a:pPr>
            <a:r>
              <a:rPr lang="zh-CN" altLang="en-US" sz="3200" b="1">
                <a:latin typeface="黑体" panose="02010609060101010101" charset="-122"/>
                <a:ea typeface="黑体" panose="02010609060101010101" charset="-122"/>
                <a:cs typeface="黑体" panose="02010609060101010101" charset="-122"/>
              </a:rPr>
              <a:t>二、反复比较精心选。（每题</a:t>
            </a:r>
            <a:r>
              <a:rPr lang="en-US" altLang="zh-CN" sz="3200" b="1">
                <a:latin typeface="黑体" panose="02010609060101010101" charset="-122"/>
                <a:ea typeface="黑体" panose="02010609060101010101" charset="-122"/>
                <a:cs typeface="黑体" panose="02010609060101010101" charset="-122"/>
              </a:rPr>
              <a:t>2</a:t>
            </a:r>
            <a:r>
              <a:rPr lang="zh-CN" altLang="en-US" sz="3200" b="1">
                <a:latin typeface="黑体" panose="02010609060101010101" charset="-122"/>
                <a:ea typeface="黑体" panose="02010609060101010101" charset="-122"/>
                <a:cs typeface="黑体" panose="02010609060101010101" charset="-122"/>
              </a:rPr>
              <a:t>分，共</a:t>
            </a:r>
            <a:r>
              <a:rPr lang="en-US" altLang="zh-CN" sz="3200" b="1">
                <a:latin typeface="黑体" panose="02010609060101010101" charset="-122"/>
                <a:ea typeface="黑体" panose="02010609060101010101" charset="-122"/>
                <a:cs typeface="黑体" panose="02010609060101010101" charset="-122"/>
              </a:rPr>
              <a:t>12</a:t>
            </a:r>
            <a:r>
              <a:rPr lang="zh-CN" altLang="en-US" sz="3200" b="1">
                <a:latin typeface="黑体" panose="02010609060101010101" charset="-122"/>
                <a:ea typeface="黑体" panose="02010609060101010101" charset="-122"/>
                <a:cs typeface="黑体" panose="02010609060101010101" charset="-122"/>
              </a:rPr>
              <a:t>分）</a:t>
            </a:r>
            <a:endParaRPr lang="zh-CN" altLang="en-US" sz="3200" b="1">
              <a:latin typeface="黑体" panose="02010609060101010101" charset="-122"/>
              <a:ea typeface="黑体" panose="02010609060101010101" charset="-122"/>
              <a:cs typeface="黑体" panose="02010609060101010101" charset="-122"/>
            </a:endParaRPr>
          </a:p>
          <a:p>
            <a:pPr indent="0" fontAlgn="auto">
              <a:lnSpc>
                <a:spcPct val="150000"/>
              </a:lnSpc>
            </a:pPr>
            <a:r>
              <a:rPr lang="en-US" altLang="zh-CN" sz="3200" b="1">
                <a:latin typeface="黑体" panose="02010609060101010101" charset="-122"/>
                <a:ea typeface="黑体" panose="02010609060101010101" charset="-122"/>
                <a:cs typeface="宋体" panose="02010600030101010101" pitchFamily="2" charset="-122"/>
              </a:rPr>
              <a:t>9.</a:t>
            </a:r>
            <a:r>
              <a:rPr lang="zh-CN" altLang="en-US" sz="3200" b="1">
                <a:latin typeface="宋体" panose="02010600030101010101" pitchFamily="2" charset="-122"/>
                <a:ea typeface="宋体" panose="02010600030101010101" pitchFamily="2" charset="-122"/>
                <a:cs typeface="宋体" panose="02010600030101010101" pitchFamily="2" charset="-122"/>
              </a:rPr>
              <a:t>下面算式的结果与</a:t>
            </a:r>
            <a:r>
              <a:rPr lang="en-US" altLang="zh-CN" sz="3200" b="1">
                <a:latin typeface="宋体" panose="02010600030101010101" pitchFamily="2" charset="-122"/>
                <a:ea typeface="宋体" panose="02010600030101010101" pitchFamily="2" charset="-122"/>
                <a:cs typeface="宋体" panose="02010600030101010101" pitchFamily="2" charset="-122"/>
              </a:rPr>
              <a:t>9.87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0.25</a:t>
            </a:r>
            <a:r>
              <a:rPr lang="zh-CN" altLang="en-US" sz="3200" b="1">
                <a:latin typeface="宋体" panose="02010600030101010101" pitchFamily="2" charset="-122"/>
                <a:ea typeface="宋体" panose="02010600030101010101" pitchFamily="2" charset="-122"/>
                <a:cs typeface="宋体" panose="02010600030101010101" pitchFamily="2" charset="-122"/>
              </a:rPr>
              <a:t>的结果相等的是（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A.98.7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2.5</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B.98.7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25</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C.987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250</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D.0.987</a:t>
            </a:r>
            <a:r>
              <a:rPr lang="en-US"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2.5</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715500" y="1915160"/>
            <a:ext cx="718185"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fgm#"/>
  <p:tag name="KSO_WM_UNIT_INDEX" val="1"/>
  <p:tag name="KSO_WM_UNIT_TYPE" val="a"/>
  <p:tag name="KSO_WM_LAYOUT_CHECK_HASH" val="58204ba703b6277a2c8fdc498bbec4aa722b2661"/>
  <p:tag name="KSO_WM_NEWLAYOUT_ID" val="10"/>
</p:tagLst>
</file>

<file path=ppt/tags/tag10.xml><?xml version="1.0" encoding="utf-8"?>
<p:tagLst xmlns:p="http://schemas.openxmlformats.org/presentationml/2006/main">
  <p:tag name="KSO_WM_BEAUTIFY_FLAG" val=""/>
  <p:tag name="KSO_WM_DIAGRAM_VIRTUALLY_FRAME" val="{&quot;height&quot;:360.65,&quot;left&quot;:43.5,&quot;top&quot;:126.1,&quot;width&quot;:880.8}"/>
</p:tagLst>
</file>

<file path=ppt/tags/tag11.xml><?xml version="1.0" encoding="utf-8"?>
<p:tagLst xmlns:p="http://schemas.openxmlformats.org/presentationml/2006/main">
  <p:tag name="KSO_WM_BEAUTIFY_FLAG" val=""/>
  <p:tag name="KSO_WM_DIAGRAM_VIRTUALLY_FRAME" val="{&quot;height&quot;:360.65,&quot;left&quot;:43.5,&quot;top&quot;:126.1,&quot;width&quot;:880.8}"/>
</p:tagLst>
</file>

<file path=ppt/tags/tag12.xml><?xml version="1.0" encoding="utf-8"?>
<p:tagLst xmlns:p="http://schemas.openxmlformats.org/presentationml/2006/main">
  <p:tag name="commondata" val="eyJoZGlkIjoiMTMzY2FmZTZlYWZhMDEyNmJlMTZiZTdjNzdlNGE5MjgifQ=="/>
</p:tagLst>
</file>

<file path=ppt/tags/tag2.xml><?xml version="1.0" encoding="utf-8"?>
<p:tagLst xmlns:p="http://schemas.openxmlformats.org/presentationml/2006/main">
  <p:tag name="KSO_WM_BEAUTIFY_FLAG" val="#fgm#"/>
  <p:tag name="KSO_WM_DIAGRAM_GROUP_CODE" val="1"/>
  <p:tag name="KSO_WM_UNIT_INDEX" val="1"/>
  <p:tag name="KSO_WM_UNIT_TYPE" val="f"/>
</p:tagLst>
</file>

<file path=ppt/tags/tag3.xml><?xml version="1.0" encoding="utf-8"?>
<p:tagLst xmlns:p="http://schemas.openxmlformats.org/presentationml/2006/main">
  <p:tag name="KSO_WM_BEAUTIFY_FLAG" val="#fgm#"/>
  <p:tag name="KSO_WM_DIAGRAM_GROUP_CODE" val="1"/>
  <p:tag name="KSO_WM_UNIT_INDEX" val="1"/>
  <p:tag name="KSO_WM_UNIT_TYPE" val="f"/>
</p:tagLst>
</file>

<file path=ppt/tags/tag4.xml><?xml version="1.0" encoding="utf-8"?>
<p:tagLst xmlns:p="http://schemas.openxmlformats.org/presentationml/2006/main">
  <p:tag name="KSO_WM_BEAUTIFY_FLAG" val="#fgm#"/>
  <p:tag name="KSO_WM_DIAGRAM_GROUP_CODE" val="1"/>
  <p:tag name="KSO_WM_UNIT_INDEX" val="1"/>
  <p:tag name="KSO_WM_UNIT_TYPE" val="f"/>
</p:tagLst>
</file>

<file path=ppt/tags/tag5.xml><?xml version="1.0" encoding="utf-8"?>
<p:tagLst xmlns:p="http://schemas.openxmlformats.org/presentationml/2006/main">
  <p:tag name="KSO_WM_BEAUTIFY_FLAG" val="#fgm#"/>
  <p:tag name="KSO_WM_DIAGRAM_GROUP_CODE" val="1"/>
  <p:tag name="KSO_WM_UNIT_INDEX" val="1"/>
  <p:tag name="KSO_WM_UNIT_TYPE" val="f"/>
</p:tagLst>
</file>

<file path=ppt/tags/tag6.xml><?xml version="1.0" encoding="utf-8"?>
<p:tagLst xmlns:p="http://schemas.openxmlformats.org/presentationml/2006/main">
  <p:tag name="KSO_WM_BEAUTIFY_FLAG" val=""/>
  <p:tag name="KSO_WM_DIAGRAM_VIRTUALLY_FRAME" val="{&quot;height&quot;:360.65,&quot;left&quot;:43.5,&quot;top&quot;:126.1,&quot;width&quot;:880.8}"/>
</p:tagLst>
</file>

<file path=ppt/tags/tag7.xml><?xml version="1.0" encoding="utf-8"?>
<p:tagLst xmlns:p="http://schemas.openxmlformats.org/presentationml/2006/main">
  <p:tag name="KSO_WM_BEAUTIFY_FLAG" val=""/>
  <p:tag name="KSO_WM_DIAGRAM_VIRTUALLY_FRAME" val="{&quot;height&quot;:360.65,&quot;left&quot;:43.5,&quot;top&quot;:126.1,&quot;width&quot;:880.8}"/>
</p:tagLst>
</file>

<file path=ppt/tags/tag8.xml><?xml version="1.0" encoding="utf-8"?>
<p:tagLst xmlns:p="http://schemas.openxmlformats.org/presentationml/2006/main">
  <p:tag name="KSO_WM_BEAUTIFY_FLAG" val=""/>
  <p:tag name="KSO_WM_DIAGRAM_VIRTUALLY_FRAME" val="{&quot;height&quot;:360.65,&quot;left&quot;:43.5,&quot;top&quot;:126.1,&quot;width&quot;:880.8}"/>
</p:tagLst>
</file>

<file path=ppt/tags/tag9.xml><?xml version="1.0" encoding="utf-8"?>
<p:tagLst xmlns:p="http://schemas.openxmlformats.org/presentationml/2006/main">
  <p:tag name="KSO_WM_BEAUTIFY_FLAG" val=""/>
  <p:tag name="KSO_WM_DIAGRAM_VIRTUALLY_FRAME" val="{&quot;height&quot;:360.65,&quot;left&quot;:43.5,&quot;top&quot;:126.1,&quot;width&quot;:880.8}"/>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3053</Words>
  <Application>WPS 演示</Application>
  <PresentationFormat>宽屏</PresentationFormat>
  <Paragraphs>240</Paragraphs>
  <Slides>25</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微软雅黑</vt:lpstr>
      <vt:lpstr>方正兰亭黑_GBK</vt:lpstr>
      <vt:lpstr>黑体</vt:lpstr>
      <vt:lpstr>楷体</vt:lpstr>
      <vt:lpstr>Times New Roman</vt:lpstr>
      <vt:lpstr>Arial Unicode MS</vt:lpstr>
      <vt:lpstr>Calibri</vt:lpstr>
      <vt:lpstr>等线</vt:lpstr>
      <vt:lpstr/>
      <vt:lpstr>全品学练考</vt:lpstr>
      <vt:lpstr>评价卷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芗筱</cp:lastModifiedBy>
  <cp:revision>59</cp:revision>
  <dcterms:created xsi:type="dcterms:W3CDTF">2024-12-09T09:33:00Z</dcterms:created>
  <dcterms:modified xsi:type="dcterms:W3CDTF">2025-07-18T08:44:36Z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A23721C404DF4534B8D9EF830228DF88_13</vt:lpwstr>
  </property>
  <property fmtid="{D5CDD505-2E9C-101B-9397-08002B2CF9AE}" pid="3" name="KSOProductBuildVer">
    <vt:lpwstr>2052-12.1.0.21915</vt:lpwstr>
  </property>
</Properties>
</file>