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6"/>
  </p:notesMasterIdLst>
  <p:sldIdLst>
    <p:sldId id="265" r:id="rId3"/>
    <p:sldId id="268" r:id="rId4"/>
    <p:sldId id="257" r:id="rId5"/>
    <p:sldId id="279" r:id="rId7"/>
    <p:sldId id="278" r:id="rId8"/>
    <p:sldId id="277" r:id="rId9"/>
    <p:sldId id="280" r:id="rId10"/>
    <p:sldId id="276" r:id="rId11"/>
    <p:sldId id="275" r:id="rId12"/>
    <p:sldId id="282" r:id="rId13"/>
    <p:sldId id="274" r:id="rId14"/>
    <p:sldId id="283" r:id="rId15"/>
    <p:sldId id="281" r:id="rId16"/>
    <p:sldId id="273" r:id="rId17"/>
    <p:sldId id="269" r:id="rId18"/>
    <p:sldId id="285" r:id="rId19"/>
    <p:sldId id="288" r:id="rId20"/>
    <p:sldId id="289" r:id="rId21"/>
    <p:sldId id="263" r:id="rId22"/>
  </p:sldIdLst>
  <p:sldSz cx="12192000" cy="6858000"/>
  <p:notesSz cx="6858000" cy="12192000"/>
  <p:custDataLst>
    <p:tags r:id="rId26"/>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8300"/>
    <a:srgbClr val="DC4F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10" d="100"/>
          <a:sy n="110" d="100"/>
        </p:scale>
        <p:origin x="594" y="96"/>
      </p:cViewPr>
      <p:guideLst/>
    </p:cSldViewPr>
  </p:slideViewPr>
  <p:notesTextViewPr>
    <p:cViewPr>
      <p:scale>
        <a:sx n="1" d="1"/>
        <a:sy n="1" d="1"/>
      </p:scale>
      <p:origin x="0" y="0"/>
    </p:cViewPr>
  </p:notesTextViewPr>
  <p:sorterViewPr>
    <p:cViewPr>
      <p:scale>
        <a:sx n="150" d="100"/>
        <a:sy n="150" d="100"/>
      </p:scale>
      <p:origin x="0" y="-1032"/>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gs" Target="tags/tag37.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image" Target="../media/image2.png"/><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一段文本-1项">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标题 5"/>
          <p:cNvSpPr>
            <a:spLocks noGrp="1"/>
          </p:cNvSpPr>
          <p:nvPr>
            <p:ph type="ctrTitle" idx="17826049" hasCustomPrompt="1"/>
            <p:custDataLst>
              <p:tags r:id="rId3"/>
            </p:custDataLst>
          </p:nvPr>
        </p:nvSpPr>
        <p:spPr>
          <a:xfrm>
            <a:off x="1219200" y="2590800"/>
            <a:ext cx="9753600" cy="762000"/>
          </a:xfrm>
          <a:prstGeom prst="rect">
            <a:avLst/>
          </a:prstGeom>
          <a:noFill/>
        </p:spPr>
        <p:txBody>
          <a:bodyPr lIns="0" tIns="0" rIns="0" bIns="0" anchor="ctr">
            <a:normAutofit/>
          </a:bodyPr>
          <a:lstStyle>
            <a:lvl1pPr marL="0" indent="0" algn="ctr">
              <a:spcBef>
                <a:spcPct val="0"/>
              </a:spcBef>
              <a:spcAft>
                <a:spcPct val="0"/>
              </a:spcAft>
              <a:buNone/>
              <a:defRPr sz="4400" b="1" spc="0">
                <a:solidFill>
                  <a:schemeClr val="tx1"/>
                </a:solidFill>
                <a:latin typeface="微软雅黑" panose="020B0503020204020204" pitchFamily="34" charset="-122"/>
                <a:ea typeface="微软雅黑" panose="020B0503020204020204" pitchFamily="34" charset="-122"/>
              </a:defRPr>
            </a:lvl1pPr>
          </a:lstStyle>
          <a:p>
            <a:r>
              <a:rPr lang="zh-CN" altLang="en-US"/>
              <a:t>单击此处添加标题</a:t>
            </a:r>
            <a:endParaRPr lang="zh-CN" altLang="en-US"/>
          </a:p>
        </p:txBody>
      </p:sp>
      <p:sp>
        <p:nvSpPr>
          <p:cNvPr id="7" name="文本占位符 6"/>
          <p:cNvSpPr>
            <a:spLocks noGrp="1"/>
          </p:cNvSpPr>
          <p:nvPr>
            <p:ph type="body" idx="17826817" hasCustomPrompt="1"/>
            <p:custDataLst>
              <p:tags r:id="rId4"/>
            </p:custDataLst>
          </p:nvPr>
        </p:nvSpPr>
        <p:spPr>
          <a:xfrm>
            <a:off x="3752850" y="3524250"/>
            <a:ext cx="3130550" cy="311150"/>
          </a:xfrm>
          <a:prstGeom prst="rect">
            <a:avLst/>
          </a:prstGeom>
          <a:solidFill>
            <a:schemeClr val="bg1"/>
          </a:solidFill>
        </p:spPr>
        <p:txBody>
          <a:bodyPr lIns="0" tIns="0" rIns="0" bIns="0" anchor="t">
            <a:normAutofit/>
          </a:bodyPr>
          <a:lstStyle>
            <a:lvl1pPr marL="0" indent="0" algn="ctr">
              <a:lnSpc>
                <a:spcPct val="125000"/>
              </a:lnSpc>
              <a:spcBef>
                <a:spcPct val="0"/>
              </a:spcBef>
              <a:spcAft>
                <a:spcPct val="0"/>
              </a:spcAft>
              <a:buNone/>
              <a:defRPr sz="1400" b="0" u="none" strike="noStrike" kern="1500" cap="none" spc="0" normalizeH="0">
                <a:solidFill>
                  <a:schemeClr val="tx1"/>
                </a:solidFill>
                <a:latin typeface="微软雅黑" panose="020B0503020204020204" pitchFamily="34" charset="-122"/>
              </a:defRPr>
            </a:lvl1pPr>
          </a:lstStyle>
          <a:p>
            <a:pPr lvl="0"/>
            <a:r>
              <a:rPr lang="zh-CN" altLang="en-US" b="1">
                <a:latin typeface="微软雅黑" panose="020B0503020204020204" pitchFamily="34" charset="-122"/>
                <a:ea typeface="微软雅黑" panose="020B0503020204020204" pitchFamily="34" charset="-122"/>
                <a:cs typeface="微软雅黑" panose="020B0503020204020204" pitchFamily="34" charset="-122"/>
                <a:sym typeface="+mn-ea"/>
              </a:rPr>
              <a:t>英语</a:t>
            </a:r>
            <a:r>
              <a:rPr lang="en-US" altLang="zh-CN"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b="1">
                <a:latin typeface="微软雅黑" panose="020B0503020204020204" pitchFamily="34" charset="-122"/>
                <a:ea typeface="微软雅黑" panose="020B0503020204020204" pitchFamily="34" charset="-122"/>
                <a:cs typeface="微软雅黑" panose="020B0503020204020204" pitchFamily="34" charset="-122"/>
                <a:sym typeface="+mn-ea"/>
              </a:rPr>
              <a:t>三年级上册</a:t>
            </a:r>
            <a:r>
              <a:rPr lang="en-US" altLang="zh-CN" b="1">
                <a:latin typeface="微软雅黑" panose="020B0503020204020204" pitchFamily="34" charset="-122"/>
                <a:ea typeface="微软雅黑" panose="020B0503020204020204" pitchFamily="34" charset="-122"/>
                <a:cs typeface="微软雅黑" panose="020B0503020204020204" pitchFamily="34" charset="-122"/>
                <a:sym typeface="+mn-ea"/>
              </a:rPr>
              <a:t>    RJ·PEP</a:t>
            </a:r>
            <a:endParaRPr lang="en-US" altLang="zh-CN" smtClean="0"/>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
        <p:nvSpPr>
          <p:cNvPr id="10" name="文本占位符 9"/>
          <p:cNvSpPr>
            <a:spLocks noGrp="1"/>
          </p:cNvSpPr>
          <p:nvPr>
            <p:ph type="body" idx="17826050" hasCustomPrompt="1"/>
            <p:custDataLst>
              <p:tags r:id="rId5"/>
            </p:custDataLst>
          </p:nvPr>
        </p:nvSpPr>
        <p:spPr>
          <a:xfrm>
            <a:off x="6874510" y="3524250"/>
            <a:ext cx="1610995" cy="311150"/>
          </a:xfrm>
          <a:prstGeom prst="rect">
            <a:avLst/>
          </a:prstGeom>
          <a:solidFill>
            <a:srgbClr val="C00000"/>
          </a:solidFill>
        </p:spPr>
        <p:txBody>
          <a:bodyPr lIns="0" tIns="0" rIns="0" bIns="0" anchor="t">
            <a:normAutofit/>
          </a:bodyPr>
          <a:lstStyle>
            <a:lvl1pPr marL="0" indent="0" algn="ctr">
              <a:lnSpc>
                <a:spcPct val="125000"/>
              </a:lnSpc>
              <a:spcBef>
                <a:spcPct val="0"/>
              </a:spcBef>
              <a:spcAft>
                <a:spcPct val="0"/>
              </a:spcAft>
              <a:buNone/>
              <a:defRPr sz="1400" b="0" u="none" strike="noStrike" kern="1500" cap="none" spc="0" normalizeH="0">
                <a:solidFill>
                  <a:schemeClr val="tx1"/>
                </a:solidFill>
                <a:latin typeface="微软雅黑" panose="020B0503020204020204" pitchFamily="34" charset="-122"/>
              </a:defRPr>
            </a:lvl1pPr>
          </a:lstStyle>
          <a:p>
            <a:pPr lvl="0"/>
            <a:r>
              <a:rPr lang="zh-CN"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作业课件</a:t>
            </a:r>
            <a:endParaRPr lang="zh-CN" altLang="en-US" smtClean="0"/>
          </a:p>
        </p:txBody>
      </p:sp>
      <p:pic>
        <p:nvPicPr>
          <p:cNvPr id="15" name="图片 14" descr="小学logo"/>
          <p:cNvPicPr>
            <a:picLocks noChangeAspect="1"/>
          </p:cNvPicPr>
          <p:nvPr userDrawn="1"/>
        </p:nvPicPr>
        <p:blipFill>
          <a:blip r:embed="rId6"/>
          <a:stretch>
            <a:fillRect/>
          </a:stretch>
        </p:blipFill>
        <p:spPr>
          <a:xfrm>
            <a:off x="838200" y="379730"/>
            <a:ext cx="1259840" cy="56705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5" name="图片 14" descr="小学logo"/>
          <p:cNvPicPr>
            <a:picLocks noChangeAspect="1"/>
          </p:cNvPicPr>
          <p:nvPr userDrawn="1"/>
        </p:nvPicPr>
        <p:blipFill>
          <a:blip r:embed="rId3"/>
          <a:stretch>
            <a:fillRect/>
          </a:stretch>
        </p:blipFill>
        <p:spPr>
          <a:xfrm>
            <a:off x="448945" y="419735"/>
            <a:ext cx="720000" cy="324073"/>
          </a:xfrm>
          <a:prstGeom prst="rect">
            <a:avLst/>
          </a:prstGeom>
        </p:spPr>
      </p:pic>
      <p:pic>
        <p:nvPicPr>
          <p:cNvPr id="11" name="图片 10" descr="30+年"/>
          <p:cNvPicPr>
            <a:picLocks noChangeAspect="1"/>
          </p:cNvPicPr>
          <p:nvPr userDrawn="1"/>
        </p:nvPicPr>
        <p:blipFill>
          <a:blip r:embed="rId4"/>
          <a:stretch>
            <a:fillRect/>
          </a:stretch>
        </p:blipFill>
        <p:spPr>
          <a:xfrm>
            <a:off x="10354945" y="6236970"/>
            <a:ext cx="1440000" cy="24931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3">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14" name="组合 13"/>
          <p:cNvGrpSpPr/>
          <p:nvPr userDrawn="1"/>
        </p:nvGrpSpPr>
        <p:grpSpPr>
          <a:xfrm>
            <a:off x="1962150" y="2607945"/>
            <a:ext cx="8929370" cy="1571625"/>
            <a:chOff x="3090" y="4107"/>
            <a:chExt cx="14062" cy="2475"/>
          </a:xfrm>
        </p:grpSpPr>
        <p:sp>
          <p:nvSpPr>
            <p:cNvPr id="9" name="文本框 8"/>
            <p:cNvSpPr txBox="1"/>
            <p:nvPr userDrawn="1"/>
          </p:nvSpPr>
          <p:spPr>
            <a:xfrm>
              <a:off x="3090" y="4197"/>
              <a:ext cx="2601" cy="822"/>
            </a:xfrm>
            <a:prstGeom prst="rect">
              <a:avLst/>
            </a:prstGeom>
            <a:noFill/>
          </p:spPr>
          <p:txBody>
            <a:bodyPr wrap="square" rtlCol="0">
              <a:spAutoFit/>
            </a:bodyPr>
            <a:p>
              <a:r>
                <a:rPr lang="zh-CN" altLang="en-US" sz="2800" b="1">
                  <a:solidFill>
                    <a:schemeClr val="tx1"/>
                  </a:solidFill>
                  <a:latin typeface="微软雅黑" panose="020B0503020204020204" pitchFamily="34" charset="-122"/>
                  <a:ea typeface="微软雅黑" panose="020B0503020204020204" pitchFamily="34" charset="-122"/>
                </a:rPr>
                <a:t>小学官网</a:t>
              </a:r>
              <a:endParaRPr lang="zh-CN" altLang="en-US" sz="2800" b="1">
                <a:solidFill>
                  <a:schemeClr val="tx1"/>
                </a:solidFill>
                <a:latin typeface="微软雅黑" panose="020B0503020204020204" pitchFamily="34" charset="-122"/>
                <a:ea typeface="微软雅黑" panose="020B0503020204020204" pitchFamily="34" charset="-122"/>
              </a:endParaRPr>
            </a:p>
          </p:txBody>
        </p:sp>
        <p:sp>
          <p:nvSpPr>
            <p:cNvPr id="10" name="文本框 9"/>
            <p:cNvSpPr txBox="1"/>
            <p:nvPr userDrawn="1"/>
          </p:nvSpPr>
          <p:spPr>
            <a:xfrm>
              <a:off x="5851" y="4107"/>
              <a:ext cx="11301" cy="1559"/>
            </a:xfrm>
            <a:prstGeom prst="rect">
              <a:avLst/>
            </a:prstGeom>
            <a:noFill/>
          </p:spPr>
          <p:txBody>
            <a:bodyPr wrap="square" rtlCol="0">
              <a:noAutofit/>
            </a:bodyPr>
            <a:p>
              <a:pPr>
                <a:lnSpc>
                  <a:spcPct val="130000"/>
                </a:lnSpc>
              </a:pP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听力音频、课时课件等资源</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还可登录：</a:t>
              </a: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xx.canpoint.cn</a:t>
              </a:r>
              <a:endPar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userDrawn="1"/>
          </p:nvSpPr>
          <p:spPr>
            <a:xfrm>
              <a:off x="3090" y="5760"/>
              <a:ext cx="2601" cy="822"/>
            </a:xfrm>
            <a:prstGeom prst="rect">
              <a:avLst/>
            </a:prstGeom>
            <a:noFill/>
          </p:spPr>
          <p:txBody>
            <a:bodyPr wrap="square" rtlCol="0">
              <a:spAutoFit/>
            </a:bodyPr>
            <a:p>
              <a:r>
                <a:rPr lang="zh-CN" altLang="en-US" sz="2800" b="1">
                  <a:solidFill>
                    <a:schemeClr val="tx1"/>
                  </a:solidFill>
                  <a:latin typeface="微软雅黑" panose="020B0503020204020204" pitchFamily="34" charset="-122"/>
                  <a:ea typeface="微软雅黑" panose="020B0503020204020204" pitchFamily="34" charset="-122"/>
                </a:rPr>
                <a:t>联系我们</a:t>
              </a:r>
              <a:endParaRPr lang="zh-CN" altLang="en-US" sz="2800" b="1">
                <a:solidFill>
                  <a:schemeClr val="tx1"/>
                </a:solidFill>
                <a:latin typeface="微软雅黑" panose="020B0503020204020204" pitchFamily="34" charset="-122"/>
                <a:ea typeface="微软雅黑" panose="020B0503020204020204" pitchFamily="34" charset="-122"/>
              </a:endParaRPr>
            </a:p>
          </p:txBody>
        </p:sp>
        <p:sp>
          <p:nvSpPr>
            <p:cNvPr id="12" name="文本框 11"/>
            <p:cNvSpPr txBox="1"/>
            <p:nvPr userDrawn="1"/>
          </p:nvSpPr>
          <p:spPr>
            <a:xfrm>
              <a:off x="5851" y="5760"/>
              <a:ext cx="11301" cy="703"/>
            </a:xfrm>
            <a:prstGeom prst="rect">
              <a:avLst/>
            </a:prstGeom>
            <a:noFill/>
          </p:spPr>
          <p:txBody>
            <a:bodyPr wrap="square" rtlCol="0">
              <a:noAutofit/>
            </a:bodyPr>
            <a:p>
              <a:pPr>
                <a:lnSpc>
                  <a:spcPct val="130000"/>
                </a:lnSpc>
              </a:pPr>
              <a:r>
                <a:rPr lang="en-US" sz="2000" b="1">
                  <a:solidFill>
                    <a:schemeClr val="tx1"/>
                  </a:solidFill>
                  <a:latin typeface="微软雅黑" panose="020B0503020204020204" pitchFamily="34" charset="-122"/>
                  <a:ea typeface="微软雅黑" panose="020B0503020204020204" pitchFamily="34" charset="-122"/>
                  <a:cs typeface="方正兰亭黑_GBK" panose="02000000000000000000" charset="-122"/>
                </a:rPr>
                <a:t>400-0555-100</a:t>
              </a:r>
              <a:endParaRPr lang="en-US" sz="2000" b="1">
                <a:solidFill>
                  <a:schemeClr val="tx1"/>
                </a:solidFill>
                <a:latin typeface="微软雅黑" panose="020B0503020204020204" pitchFamily="34" charset="-122"/>
                <a:ea typeface="微软雅黑" panose="020B0503020204020204" pitchFamily="34" charset="-122"/>
                <a:cs typeface="方正兰亭黑_GBK" panose="02000000000000000000" charset="-122"/>
              </a:endParaRPr>
            </a:p>
          </p:txBody>
        </p:sp>
      </p:grpSp>
      <p:pic>
        <p:nvPicPr>
          <p:cNvPr id="2" name="图片 1" descr="小学logo"/>
          <p:cNvPicPr>
            <a:picLocks noChangeAspect="1"/>
          </p:cNvPicPr>
          <p:nvPr userDrawn="1"/>
        </p:nvPicPr>
        <p:blipFill>
          <a:blip r:embed="rId3"/>
          <a:stretch>
            <a:fillRect/>
          </a:stretch>
        </p:blipFill>
        <p:spPr>
          <a:xfrm>
            <a:off x="838200" y="379730"/>
            <a:ext cx="1259840" cy="567055"/>
          </a:xfrm>
          <a:prstGeom prst="rect">
            <a:avLst/>
          </a:prstGeom>
        </p:spPr>
      </p:pic>
      <p:pic>
        <p:nvPicPr>
          <p:cNvPr id="3" name="图片 2" descr="30+年"/>
          <p:cNvPicPr>
            <a:picLocks noChangeAspect="1"/>
          </p:cNvPicPr>
          <p:nvPr userDrawn="1"/>
        </p:nvPicPr>
        <p:blipFill>
          <a:blip r:embed="rId4"/>
          <a:stretch>
            <a:fillRect/>
          </a:stretch>
        </p:blipFill>
        <p:spPr>
          <a:xfrm>
            <a:off x="9193530" y="476250"/>
            <a:ext cx="2160270" cy="37401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tags" Target="../tags/tag33.xml"/><Relationship Id="rId1" Type="http://schemas.openxmlformats.org/officeDocument/2006/relationships/tags" Target="../tags/tag32.xml"/></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2.xml"/><Relationship Id="rId7" Type="http://schemas.openxmlformats.org/officeDocument/2006/relationships/image" Target="../media/image13.png"/><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2.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tags" Target="../tags/tag22.xml"/><Relationship Id="rId3" Type="http://schemas.openxmlformats.org/officeDocument/2006/relationships/image" Target="../media/image6.png"/><Relationship Id="rId2" Type="http://schemas.openxmlformats.org/officeDocument/2006/relationships/tags" Target="../tags/tag21.xml"/><Relationship Id="rId1" Type="http://schemas.openxmlformats.org/officeDocument/2006/relationships/tags" Target="../tags/tag20.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tags" Target="../tags/tag29.xml"/><Relationship Id="rId1" Type="http://schemas.openxmlformats.org/officeDocument/2006/relationships/tags" Target="../tags/tag28.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tags" Target="../tags/tag31.xml"/><Relationship Id="rId1" Type="http://schemas.openxmlformats.org/officeDocument/2006/relationships/tags" Target="../tags/tag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7826049"/>
          </p:nvPr>
        </p:nvSpPr>
        <p:spPr/>
        <p:txBody>
          <a:bodyPr>
            <a:normAutofit/>
          </a:bodyPr>
          <a:p>
            <a:r>
              <a:rPr lang="zh-CN" altLang="en-US">
                <a:ln w="22225">
                  <a:solidFill>
                    <a:schemeClr val="accent2"/>
                  </a:solidFill>
                  <a:prstDash val="solid"/>
                </a:ln>
                <a:solidFill>
                  <a:schemeClr val="accent2">
                    <a:lumMod val="60000"/>
                    <a:lumOff val="40000"/>
                  </a:schemeClr>
                </a:solidFill>
                <a:effectLst/>
                <a:sym typeface="+mn-ea"/>
              </a:rPr>
              <a:t>全品学练考</a:t>
            </a:r>
            <a:endParaRPr lang="zh-CN" altLang="en-US"/>
          </a:p>
        </p:txBody>
      </p:sp>
      <p:sp>
        <p:nvSpPr>
          <p:cNvPr id="3" name="文本占位符 2"/>
          <p:cNvSpPr>
            <a:spLocks noGrp="1"/>
          </p:cNvSpPr>
          <p:nvPr>
            <p:ph type="body" idx="17826817"/>
          </p:nvPr>
        </p:nvSpPr>
        <p:spPr/>
        <p:txBody>
          <a:bodyPr/>
          <a:p>
            <a:r>
              <a:rPr lang="zh-CN" altLang="en-US" b="1">
                <a:ea typeface="微软雅黑" panose="020B0503020204020204" pitchFamily="34" charset="-122"/>
              </a:rPr>
              <a:t>数学</a:t>
            </a:r>
            <a:r>
              <a:rPr lang="en-US" altLang="zh-CN" b="1">
                <a:ea typeface="微软雅黑" panose="020B0503020204020204" pitchFamily="34" charset="-122"/>
              </a:rPr>
              <a:t>  </a:t>
            </a:r>
            <a:r>
              <a:rPr lang="zh-CN" altLang="en-US" b="1">
                <a:ea typeface="微软雅黑" panose="020B0503020204020204" pitchFamily="34" charset="-122"/>
              </a:rPr>
              <a:t>五</a:t>
            </a:r>
            <a:r>
              <a:rPr lang="zh-CN" altLang="en-US" b="1">
                <a:ea typeface="微软雅黑" panose="020B0503020204020204" pitchFamily="34" charset="-122"/>
              </a:rPr>
              <a:t>年级上册</a:t>
            </a:r>
            <a:r>
              <a:rPr lang="en-US" altLang="zh-CN" b="1">
                <a:ea typeface="微软雅黑" panose="020B0503020204020204" pitchFamily="34" charset="-122"/>
              </a:rPr>
              <a:t>   </a:t>
            </a:r>
            <a:r>
              <a:rPr lang="zh-CN" altLang="en-US" b="1">
                <a:ea typeface="微软雅黑" panose="020B0503020204020204" pitchFamily="34" charset="-122"/>
              </a:rPr>
              <a:t>人教</a:t>
            </a:r>
            <a:r>
              <a:rPr lang="en-US" altLang="zh-CN" b="1">
                <a:ea typeface="微软雅黑" panose="020B0503020204020204" pitchFamily="34" charset="-122"/>
              </a:rPr>
              <a:t>RJ</a:t>
            </a:r>
            <a:endParaRPr lang="en-US" altLang="zh-CN" b="1">
              <a:ea typeface="微软雅黑" panose="020B0503020204020204" pitchFamily="34" charset="-122"/>
            </a:endParaRPr>
          </a:p>
        </p:txBody>
      </p:sp>
      <p:sp>
        <p:nvSpPr>
          <p:cNvPr id="4" name="文本占位符 3"/>
          <p:cNvSpPr>
            <a:spLocks noGrp="1"/>
          </p:cNvSpPr>
          <p:nvPr>
            <p:ph type="body" idx="17826050"/>
          </p:nvPr>
        </p:nvSpPr>
        <p:spPr/>
        <p:txBody>
          <a:bodyPr/>
          <a:p>
            <a:endParaRPr lang="zh-CN" altLang="en-US" b="1">
              <a:solidFill>
                <a:schemeClr val="bg1"/>
              </a:solidFill>
              <a:ea typeface="微软雅黑" panose="020B0503020204020204" pitchFamily="34" charset="-122"/>
            </a:endParaRPr>
          </a:p>
        </p:txBody>
      </p:sp>
      <p:sp>
        <p:nvSpPr>
          <p:cNvPr id="19" name="文本占位符 9"/>
          <p:cNvSpPr txBox="1"/>
          <p:nvPr>
            <p:custDataLst>
              <p:tags r:id="rId1"/>
            </p:custDataLst>
          </p:nvPr>
        </p:nvSpPr>
        <p:spPr>
          <a:xfrm>
            <a:off x="6883400" y="3524250"/>
            <a:ext cx="1610995" cy="311150"/>
          </a:xfrm>
          <a:prstGeom prst="rect">
            <a:avLst/>
          </a:prstGeom>
          <a:solidFill>
            <a:srgbClr val="C00000"/>
          </a:solidFill>
        </p:spPr>
        <p:txBody>
          <a:bodyPr lIns="0" tIns="0" rIns="0" bIns="0" anchor="t">
            <a:normAutofit/>
          </a:bodyPr>
          <a:lstStyle>
            <a:lvl1pPr marL="0" indent="0" algn="ctr" defTabSz="914400" rtl="0" eaLnBrk="1" latinLnBrk="0" hangingPunct="1">
              <a:lnSpc>
                <a:spcPct val="125000"/>
              </a:lnSpc>
              <a:spcBef>
                <a:spcPct val="0"/>
              </a:spcBef>
              <a:spcAft>
                <a:spcPct val="0"/>
              </a:spcAft>
              <a:buFont typeface="Arial" panose="020B0604020202020204" pitchFamily="34" charset="0"/>
              <a:buNone/>
              <a:defRPr sz="1400" b="0" u="none" strike="noStrike" kern="1500" cap="none" spc="0" normalizeH="0">
                <a:solidFill>
                  <a:schemeClr val="tx1"/>
                </a:solidFill>
                <a:latin typeface="微软雅黑" panose="020B0503020204020204" pitchFamily="34" charset="-122"/>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b="1">
                <a:solidFill>
                  <a:schemeClr val="bg1"/>
                </a:solidFill>
                <a:ea typeface="微软雅黑" panose="020B0503020204020204" pitchFamily="34" charset="-122"/>
                <a:cs typeface="微软雅黑" panose="020B0503020204020204" pitchFamily="34" charset="-122"/>
                <a:sym typeface="+mn-ea"/>
              </a:rPr>
              <a:t>作业课件</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5915" y="843280"/>
            <a:ext cx="11106785" cy="5507990"/>
          </a:xfrm>
          <a:prstGeom prst="rect">
            <a:avLst/>
          </a:prstGeom>
          <a:noFill/>
        </p:spPr>
        <p:txBody>
          <a:bodyPr wrap="square" rtlCol="0" anchor="t">
            <a:spAutoFit/>
          </a:bodyPr>
          <a:p>
            <a:r>
              <a:rPr lang="en-US" altLang="zh-CN" sz="3200" b="1">
                <a:latin typeface="黑体" panose="02010609060101010101" charset="-122"/>
                <a:ea typeface="黑体" panose="02010609060101010101" charset="-122"/>
              </a:rPr>
              <a:t>5.</a:t>
            </a:r>
            <a:r>
              <a:rPr lang="zh-CN" altLang="en-US" sz="3200" b="1">
                <a:latin typeface="宋体" panose="02010600030101010101" pitchFamily="2" charset="-122"/>
                <a:ea typeface="宋体" panose="02010600030101010101" pitchFamily="2" charset="-122"/>
                <a:cs typeface="宋体" panose="02010600030101010101" pitchFamily="2" charset="-122"/>
              </a:rPr>
              <a:t>如图</a:t>
            </a:r>
            <a:r>
              <a:rPr lang="en-US" altLang="en-US" sz="3200" b="1">
                <a:latin typeface="宋体" panose="02010600030101010101" pitchFamily="2" charset="-122"/>
                <a:ea typeface="宋体" panose="02010600030101010101" pitchFamily="2" charset="-122"/>
                <a:cs typeface="宋体" panose="02010600030101010101" pitchFamily="2" charset="-122"/>
              </a:rPr>
              <a:t>①</a:t>
            </a:r>
            <a:r>
              <a:rPr lang="zh-CN" altLang="en-US" sz="3200" b="1">
                <a:latin typeface="宋体" panose="02010600030101010101" pitchFamily="2" charset="-122"/>
                <a:ea typeface="宋体" panose="02010600030101010101" pitchFamily="2" charset="-122"/>
                <a:cs typeface="宋体" panose="02010600030101010101" pitchFamily="2" charset="-122"/>
              </a:rPr>
              <a:t>，边长分别为</a:t>
            </a:r>
            <a:r>
              <a:rPr lang="en-US" altLang="zh-CN" sz="3200" b="1" i="1">
                <a:latin typeface="Times New Roman" panose="02020603050405020304" charset="0"/>
                <a:ea typeface="宋体" panose="02010600030101010101" pitchFamily="2" charset="-122"/>
                <a:cs typeface="Times New Roman" panose="02020603050405020304" charset="0"/>
              </a:rPr>
              <a:t>a</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i="1">
                <a:latin typeface="Times New Roman" panose="02020603050405020304" charset="0"/>
                <a:ea typeface="宋体" panose="02010600030101010101" pitchFamily="2" charset="-122"/>
                <a:cs typeface="Times New Roman" panose="02020603050405020304" charset="0"/>
              </a:rPr>
              <a:t>b</a:t>
            </a:r>
            <a:r>
              <a:rPr lang="zh-CN" altLang="en-US" sz="3200" b="1">
                <a:latin typeface="宋体" panose="02010600030101010101" pitchFamily="2" charset="-122"/>
                <a:ea typeface="宋体" panose="02010600030101010101" pitchFamily="2" charset="-122"/>
                <a:cs typeface="宋体" panose="02010600030101010101" pitchFamily="2" charset="-122"/>
              </a:rPr>
              <a:t>的两个正方形重叠。</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en-US" altLang="zh-CN"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1</a:t>
            </a:r>
            <a:r>
              <a:rPr lang="zh-CN" altLang="en-US" sz="3200" b="1">
                <a:latin typeface="宋体" panose="02010600030101010101" pitchFamily="2" charset="-122"/>
                <a:ea typeface="宋体" panose="02010600030101010101" pitchFamily="2" charset="-122"/>
                <a:cs typeface="宋体" panose="02010600030101010101" pitchFamily="2" charset="-122"/>
              </a:rPr>
              <a:t>）图</a:t>
            </a:r>
            <a:r>
              <a:rPr lang="en-US" altLang="en-US" sz="3200" b="1">
                <a:latin typeface="宋体" panose="02010600030101010101" pitchFamily="2" charset="-122"/>
                <a:ea typeface="宋体" panose="02010600030101010101" pitchFamily="2" charset="-122"/>
                <a:cs typeface="宋体" panose="02010600030101010101" pitchFamily="2" charset="-122"/>
              </a:rPr>
              <a:t>①</a:t>
            </a:r>
            <a:r>
              <a:rPr lang="zh-CN" altLang="en-US" sz="3200" b="1">
                <a:latin typeface="宋体" panose="02010600030101010101" pitchFamily="2" charset="-122"/>
                <a:ea typeface="宋体" panose="02010600030101010101" pitchFamily="2" charset="-122"/>
                <a:cs typeface="宋体" panose="02010600030101010101" pitchFamily="2" charset="-122"/>
              </a:rPr>
              <a:t>的两个正方形重叠后形成的涂色部分的面积是</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p>
        </p:txBody>
      </p:sp>
      <p:pic>
        <p:nvPicPr>
          <p:cNvPr id="3" name="图片 2"/>
          <p:cNvPicPr>
            <a:picLocks noChangeAspect="1"/>
          </p:cNvPicPr>
          <p:nvPr/>
        </p:nvPicPr>
        <p:blipFill>
          <a:blip r:embed="rId1"/>
          <a:stretch>
            <a:fillRect/>
          </a:stretch>
        </p:blipFill>
        <p:spPr>
          <a:xfrm>
            <a:off x="1273810" y="1581785"/>
            <a:ext cx="7781925" cy="2447925"/>
          </a:xfrm>
          <a:prstGeom prst="rect">
            <a:avLst/>
          </a:prstGeom>
        </p:spPr>
      </p:pic>
      <p:sp>
        <p:nvSpPr>
          <p:cNvPr id="4" name="文本框 3"/>
          <p:cNvSpPr txBox="1"/>
          <p:nvPr/>
        </p:nvSpPr>
        <p:spPr>
          <a:xfrm>
            <a:off x="838200" y="5194300"/>
            <a:ext cx="6096000" cy="583565"/>
          </a:xfrm>
          <a:prstGeom prst="rect">
            <a:avLst/>
          </a:prstGeom>
          <a:noFill/>
        </p:spPr>
        <p:txBody>
          <a:bodyPr wrap="square" rtlCol="0" anchor="t">
            <a:spAutoFit/>
          </a:bodyPr>
          <a:p>
            <a:r>
              <a:rPr lang="en-US" altLang="zh-CN" sz="3200" b="1" i="1">
                <a:solidFill>
                  <a:srgbClr val="FF0000"/>
                </a:solidFill>
                <a:latin typeface="Times New Roman" panose="02020603050405020304" charset="0"/>
                <a:ea typeface="宋体" panose="02010600030101010101" pitchFamily="2" charset="-122"/>
                <a:cs typeface="Times New Roman" panose="02020603050405020304" charset="0"/>
                <a:sym typeface="+mn-ea"/>
              </a:rPr>
              <a:t>a</a:t>
            </a:r>
            <a:r>
              <a:rPr lang="en-US" altLang="zh-CN" sz="3200" b="1">
                <a:solidFill>
                  <a:srgbClr val="FF0000"/>
                </a:solidFill>
                <a:latin typeface="微软雅黑" panose="020B0503020204020204" pitchFamily="34" charset="-122"/>
                <a:ea typeface="微软雅黑" panose="020B0503020204020204" pitchFamily="34" charset="-122"/>
                <a:cs typeface="宋体" panose="02010600030101010101" pitchFamily="2" charset="-122"/>
                <a:sym typeface="+mn-ea"/>
              </a:rPr>
              <a:t>²</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i="1">
                <a:solidFill>
                  <a:srgbClr val="FF0000"/>
                </a:solidFill>
                <a:latin typeface="Times New Roman" panose="02020603050405020304" charset="0"/>
                <a:ea typeface="宋体" panose="02010600030101010101" pitchFamily="2" charset="-122"/>
                <a:cs typeface="Times New Roman" panose="02020603050405020304" charset="0"/>
                <a:sym typeface="+mn-ea"/>
              </a:rPr>
              <a:t>b</a:t>
            </a:r>
            <a:r>
              <a:rPr lang="en-US" altLang="zh-CN" sz="3200" b="1">
                <a:solidFill>
                  <a:srgbClr val="FF0000"/>
                </a:solidFill>
                <a:latin typeface="微软雅黑" panose="020B0503020204020204" pitchFamily="34" charset="-122"/>
                <a:ea typeface="微软雅黑" panose="020B0503020204020204" pitchFamily="34" charset="-122"/>
                <a:cs typeface="宋体" panose="02010600030101010101" pitchFamily="2" charset="-122"/>
                <a:sym typeface="+mn-ea"/>
              </a:rPr>
              <a:t>²</a:t>
            </a:r>
            <a:endParaRPr lang="en-US" altLang="zh-CN" sz="3200" b="1">
              <a:solidFill>
                <a:srgbClr val="FF0000"/>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215" y="843280"/>
            <a:ext cx="11106785" cy="5025390"/>
          </a:xfrm>
          <a:prstGeom prst="rect">
            <a:avLst/>
          </a:prstGeom>
          <a:noFill/>
        </p:spPr>
        <p:txBody>
          <a:bodyPr wrap="square" rtlCol="0" anchor="t">
            <a:noAutofit/>
          </a:bodyPr>
          <a:p>
            <a:r>
              <a:rPr lang="en-US" altLang="zh-CN" sz="3200" b="1">
                <a:latin typeface="黑体" panose="02010609060101010101" charset="-122"/>
                <a:ea typeface="黑体" panose="02010609060101010101" charset="-122"/>
              </a:rPr>
              <a:t>5.</a:t>
            </a:r>
            <a:r>
              <a:rPr lang="zh-CN" altLang="en-US" sz="3200" b="1">
                <a:latin typeface="宋体" panose="02010600030101010101" pitchFamily="2" charset="-122"/>
                <a:ea typeface="宋体" panose="02010600030101010101" pitchFamily="2" charset="-122"/>
                <a:cs typeface="宋体" panose="02010600030101010101" pitchFamily="2" charset="-122"/>
              </a:rPr>
              <a:t>如图</a:t>
            </a:r>
            <a:r>
              <a:rPr lang="en-US" altLang="en-US" sz="3200" b="1">
                <a:latin typeface="宋体" panose="02010600030101010101" pitchFamily="2" charset="-122"/>
                <a:ea typeface="宋体" panose="02010600030101010101" pitchFamily="2" charset="-122"/>
                <a:cs typeface="宋体" panose="02010600030101010101" pitchFamily="2" charset="-122"/>
              </a:rPr>
              <a:t>①</a:t>
            </a:r>
            <a:r>
              <a:rPr lang="zh-CN" altLang="en-US" sz="3200" b="1">
                <a:latin typeface="宋体" panose="02010600030101010101" pitchFamily="2" charset="-122"/>
                <a:ea typeface="宋体" panose="02010600030101010101" pitchFamily="2" charset="-122"/>
                <a:cs typeface="宋体" panose="02010600030101010101" pitchFamily="2" charset="-122"/>
              </a:rPr>
              <a:t>，边长分别为</a:t>
            </a:r>
            <a:r>
              <a:rPr lang="en-US" altLang="zh-CN" sz="3200" b="1" i="1">
                <a:latin typeface="Times New Roman" panose="02020603050405020304" charset="0"/>
                <a:ea typeface="宋体" panose="02010600030101010101" pitchFamily="2" charset="-122"/>
                <a:cs typeface="Times New Roman" panose="02020603050405020304" charset="0"/>
              </a:rPr>
              <a:t>a</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i="1">
                <a:latin typeface="Times New Roman" panose="02020603050405020304" charset="0"/>
                <a:ea typeface="宋体" panose="02010600030101010101" pitchFamily="2" charset="-122"/>
                <a:cs typeface="Times New Roman" panose="02020603050405020304" charset="0"/>
              </a:rPr>
              <a:t>b</a:t>
            </a:r>
            <a:r>
              <a:rPr lang="zh-CN" altLang="en-US" sz="3200" b="1">
                <a:latin typeface="宋体" panose="02010600030101010101" pitchFamily="2" charset="-122"/>
                <a:ea typeface="宋体" panose="02010600030101010101" pitchFamily="2" charset="-122"/>
                <a:cs typeface="宋体" panose="02010600030101010101" pitchFamily="2" charset="-122"/>
              </a:rPr>
              <a:t>的两个正方形重叠。</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en-US" altLang="zh-CN"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2</a:t>
            </a:r>
            <a:r>
              <a:rPr lang="zh-CN" altLang="en-US" sz="3200" b="1">
                <a:latin typeface="宋体" panose="02010600030101010101" pitchFamily="2" charset="-122"/>
                <a:ea typeface="宋体" panose="02010600030101010101" pitchFamily="2" charset="-122"/>
                <a:cs typeface="宋体" panose="02010600030101010101" pitchFamily="2" charset="-122"/>
              </a:rPr>
              <a:t>）图</a:t>
            </a:r>
            <a:r>
              <a:rPr lang="en-US" altLang="en-US" sz="3200" b="1">
                <a:latin typeface="宋体" panose="02010600030101010101" pitchFamily="2" charset="-122"/>
                <a:ea typeface="宋体" panose="02010600030101010101" pitchFamily="2" charset="-122"/>
                <a:cs typeface="宋体" panose="02010600030101010101" pitchFamily="2" charset="-122"/>
              </a:rPr>
              <a:t>①</a:t>
            </a:r>
            <a:r>
              <a:rPr lang="zh-CN" altLang="en-US" sz="3200" b="1">
                <a:latin typeface="宋体" panose="02010600030101010101" pitchFamily="2" charset="-122"/>
                <a:ea typeface="宋体" panose="02010600030101010101" pitchFamily="2" charset="-122"/>
                <a:cs typeface="宋体" panose="02010600030101010101" pitchFamily="2" charset="-122"/>
              </a:rPr>
              <a:t>中的涂色部分沿虚线裁剪转换成图</a:t>
            </a:r>
            <a:r>
              <a:rPr lang="en-US" altLang="en-US" sz="3200" b="1">
                <a:latin typeface="宋体" panose="02010600030101010101" pitchFamily="2" charset="-122"/>
                <a:ea typeface="宋体" panose="02010600030101010101" pitchFamily="2" charset="-122"/>
                <a:cs typeface="宋体" panose="02010600030101010101" pitchFamily="2" charset="-122"/>
              </a:rPr>
              <a:t>②</a:t>
            </a:r>
            <a:r>
              <a:rPr lang="zh-CN" altLang="en-US" sz="3200" b="1">
                <a:latin typeface="宋体" panose="02010600030101010101" pitchFamily="2" charset="-122"/>
                <a:ea typeface="宋体" panose="02010600030101010101" pitchFamily="2" charset="-122"/>
                <a:cs typeface="宋体" panose="02010600030101010101" pitchFamily="2" charset="-122"/>
              </a:rPr>
              <a:t>长方形后，长方形的长是（</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宽是（</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），因此</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这个长方形的面积就是（</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p>
        </p:txBody>
      </p:sp>
      <p:pic>
        <p:nvPicPr>
          <p:cNvPr id="3" name="图片 2"/>
          <p:cNvPicPr>
            <a:picLocks noChangeAspect="1"/>
          </p:cNvPicPr>
          <p:nvPr/>
        </p:nvPicPr>
        <p:blipFill>
          <a:blip r:embed="rId1"/>
          <a:stretch>
            <a:fillRect/>
          </a:stretch>
        </p:blipFill>
        <p:spPr>
          <a:xfrm>
            <a:off x="1273810" y="1581785"/>
            <a:ext cx="7781925" cy="2447925"/>
          </a:xfrm>
          <a:prstGeom prst="rect">
            <a:avLst/>
          </a:prstGeom>
        </p:spPr>
      </p:pic>
      <p:sp>
        <p:nvSpPr>
          <p:cNvPr id="4" name="文本框 3"/>
          <p:cNvSpPr txBox="1"/>
          <p:nvPr/>
        </p:nvSpPr>
        <p:spPr>
          <a:xfrm>
            <a:off x="3048000" y="4686300"/>
            <a:ext cx="1739900" cy="583565"/>
          </a:xfrm>
          <a:prstGeom prst="rect">
            <a:avLst/>
          </a:prstGeom>
          <a:noFill/>
        </p:spPr>
        <p:txBody>
          <a:bodyPr wrap="square" rtlCol="0" anchor="t">
            <a:spAutoFit/>
          </a:bodyPr>
          <a:p>
            <a:r>
              <a:rPr lang="en-US" altLang="zh-CN" sz="3200" b="1" i="1">
                <a:solidFill>
                  <a:srgbClr val="FF0000"/>
                </a:solidFill>
                <a:latin typeface="Times New Roman" panose="02020603050405020304" charset="0"/>
                <a:ea typeface="宋体" panose="02010600030101010101" pitchFamily="2" charset="-122"/>
                <a:cs typeface="Times New Roman" panose="02020603050405020304" charset="0"/>
                <a:sym typeface="+mn-ea"/>
              </a:rPr>
              <a:t>a</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i="1">
                <a:solidFill>
                  <a:srgbClr val="FF0000"/>
                </a:solidFill>
                <a:latin typeface="Times New Roman" panose="02020603050405020304" charset="0"/>
                <a:ea typeface="宋体" panose="02010600030101010101" pitchFamily="2" charset="-122"/>
                <a:cs typeface="Times New Roman" panose="02020603050405020304" charset="0"/>
                <a:sym typeface="+mn-ea"/>
              </a:rPr>
              <a:t>b</a:t>
            </a:r>
            <a:endParaRPr lang="en-US" altLang="zh-CN" sz="3200" b="1" i="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5" name="文本框 4"/>
          <p:cNvSpPr txBox="1"/>
          <p:nvPr/>
        </p:nvSpPr>
        <p:spPr>
          <a:xfrm>
            <a:off x="6070600" y="4686300"/>
            <a:ext cx="1739900" cy="583565"/>
          </a:xfrm>
          <a:prstGeom prst="rect">
            <a:avLst/>
          </a:prstGeom>
          <a:noFill/>
        </p:spPr>
        <p:txBody>
          <a:bodyPr wrap="square" rtlCol="0" anchor="t">
            <a:spAutoFit/>
          </a:bodyPr>
          <a:p>
            <a:r>
              <a:rPr lang="en-US" altLang="zh-CN" sz="3200" b="1" i="1">
                <a:solidFill>
                  <a:srgbClr val="FF0000"/>
                </a:solidFill>
                <a:latin typeface="Times New Roman" panose="02020603050405020304" charset="0"/>
                <a:ea typeface="宋体" panose="02010600030101010101" pitchFamily="2" charset="-122"/>
                <a:cs typeface="Times New Roman" panose="02020603050405020304" charset="0"/>
                <a:sym typeface="+mn-ea"/>
              </a:rPr>
              <a:t>a</a:t>
            </a:r>
            <a:r>
              <a:rPr lang="en-US" altLang="zh-CN"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i="1">
                <a:solidFill>
                  <a:srgbClr val="FF0000"/>
                </a:solidFill>
                <a:latin typeface="Times New Roman" panose="02020603050405020304" charset="0"/>
                <a:ea typeface="宋体" panose="02010600030101010101" pitchFamily="2" charset="-122"/>
                <a:cs typeface="Times New Roman" panose="02020603050405020304" charset="0"/>
                <a:sym typeface="+mn-ea"/>
              </a:rPr>
              <a:t>b</a:t>
            </a:r>
            <a:endParaRPr lang="en-US" altLang="zh-CN" sz="3200" b="1" i="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6" name="文本框 5"/>
          <p:cNvSpPr txBox="1"/>
          <p:nvPr/>
        </p:nvSpPr>
        <p:spPr>
          <a:xfrm>
            <a:off x="2197100" y="5219065"/>
            <a:ext cx="6096000" cy="583565"/>
          </a:xfrm>
          <a:prstGeom prst="rect">
            <a:avLst/>
          </a:prstGeom>
          <a:noFill/>
        </p:spPr>
        <p:txBody>
          <a:bodyPr wrap="square" rtlCol="0" anchor="t">
            <a:spAutoFit/>
          </a:bodyPr>
          <a:p>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i="1">
                <a:solidFill>
                  <a:srgbClr val="FF0000"/>
                </a:solidFill>
                <a:latin typeface="Times New Roman" panose="02020603050405020304" charset="0"/>
                <a:ea typeface="宋体" panose="02010600030101010101" pitchFamily="2" charset="-122"/>
                <a:cs typeface="Times New Roman" panose="02020603050405020304" charset="0"/>
                <a:sym typeface="+mn-ea"/>
              </a:rPr>
              <a:t>a</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i="1">
                <a:solidFill>
                  <a:srgbClr val="FF0000"/>
                </a:solidFill>
                <a:latin typeface="Times New Roman" panose="02020603050405020304" charset="0"/>
                <a:ea typeface="宋体" panose="02010600030101010101" pitchFamily="2" charset="-122"/>
                <a:cs typeface="Times New Roman" panose="02020603050405020304" charset="0"/>
                <a:sym typeface="+mn-ea"/>
              </a:rPr>
              <a:t>b</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i="1">
                <a:solidFill>
                  <a:srgbClr val="FF0000"/>
                </a:solidFill>
                <a:latin typeface="Times New Roman" panose="02020603050405020304" charset="0"/>
                <a:ea typeface="宋体" panose="02010600030101010101" pitchFamily="2" charset="-122"/>
                <a:cs typeface="Times New Roman" panose="02020603050405020304" charset="0"/>
                <a:sym typeface="+mn-ea"/>
              </a:rPr>
              <a:t>a</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i="1">
                <a:solidFill>
                  <a:srgbClr val="FF0000"/>
                </a:solidFill>
                <a:latin typeface="Times New Roman" panose="02020603050405020304" charset="0"/>
                <a:ea typeface="宋体" panose="02010600030101010101" pitchFamily="2" charset="-122"/>
                <a:cs typeface="Times New Roman" panose="02020603050405020304" charset="0"/>
                <a:sym typeface="+mn-ea"/>
              </a:rPr>
              <a:t>b</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215" y="843280"/>
            <a:ext cx="11106785" cy="6000750"/>
          </a:xfrm>
          <a:prstGeom prst="rect">
            <a:avLst/>
          </a:prstGeom>
          <a:noFill/>
        </p:spPr>
        <p:txBody>
          <a:bodyPr wrap="square" rtlCol="0" anchor="t">
            <a:spAutoFit/>
          </a:bodyPr>
          <a:p>
            <a:r>
              <a:rPr lang="en-US" altLang="zh-CN" sz="3200" b="1">
                <a:latin typeface="黑体" panose="02010609060101010101" charset="-122"/>
                <a:ea typeface="黑体" panose="02010609060101010101" charset="-122"/>
              </a:rPr>
              <a:t>5.</a:t>
            </a:r>
            <a:r>
              <a:rPr lang="zh-CN" altLang="en-US" sz="3200" b="1">
                <a:latin typeface="宋体" panose="02010600030101010101" pitchFamily="2" charset="-122"/>
                <a:ea typeface="宋体" panose="02010600030101010101" pitchFamily="2" charset="-122"/>
                <a:cs typeface="宋体" panose="02010600030101010101" pitchFamily="2" charset="-122"/>
              </a:rPr>
              <a:t>如图</a:t>
            </a:r>
            <a:r>
              <a:rPr lang="en-US" altLang="en-US" sz="3200" b="1">
                <a:latin typeface="宋体" panose="02010600030101010101" pitchFamily="2" charset="-122"/>
                <a:ea typeface="宋体" panose="02010600030101010101" pitchFamily="2" charset="-122"/>
                <a:cs typeface="宋体" panose="02010600030101010101" pitchFamily="2" charset="-122"/>
              </a:rPr>
              <a:t>①</a:t>
            </a:r>
            <a:r>
              <a:rPr lang="zh-CN" altLang="en-US" sz="3200" b="1">
                <a:latin typeface="宋体" panose="02010600030101010101" pitchFamily="2" charset="-122"/>
                <a:ea typeface="宋体" panose="02010600030101010101" pitchFamily="2" charset="-122"/>
                <a:cs typeface="宋体" panose="02010600030101010101" pitchFamily="2" charset="-122"/>
              </a:rPr>
              <a:t>，边长分别为</a:t>
            </a:r>
            <a:r>
              <a:rPr lang="en-US" altLang="zh-CN" sz="3200" b="1" i="1">
                <a:latin typeface="Times New Roman" panose="02020603050405020304" charset="0"/>
                <a:ea typeface="宋体" panose="02010600030101010101" pitchFamily="2" charset="-122"/>
                <a:cs typeface="Times New Roman" panose="02020603050405020304" charset="0"/>
              </a:rPr>
              <a:t>a</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i="1">
                <a:latin typeface="Times New Roman" panose="02020603050405020304" charset="0"/>
                <a:ea typeface="宋体" panose="02010600030101010101" pitchFamily="2" charset="-122"/>
                <a:cs typeface="Times New Roman" panose="02020603050405020304" charset="0"/>
              </a:rPr>
              <a:t>b</a:t>
            </a:r>
            <a:r>
              <a:rPr lang="zh-CN" altLang="en-US" sz="3200" b="1">
                <a:latin typeface="宋体" panose="02010600030101010101" pitchFamily="2" charset="-122"/>
                <a:ea typeface="宋体" panose="02010600030101010101" pitchFamily="2" charset="-122"/>
                <a:cs typeface="宋体" panose="02010600030101010101" pitchFamily="2" charset="-122"/>
              </a:rPr>
              <a:t>的两个正方形重叠。</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en-US" altLang="zh-CN"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3</a:t>
            </a:r>
            <a:r>
              <a:rPr lang="zh-CN" altLang="en-US" sz="3200" b="1">
                <a:latin typeface="宋体" panose="02010600030101010101" pitchFamily="2" charset="-122"/>
                <a:ea typeface="宋体" panose="02010600030101010101" pitchFamily="2" charset="-122"/>
                <a:cs typeface="宋体" panose="02010600030101010101" pitchFamily="2" charset="-122"/>
              </a:rPr>
              <a:t>）根据上面两图关系</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可得：</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en-US" altLang="zh-CN" sz="3200" b="1" i="1">
                <a:latin typeface="Times New Roman" panose="02020603050405020304" charset="0"/>
                <a:ea typeface="宋体" panose="02010600030101010101" pitchFamily="2" charset="-122"/>
                <a:cs typeface="Times New Roman" panose="02020603050405020304" charset="0"/>
              </a:rPr>
              <a:t>a</a:t>
            </a:r>
            <a:r>
              <a:rPr lang="en-US" altLang="zh-CN" sz="3200" b="1">
                <a:latin typeface="微软雅黑" panose="020B0503020204020204" pitchFamily="34" charset="-122"/>
                <a:ea typeface="微软雅黑" panose="020B0503020204020204" pitchFamily="34" charset="-122"/>
                <a:cs typeface="宋体" panose="02010600030101010101" pitchFamily="2" charset="-122"/>
              </a:rPr>
              <a:t>²</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en-US" altLang="zh-CN" sz="3200" b="1" i="1">
                <a:latin typeface="Times New Roman" panose="02020603050405020304" charset="0"/>
                <a:ea typeface="宋体" panose="02010600030101010101" pitchFamily="2" charset="-122"/>
                <a:cs typeface="Times New Roman" panose="02020603050405020304" charset="0"/>
              </a:rPr>
              <a:t>b</a:t>
            </a:r>
            <a:r>
              <a:rPr lang="en-US" altLang="zh-CN" sz="3200" b="1">
                <a:latin typeface="微软雅黑" panose="020B0503020204020204" pitchFamily="34" charset="-122"/>
                <a:ea typeface="微软雅黑" panose="020B0503020204020204" pitchFamily="34" charset="-122"/>
                <a:cs typeface="宋体" panose="02010600030101010101" pitchFamily="2" charset="-122"/>
              </a:rPr>
              <a:t>²</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 </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（以上小题都请用含字母的式子表示）</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273810" y="1581785"/>
            <a:ext cx="7781925" cy="2447925"/>
          </a:xfrm>
          <a:prstGeom prst="rect">
            <a:avLst/>
          </a:prstGeom>
        </p:spPr>
      </p:pic>
      <p:sp>
        <p:nvSpPr>
          <p:cNvPr id="4" name="文本框 3"/>
          <p:cNvSpPr txBox="1"/>
          <p:nvPr/>
        </p:nvSpPr>
        <p:spPr>
          <a:xfrm>
            <a:off x="2235200" y="4996815"/>
            <a:ext cx="6096000" cy="583565"/>
          </a:xfrm>
          <a:prstGeom prst="rect">
            <a:avLst/>
          </a:prstGeom>
          <a:noFill/>
        </p:spPr>
        <p:txBody>
          <a:bodyPr wrap="square" rtlCol="0" anchor="t">
            <a:spAutoFit/>
          </a:bodyPr>
          <a:p>
            <a:r>
              <a:rPr lang="en-US" altLang="zh-CN" sz="3200" b="1">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en-US" altLang="zh-CN" sz="3200" b="1" i="1">
                <a:solidFill>
                  <a:srgbClr val="FF0000"/>
                </a:solidFill>
                <a:latin typeface="Times New Roman" panose="02020603050405020304" charset="0"/>
                <a:ea typeface="宋体" panose="02010600030101010101" pitchFamily="2" charset="-122"/>
                <a:cs typeface="Times New Roman" panose="02020603050405020304" charset="0"/>
                <a:sym typeface="+mn-ea"/>
              </a:rPr>
              <a:t>a</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i="1">
                <a:solidFill>
                  <a:srgbClr val="FF0000"/>
                </a:solidFill>
                <a:latin typeface="Times New Roman" panose="02020603050405020304" charset="0"/>
                <a:ea typeface="宋体" panose="02010600030101010101" pitchFamily="2" charset="-122"/>
                <a:cs typeface="Times New Roman" panose="02020603050405020304" charset="0"/>
                <a:sym typeface="+mn-ea"/>
              </a:rPr>
              <a:t>b</a:t>
            </a:r>
            <a:r>
              <a:rPr lang="en-US" altLang="zh-CN" sz="3200" b="1">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en-US" altLang="zh-CN" sz="3200" b="1" i="1">
                <a:solidFill>
                  <a:srgbClr val="FF0000"/>
                </a:solidFill>
                <a:latin typeface="Times New Roman" panose="02020603050405020304" charset="0"/>
                <a:ea typeface="宋体" panose="02010600030101010101" pitchFamily="2" charset="-122"/>
                <a:cs typeface="Times New Roman" panose="02020603050405020304" charset="0"/>
                <a:sym typeface="+mn-ea"/>
              </a:rPr>
              <a:t>a</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i="1">
                <a:solidFill>
                  <a:srgbClr val="FF0000"/>
                </a:solidFill>
                <a:latin typeface="Times New Roman" panose="02020603050405020304" charset="0"/>
                <a:ea typeface="宋体" panose="02010600030101010101" pitchFamily="2" charset="-122"/>
                <a:cs typeface="Times New Roman" panose="02020603050405020304" charset="0"/>
                <a:sym typeface="+mn-ea"/>
              </a:rPr>
              <a:t>b</a:t>
            </a:r>
            <a:r>
              <a:rPr lang="en-US" altLang="zh-CN" sz="3200" b="1">
                <a:solidFill>
                  <a:srgbClr val="FF0000"/>
                </a:solidFill>
                <a:latin typeface="Times New Roman" panose="02020603050405020304" charset="0"/>
                <a:ea typeface="宋体" panose="02010600030101010101" pitchFamily="2" charset="-122"/>
                <a:cs typeface="Times New Roman" panose="02020603050405020304" charset="0"/>
                <a:sym typeface="+mn-ea"/>
              </a:rPr>
              <a:t>)</a:t>
            </a:r>
            <a:endParaRPr lang="en-US" altLang="zh-CN" sz="3200"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cxnSp>
        <p:nvCxnSpPr>
          <p:cNvPr id="5" name="直接连接符 4"/>
          <p:cNvCxnSpPr/>
          <p:nvPr/>
        </p:nvCxnSpPr>
        <p:spPr>
          <a:xfrm>
            <a:off x="1981200" y="5505450"/>
            <a:ext cx="4635500" cy="12700"/>
          </a:xfrm>
          <a:prstGeom prst="line">
            <a:avLst/>
          </a:prstGeom>
          <a:ln>
            <a:solidFill>
              <a:schemeClr val="tx1"/>
            </a:solidFill>
          </a:ln>
        </p:spPr>
        <p:style>
          <a:lnRef idx="2">
            <a:schemeClr val="accent1"/>
          </a:lnRef>
          <a:fillRef idx="0">
            <a:srgbClr val="FFFFFF"/>
          </a:fillRef>
          <a:effectRef idx="0">
            <a:srgbClr val="FFFFFF"/>
          </a:effectRef>
          <a:fontRef idx="minor">
            <a:schemeClr val="tx1"/>
          </a:fontRef>
        </p:style>
      </p:cxn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215" y="843280"/>
            <a:ext cx="11106785" cy="5507990"/>
          </a:xfrm>
          <a:prstGeom prst="rect">
            <a:avLst/>
          </a:prstGeom>
          <a:noFill/>
        </p:spPr>
        <p:txBody>
          <a:bodyPr wrap="square" rtlCol="0" anchor="t">
            <a:spAutoFit/>
          </a:bodyPr>
          <a:p>
            <a:r>
              <a:rPr lang="en-US" altLang="zh-CN" sz="3200" b="1">
                <a:latin typeface="黑体" panose="02010609060101010101" charset="-122"/>
                <a:ea typeface="黑体" panose="02010609060101010101" charset="-122"/>
              </a:rPr>
              <a:t>5.</a:t>
            </a:r>
            <a:r>
              <a:rPr lang="zh-CN" altLang="en-US" sz="3200" b="1">
                <a:latin typeface="宋体" panose="02010600030101010101" pitchFamily="2" charset="-122"/>
                <a:ea typeface="宋体" panose="02010600030101010101" pitchFamily="2" charset="-122"/>
                <a:cs typeface="宋体" panose="02010600030101010101" pitchFamily="2" charset="-122"/>
              </a:rPr>
              <a:t>如图</a:t>
            </a:r>
            <a:r>
              <a:rPr lang="en-US" altLang="en-US" sz="3200" b="1">
                <a:latin typeface="宋体" panose="02010600030101010101" pitchFamily="2" charset="-122"/>
                <a:ea typeface="宋体" panose="02010600030101010101" pitchFamily="2" charset="-122"/>
                <a:cs typeface="宋体" panose="02010600030101010101" pitchFamily="2" charset="-122"/>
              </a:rPr>
              <a:t>①</a:t>
            </a:r>
            <a:r>
              <a:rPr lang="zh-CN" altLang="en-US" sz="3200" b="1">
                <a:latin typeface="宋体" panose="02010600030101010101" pitchFamily="2" charset="-122"/>
                <a:ea typeface="宋体" panose="02010600030101010101" pitchFamily="2" charset="-122"/>
                <a:cs typeface="宋体" panose="02010600030101010101" pitchFamily="2" charset="-122"/>
              </a:rPr>
              <a:t>，边长分别为</a:t>
            </a:r>
            <a:r>
              <a:rPr lang="en-US" altLang="zh-CN" sz="3200" b="1" i="1">
                <a:latin typeface="Times New Roman" panose="02020603050405020304" charset="0"/>
                <a:ea typeface="宋体" panose="02010600030101010101" pitchFamily="2" charset="-122"/>
                <a:cs typeface="Times New Roman" panose="02020603050405020304" charset="0"/>
              </a:rPr>
              <a:t>a</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i="1">
                <a:latin typeface="Times New Roman" panose="02020603050405020304" charset="0"/>
                <a:ea typeface="宋体" panose="02010600030101010101" pitchFamily="2" charset="-122"/>
                <a:cs typeface="Times New Roman" panose="02020603050405020304" charset="0"/>
              </a:rPr>
              <a:t>b</a:t>
            </a:r>
            <a:r>
              <a:rPr lang="zh-CN" altLang="en-US" sz="3200" b="1">
                <a:latin typeface="宋体" panose="02010600030101010101" pitchFamily="2" charset="-122"/>
                <a:ea typeface="宋体" panose="02010600030101010101" pitchFamily="2" charset="-122"/>
                <a:cs typeface="宋体" panose="02010600030101010101" pitchFamily="2" charset="-122"/>
              </a:rPr>
              <a:t>的两个正方形重叠。</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en-US" altLang="zh-CN"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4</a:t>
            </a:r>
            <a:r>
              <a:rPr lang="zh-CN" altLang="en-US" sz="3200" b="1">
                <a:latin typeface="宋体" panose="02010600030101010101" pitchFamily="2" charset="-122"/>
                <a:ea typeface="宋体" panose="02010600030101010101" pitchFamily="2" charset="-122"/>
                <a:cs typeface="宋体" panose="02010600030101010101" pitchFamily="2" charset="-122"/>
              </a:rPr>
              <a:t>）根据上述规律对下面算式进行简算。</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en-US" altLang="zh-CN" sz="3200" b="1">
                <a:latin typeface="楷体" panose="02010609060101010101" charset="-122"/>
                <a:ea typeface="楷体" panose="02010609060101010101" charset="-122"/>
                <a:cs typeface="楷体" panose="02010609060101010101" charset="-122"/>
              </a:rPr>
              <a:t>       155</a:t>
            </a:r>
            <a:r>
              <a:rPr lang="en-US" altLang="zh-CN" sz="3200" b="1">
                <a:latin typeface="微软雅黑" panose="020B0503020204020204" pitchFamily="34" charset="-122"/>
                <a:ea typeface="微软雅黑" panose="020B0503020204020204" pitchFamily="34" charset="-122"/>
                <a:cs typeface="楷体" panose="02010609060101010101" charset="-122"/>
              </a:rPr>
              <a:t>²</a:t>
            </a:r>
            <a:r>
              <a:rPr lang="en-US" altLang="zh-CN" sz="3200" b="1">
                <a:latin typeface="楷体" panose="02010609060101010101" charset="-122"/>
                <a:ea typeface="楷体" panose="02010609060101010101" charset="-122"/>
                <a:cs typeface="楷体" panose="02010609060101010101" charset="-122"/>
              </a:rPr>
              <a:t>-145</a:t>
            </a:r>
            <a:r>
              <a:rPr lang="en-US" altLang="zh-CN" sz="3200" b="1">
                <a:latin typeface="微软雅黑" panose="020B0503020204020204" pitchFamily="34" charset="-122"/>
                <a:ea typeface="微软雅黑" panose="020B0503020204020204" pitchFamily="34" charset="-122"/>
                <a:cs typeface="楷体" panose="02010609060101010101" charset="-122"/>
              </a:rPr>
              <a:t>²</a:t>
            </a:r>
            <a:endParaRPr lang="en-US" altLang="zh-CN" sz="3200" b="1">
              <a:latin typeface="楷体" panose="02010609060101010101" charset="-122"/>
              <a:ea typeface="楷体" panose="02010609060101010101" charset="-122"/>
              <a:cs typeface="楷体" panose="02010609060101010101" charset="-122"/>
            </a:endParaRPr>
          </a:p>
          <a:p>
            <a:r>
              <a:rPr lang="en-US" altLang="zh-CN" sz="3200" b="1">
                <a:solidFill>
                  <a:srgbClr val="FF0000"/>
                </a:solidFill>
                <a:latin typeface="楷体" panose="02010609060101010101" charset="-122"/>
                <a:ea typeface="楷体" panose="02010609060101010101" charset="-122"/>
                <a:cs typeface="楷体" panose="02010609060101010101" charset="-122"/>
              </a:rPr>
              <a:t>    </a:t>
            </a:r>
            <a:r>
              <a:rPr lang="zh-CN"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155</a:t>
            </a:r>
            <a:r>
              <a:rPr lang="zh-CN"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145</a:t>
            </a:r>
            <a:r>
              <a:rPr lang="zh-CN" altLang="en-US" sz="3200" b="1">
                <a:solidFill>
                  <a:srgbClr val="FF0000"/>
                </a:solidFill>
                <a:latin typeface="楷体" panose="02010609060101010101" charset="-122"/>
                <a:ea typeface="楷体" panose="02010609060101010101" charset="-122"/>
                <a:cs typeface="楷体" panose="02010609060101010101" charset="-122"/>
              </a:rPr>
              <a:t>）</a:t>
            </a:r>
            <a:r>
              <a:rPr lang="en-US" altLang="en-US" sz="3200" b="1">
                <a:solidFill>
                  <a:srgbClr val="FF0000"/>
                </a:solidFill>
                <a:latin typeface="楷体" panose="02010609060101010101" charset="-122"/>
                <a:ea typeface="楷体" panose="02010609060101010101" charset="-122"/>
                <a:cs typeface="楷体" panose="02010609060101010101"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155</a:t>
            </a:r>
            <a:r>
              <a:rPr lang="zh-CN"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145</a:t>
            </a:r>
            <a:r>
              <a:rPr lang="zh-CN" altLang="en-US" sz="3200" b="1">
                <a:solidFill>
                  <a:srgbClr val="FF0000"/>
                </a:solidFill>
                <a:latin typeface="楷体" panose="02010609060101010101" charset="-122"/>
                <a:ea typeface="楷体" panose="02010609060101010101" charset="-122"/>
                <a:cs typeface="楷体" panose="02010609060101010101" charset="-122"/>
              </a:rPr>
              <a:t>）</a:t>
            </a:r>
            <a:endParaRPr lang="zh-CN" altLang="en-US" sz="3200" b="1">
              <a:solidFill>
                <a:srgbClr val="FF0000"/>
              </a:solidFill>
              <a:latin typeface="楷体" panose="02010609060101010101" charset="-122"/>
              <a:ea typeface="楷体" panose="02010609060101010101" charset="-122"/>
              <a:cs typeface="楷体" panose="02010609060101010101" charset="-122"/>
            </a:endParaRPr>
          </a:p>
          <a:p>
            <a:r>
              <a:rPr lang="en-US" altLang="zh-CN" sz="3200" b="1">
                <a:solidFill>
                  <a:srgbClr val="FF0000"/>
                </a:solidFill>
                <a:latin typeface="楷体" panose="02010609060101010101" charset="-122"/>
                <a:ea typeface="楷体" panose="02010609060101010101" charset="-122"/>
                <a:cs typeface="楷体" panose="02010609060101010101" charset="-122"/>
              </a:rPr>
              <a:t>    </a:t>
            </a:r>
            <a:r>
              <a:rPr lang="zh-CN"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3000</a:t>
            </a:r>
            <a:endParaRPr lang="en-US" altLang="zh-CN" sz="3200" b="1">
              <a:solidFill>
                <a:srgbClr val="FF0000"/>
              </a:solidFill>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1"/>
          <a:stretch>
            <a:fillRect/>
          </a:stretch>
        </p:blipFill>
        <p:spPr>
          <a:xfrm>
            <a:off x="1273810" y="1581785"/>
            <a:ext cx="7781925" cy="2447925"/>
          </a:xfrm>
          <a:prstGeom prst="rect">
            <a:avLst/>
          </a:prstGeom>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9" end="9"/>
                                            </p:txEl>
                                          </p:spTgt>
                                        </p:tgtEl>
                                        <p:attrNameLst>
                                          <p:attrName>style.visibility</p:attrName>
                                        </p:attrNameLst>
                                      </p:cBhvr>
                                      <p:to>
                                        <p:strVal val="visible"/>
                                      </p:to>
                                    </p:set>
                                    <p:animEffect transition="in" filter="wipe(down)">
                                      <p:cBhvr>
                                        <p:cTn id="7" dur="500"/>
                                        <p:tgtEl>
                                          <p:spTgt spid="2">
                                            <p:txEl>
                                              <p:pRg st="9" end="9"/>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10" end="10"/>
                                            </p:txEl>
                                          </p:spTgt>
                                        </p:tgtEl>
                                        <p:attrNameLst>
                                          <p:attrName>style.visibility</p:attrName>
                                        </p:attrNameLst>
                                      </p:cBhvr>
                                      <p:to>
                                        <p:strVal val="visible"/>
                                      </p:to>
                                    </p:set>
                                    <p:animEffect transition="in" filter="wipe(down)">
                                      <p:cBhvr>
                                        <p:cTn id="10"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87020" y="802005"/>
            <a:ext cx="11617325" cy="3784600"/>
          </a:xfrm>
          <a:prstGeom prst="rect">
            <a:avLst/>
          </a:prstGeom>
          <a:noFill/>
          <a:ln w="9525">
            <a:noFill/>
          </a:ln>
        </p:spPr>
        <p:txBody>
          <a:bodyPr wrap="square">
            <a:spAutoFit/>
          </a:bodyPr>
          <a:p>
            <a:pPr indent="0" fontAlgn="auto">
              <a:lnSpc>
                <a:spcPct val="150000"/>
              </a:lnSpc>
            </a:pPr>
            <a:r>
              <a:rPr sz="3200" b="1">
                <a:latin typeface="宋体" panose="02010600030101010101" pitchFamily="2" charset="-122"/>
                <a:ea typeface="宋体" panose="02010600030101010101" pitchFamily="2" charset="-122"/>
                <a:cs typeface="宋体" panose="02010600030101010101" pitchFamily="2" charset="-122"/>
              </a:rPr>
              <a:t>6.解决问题。</a:t>
            </a:r>
            <a:endParaRPr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3200" b="1">
                <a:latin typeface="宋体" panose="02010600030101010101" pitchFamily="2" charset="-122"/>
                <a:ea typeface="宋体" panose="02010600030101010101" pitchFamily="2" charset="-122"/>
                <a:cs typeface="宋体" panose="02010600030101010101" pitchFamily="2" charset="-122"/>
              </a:rPr>
              <a:t>（1）甲、乙两个工程队共同开凿一条110.4 m长的隧道。两队从两端同时相向施工，12天完成。甲队平均每天开凿4 m，乙队平均每天开凿多少米？</a:t>
            </a:r>
            <a:endParaRPr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sz="3200" b="1">
              <a:latin typeface="宋体" panose="02010600030101010101" pitchFamily="2" charset="-122"/>
              <a:ea typeface="宋体" panose="02010600030101010101" pitchFamily="2" charset="-122"/>
              <a:cs typeface="宋体" panose="02010600030101010101" pitchFamily="2" charset="-122"/>
            </a:endParaRPr>
          </a:p>
        </p:txBody>
      </p:sp>
      <p:sp>
        <p:nvSpPr>
          <p:cNvPr id="5" name="QB_4_AN.1_1#b69ca93eb.bracket?vbaanalysisanswer=1&amp;vbadefaultcenterpage=1&amp;parentnodeid=1c39e6aa0&amp;hasmatchpositionanswer=1"/>
          <p:cNvSpPr/>
          <p:nvPr>
            <p:custDataLst>
              <p:tags r:id="rId2"/>
            </p:custDataLst>
          </p:nvPr>
        </p:nvSpPr>
        <p:spPr>
          <a:xfrm>
            <a:off x="2122170" y="3719830"/>
            <a:ext cx="10601960" cy="2954655"/>
          </a:xfrm>
          <a:prstGeom prst="rect">
            <a:avLst/>
          </a:prstGeom>
          <a:noFill/>
        </p:spPr>
        <p:txBody>
          <a:bodyPr wrap="square" lIns="0" tIns="0" rIns="0" bIns="0" rtlCol="0" anchor="t">
            <a:spAutoFit/>
          </a:bodyPr>
          <a:p>
            <a:pPr marL="0" algn="l" latinLnBrk="1">
              <a:lnSpc>
                <a:spcPct val="150000"/>
              </a:lnSpc>
            </a:pP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解：设乙队平均每天开凿</a:t>
            </a:r>
            <a:r>
              <a:rPr lang="zh-CN" altLang="zh-CN" sz="3200" b="1" i="1">
                <a:solidFill>
                  <a:srgbClr val="FF0000"/>
                </a:solidFill>
                <a:latin typeface="楷体" panose="02010609060101010101" charset="-122"/>
                <a:ea typeface="楷体" panose="02010609060101010101" charset="-122"/>
                <a:cs typeface="楷体" panose="02010609060101010101" charset="-122"/>
                <a:sym typeface="+mn-ea"/>
              </a:rPr>
              <a:t>x</a:t>
            </a: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米。</a:t>
            </a:r>
            <a:endParaRPr lang="zh-CN" altLang="zh-CN" sz="3200" b="1">
              <a:solidFill>
                <a:srgbClr val="FF0000"/>
              </a:solidFill>
              <a:latin typeface="楷体" panose="02010609060101010101" charset="-122"/>
              <a:ea typeface="楷体" panose="02010609060101010101" charset="-122"/>
              <a:cs typeface="楷体" panose="02010609060101010101" charset="-122"/>
              <a:sym typeface="+mn-ea"/>
            </a:endParaRPr>
          </a:p>
          <a:p>
            <a:pPr marL="0" algn="l" latinLnBrk="1">
              <a:lnSpc>
                <a:spcPct val="150000"/>
              </a:lnSpc>
            </a:pP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4×12＋12</a:t>
            </a:r>
            <a:r>
              <a:rPr lang="zh-CN" altLang="zh-CN" sz="3200" b="1" i="1">
                <a:solidFill>
                  <a:srgbClr val="FF0000"/>
                </a:solidFill>
                <a:latin typeface="Times New Roman" panose="02020603050405020304" charset="0"/>
                <a:ea typeface="楷体" panose="02010609060101010101" charset="-122"/>
                <a:cs typeface="Times New Roman" panose="02020603050405020304" charset="0"/>
                <a:sym typeface="+mn-ea"/>
              </a:rPr>
              <a:t>x</a:t>
            </a: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＝110.4</a:t>
            </a:r>
            <a:endParaRPr lang="zh-CN" altLang="zh-CN" sz="3200" b="1">
              <a:solidFill>
                <a:srgbClr val="FF0000"/>
              </a:solidFill>
              <a:latin typeface="楷体" panose="02010609060101010101" charset="-122"/>
              <a:ea typeface="楷体" panose="02010609060101010101" charset="-122"/>
              <a:cs typeface="楷体" panose="02010609060101010101" charset="-122"/>
              <a:sym typeface="+mn-ea"/>
            </a:endParaRPr>
          </a:p>
          <a:p>
            <a:pPr marL="0" algn="l" latinLnBrk="1">
              <a:lnSpc>
                <a:spcPct val="150000"/>
              </a:lnSpc>
            </a:pPr>
            <a:r>
              <a:rPr lang="en-US" altLang="zh-CN" sz="3200" b="1" i="1">
                <a:solidFill>
                  <a:srgbClr val="FF0000"/>
                </a:solidFill>
                <a:latin typeface="楷体" panose="02010609060101010101" charset="-122"/>
                <a:ea typeface="楷体" panose="02010609060101010101" charset="-122"/>
                <a:cs typeface="楷体" panose="02010609060101010101" charset="-122"/>
                <a:sym typeface="+mn-ea"/>
              </a:rPr>
              <a:t>         </a:t>
            </a:r>
            <a:r>
              <a:rPr lang="zh-CN" altLang="zh-CN" sz="3200" b="1" i="1">
                <a:solidFill>
                  <a:srgbClr val="FF0000"/>
                </a:solidFill>
                <a:latin typeface="Times New Roman" panose="02020603050405020304" charset="0"/>
                <a:ea typeface="楷体" panose="02010609060101010101" charset="-122"/>
                <a:cs typeface="Times New Roman" panose="02020603050405020304" charset="0"/>
                <a:sym typeface="+mn-ea"/>
              </a:rPr>
              <a:t>x</a:t>
            </a: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＝5.2</a:t>
            </a:r>
            <a:endParaRPr lang="zh-CN" altLang="zh-CN" sz="3200" b="1">
              <a:solidFill>
                <a:srgbClr val="FF0000"/>
              </a:solidFill>
              <a:latin typeface="楷体" panose="02010609060101010101" charset="-122"/>
              <a:ea typeface="楷体" panose="02010609060101010101" charset="-122"/>
              <a:cs typeface="楷体" panose="02010609060101010101" charset="-122"/>
              <a:sym typeface="+mn-ea"/>
            </a:endParaRPr>
          </a:p>
          <a:p>
            <a:pPr marL="0" algn="l" latinLnBrk="1">
              <a:lnSpc>
                <a:spcPct val="150000"/>
              </a:lnSpc>
            </a:pP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答：乙队平均每天开凿5.2米。</a:t>
            </a:r>
            <a:endParaRPr lang="zh-CN" altLang="zh-CN" sz="3200" b="1">
              <a:solidFill>
                <a:srgbClr val="FF000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8600" y="706120"/>
            <a:ext cx="11391265" cy="2245360"/>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                2023</a:t>
            </a:r>
            <a:r>
              <a:rPr lang="zh-CN" altLang="en-US" sz="2800" b="1">
                <a:latin typeface="宋体" panose="02010600030101010101" pitchFamily="2" charset="-122"/>
                <a:ea typeface="宋体" panose="02010600030101010101" pitchFamily="2" charset="-122"/>
                <a:cs typeface="宋体" panose="02010600030101010101" pitchFamily="2" charset="-122"/>
              </a:rPr>
              <a:t>年</a:t>
            </a:r>
            <a:r>
              <a:rPr lang="en-US" altLang="zh-CN" sz="2800" b="1">
                <a:latin typeface="宋体" panose="02010600030101010101" pitchFamily="2" charset="-122"/>
                <a:ea typeface="宋体" panose="02010600030101010101" pitchFamily="2" charset="-122"/>
                <a:cs typeface="宋体" panose="02010600030101010101" pitchFamily="2" charset="-122"/>
              </a:rPr>
              <a:t>11</a:t>
            </a:r>
            <a:r>
              <a:rPr lang="zh-CN" altLang="en-US" sz="2800" b="1">
                <a:latin typeface="宋体" panose="02010600030101010101" pitchFamily="2" charset="-122"/>
                <a:ea typeface="宋体" panose="02010600030101010101" pitchFamily="2" charset="-122"/>
                <a:cs typeface="宋体" panose="02010600030101010101" pitchFamily="2" charset="-122"/>
              </a:rPr>
              <a:t>月</a:t>
            </a:r>
            <a:r>
              <a:rPr lang="en-US" altLang="zh-CN" sz="2800" b="1">
                <a:latin typeface="宋体" panose="02010600030101010101" pitchFamily="2" charset="-122"/>
                <a:ea typeface="宋体" panose="02010600030101010101" pitchFamily="2" charset="-122"/>
                <a:cs typeface="宋体" panose="02010600030101010101" pitchFamily="2" charset="-122"/>
              </a:rPr>
              <a:t>26</a:t>
            </a:r>
            <a:r>
              <a:rPr lang="zh-CN" altLang="en-US" sz="2800" b="1">
                <a:latin typeface="宋体" panose="02010600030101010101" pitchFamily="2" charset="-122"/>
                <a:ea typeface="宋体" panose="02010600030101010101" pitchFamily="2" charset="-122"/>
                <a:cs typeface="宋体" panose="02010600030101010101" pitchFamily="2" charset="-122"/>
              </a:rPr>
              <a:t>日丽江至香格里拉铁路正式建成通车</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被称为</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美丽云岭天路</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。原来从昆明经过丽江到香格里拉开车约需</a:t>
            </a:r>
            <a:r>
              <a:rPr lang="en-US" altLang="zh-CN" sz="2800" b="1">
                <a:latin typeface="宋体" panose="02010600030101010101" pitchFamily="2" charset="-122"/>
                <a:ea typeface="宋体" panose="02010600030101010101" pitchFamily="2" charset="-122"/>
                <a:cs typeface="宋体" panose="02010600030101010101" pitchFamily="2" charset="-122"/>
              </a:rPr>
              <a:t>8</a:t>
            </a:r>
            <a:r>
              <a:rPr lang="zh-CN" altLang="en-US" sz="2800" b="1">
                <a:latin typeface="宋体" panose="02010600030101010101" pitchFamily="2" charset="-122"/>
                <a:ea typeface="宋体" panose="02010600030101010101" pitchFamily="2" charset="-122"/>
                <a:cs typeface="宋体" panose="02010600030101010101" pitchFamily="2" charset="-122"/>
              </a:rPr>
              <a:t>小时</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比现在乘动车所需时间的</a:t>
            </a:r>
            <a:r>
              <a:rPr lang="en-US" altLang="zh-CN" sz="2800" b="1">
                <a:latin typeface="宋体" panose="02010600030101010101" pitchFamily="2" charset="-122"/>
                <a:ea typeface="宋体" panose="02010600030101010101" pitchFamily="2" charset="-122"/>
                <a:cs typeface="宋体" panose="02010600030101010101" pitchFamily="2" charset="-122"/>
              </a:rPr>
              <a:t>1.4</a:t>
            </a:r>
            <a:r>
              <a:rPr lang="zh-CN" altLang="en-US" sz="2800" b="1">
                <a:latin typeface="宋体" panose="02010600030101010101" pitchFamily="2" charset="-122"/>
                <a:ea typeface="宋体" panose="02010600030101010101" pitchFamily="2" charset="-122"/>
                <a:cs typeface="宋体" panose="02010600030101010101" pitchFamily="2" charset="-122"/>
              </a:rPr>
              <a:t>倍多</a:t>
            </a: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小时。下面是五位同学求现在从昆明经过丽江到香格里拉乘动车需多长时间列的算式。</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en-US" altLang="zh-CN" sz="2800" b="1">
                <a:latin typeface="宋体" panose="02010600030101010101" pitchFamily="2" charset="-122"/>
                <a:ea typeface="宋体" panose="02010600030101010101" pitchFamily="2" charset="-122"/>
                <a:cs typeface="宋体" panose="02010600030101010101" pitchFamily="2" charset="-122"/>
              </a:rPr>
              <a:t> </a:t>
            </a:r>
            <a:r>
              <a:rPr lang="en-US" altLang="en-US" sz="2800" b="1">
                <a:latin typeface="宋体" panose="02010600030101010101" pitchFamily="2" charset="-122"/>
                <a:ea typeface="宋体" panose="02010600030101010101" pitchFamily="2" charset="-122"/>
                <a:cs typeface="宋体" panose="02010600030101010101" pitchFamily="2" charset="-122"/>
              </a:rPr>
              <a:t>①</a:t>
            </a:r>
            <a:r>
              <a:rPr lang="zh-CN" altLang="en-US" sz="2800" b="1">
                <a:latin typeface="宋体" panose="02010600030101010101" pitchFamily="2" charset="-122"/>
                <a:ea typeface="宋体" panose="02010600030101010101" pitchFamily="2" charset="-122"/>
                <a:cs typeface="宋体" panose="02010600030101010101" pitchFamily="2" charset="-122"/>
              </a:rPr>
              <a:t>在你认为列式正确的</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内画</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325755" y="2951480"/>
            <a:ext cx="3928745" cy="2432050"/>
          </a:xfrm>
          <a:prstGeom prst="rect">
            <a:avLst/>
          </a:prstGeom>
        </p:spPr>
      </p:pic>
      <p:pic>
        <p:nvPicPr>
          <p:cNvPr id="5" name="图片 4"/>
          <p:cNvPicPr>
            <a:picLocks noChangeAspect="1"/>
          </p:cNvPicPr>
          <p:nvPr/>
        </p:nvPicPr>
        <p:blipFill>
          <a:blip r:embed="rId2"/>
          <a:stretch>
            <a:fillRect/>
          </a:stretch>
        </p:blipFill>
        <p:spPr>
          <a:xfrm>
            <a:off x="4695825" y="2896870"/>
            <a:ext cx="5506085" cy="1690370"/>
          </a:xfrm>
          <a:prstGeom prst="rect">
            <a:avLst/>
          </a:prstGeom>
        </p:spPr>
      </p:pic>
      <p:pic>
        <p:nvPicPr>
          <p:cNvPr id="7" name="图片 6"/>
          <p:cNvPicPr>
            <a:picLocks noChangeAspect="1"/>
          </p:cNvPicPr>
          <p:nvPr/>
        </p:nvPicPr>
        <p:blipFill>
          <a:blip r:embed="rId3"/>
          <a:stretch>
            <a:fillRect/>
          </a:stretch>
        </p:blipFill>
        <p:spPr>
          <a:xfrm>
            <a:off x="4721225" y="4587240"/>
            <a:ext cx="5603240" cy="1854835"/>
          </a:xfrm>
          <a:prstGeom prst="rect">
            <a:avLst/>
          </a:prstGeom>
        </p:spPr>
      </p:pic>
      <p:sp>
        <p:nvSpPr>
          <p:cNvPr id="8" name="矩形 7"/>
          <p:cNvSpPr/>
          <p:nvPr/>
        </p:nvSpPr>
        <p:spPr>
          <a:xfrm>
            <a:off x="4128770" y="2433320"/>
            <a:ext cx="513080" cy="518160"/>
          </a:xfrm>
          <a:prstGeom prst="rect">
            <a:avLst/>
          </a:prstGeom>
          <a:solidFill>
            <a:schemeClr val="bg1"/>
          </a:solidFill>
          <a:ln w="28575">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QB_4_AN.1_1#b69ca93eb.bracket?vbaanalysisanswer=1&amp;vbadefaultcenterpage=1&amp;parentnodeid=1c39e6aa0&amp;hasmatchpositionanswer=1"/>
          <p:cNvSpPr/>
          <p:nvPr>
            <p:custDataLst>
              <p:tags r:id="rId4"/>
            </p:custDataLst>
          </p:nvPr>
        </p:nvSpPr>
        <p:spPr>
          <a:xfrm>
            <a:off x="525780" y="2951480"/>
            <a:ext cx="451485" cy="829310"/>
          </a:xfrm>
          <a:prstGeom prst="rect">
            <a:avLst/>
          </a:prstGeom>
          <a:noFill/>
        </p:spPr>
        <p:txBody>
          <a:bodyPr wrap="none" lIns="0" tIns="0" rIns="0" bIns="0" rtlCol="0" anchor="t"/>
          <a:p>
            <a:pPr marL="0" algn="ctr" latinLnBrk="1">
              <a:lnSpc>
                <a:spcPct val="150000"/>
              </a:lnSpc>
            </a:pPr>
            <a:r>
              <a:rPr lang="zh-CN" sz="3200">
                <a:solidFill>
                  <a:srgbClr val="FF0000"/>
                </a:solidFill>
                <a:latin typeface="Arial" panose="020B0604020202020204" pitchFamily="34" charset="0"/>
                <a:ea typeface="楷体" panose="02010609060101010101" charset="-122"/>
                <a:cs typeface="Arial" panose="020B0604020202020204" pitchFamily="34" charset="0"/>
                <a:sym typeface="+mn-ea"/>
              </a:rPr>
              <a:t>√</a:t>
            </a:r>
            <a:endParaRPr lang="zh-CN" sz="3200" dirty="0">
              <a:solidFill>
                <a:srgbClr val="FF0000"/>
              </a:solidFill>
              <a:latin typeface="Arial" panose="020B0604020202020204" pitchFamily="34" charset="0"/>
              <a:ea typeface="楷体" panose="02010609060101010101" charset="-122"/>
              <a:cs typeface="Arial" panose="020B0604020202020204" pitchFamily="34" charset="0"/>
              <a:sym typeface="+mn-ea"/>
            </a:endParaRPr>
          </a:p>
        </p:txBody>
      </p:sp>
      <p:sp>
        <p:nvSpPr>
          <p:cNvPr id="10" name="QB_4_AN.1_1#b69ca93eb.bracket?vbaanalysisanswer=1&amp;vbadefaultcenterpage=1&amp;parentnodeid=1c39e6aa0&amp;hasmatchpositionanswer=1"/>
          <p:cNvSpPr/>
          <p:nvPr>
            <p:custDataLst>
              <p:tags r:id="rId5"/>
            </p:custDataLst>
          </p:nvPr>
        </p:nvSpPr>
        <p:spPr>
          <a:xfrm>
            <a:off x="4831080" y="2852420"/>
            <a:ext cx="451485" cy="829310"/>
          </a:xfrm>
          <a:prstGeom prst="rect">
            <a:avLst/>
          </a:prstGeom>
          <a:noFill/>
        </p:spPr>
        <p:txBody>
          <a:bodyPr wrap="none" lIns="0" tIns="0" rIns="0" bIns="0" rtlCol="0" anchor="t"/>
          <a:p>
            <a:pPr marL="0" algn="ctr" latinLnBrk="1">
              <a:lnSpc>
                <a:spcPct val="150000"/>
              </a:lnSpc>
            </a:pPr>
            <a:r>
              <a:rPr lang="zh-CN" sz="3200">
                <a:solidFill>
                  <a:srgbClr val="FF0000"/>
                </a:solidFill>
                <a:latin typeface="Arial" panose="020B0604020202020204" pitchFamily="34" charset="0"/>
                <a:ea typeface="楷体" panose="02010609060101010101" charset="-122"/>
                <a:cs typeface="Arial" panose="020B0604020202020204" pitchFamily="34" charset="0"/>
                <a:sym typeface="+mn-ea"/>
              </a:rPr>
              <a:t>√</a:t>
            </a:r>
            <a:endParaRPr lang="zh-CN" sz="3200" dirty="0">
              <a:solidFill>
                <a:srgbClr val="FF0000"/>
              </a:solidFill>
              <a:latin typeface="Arial" panose="020B0604020202020204" pitchFamily="34" charset="0"/>
              <a:ea typeface="楷体" panose="02010609060101010101" charset="-122"/>
              <a:cs typeface="Arial" panose="020B0604020202020204" pitchFamily="34" charset="0"/>
              <a:sym typeface="+mn-ea"/>
            </a:endParaRPr>
          </a:p>
        </p:txBody>
      </p:sp>
      <p:sp>
        <p:nvSpPr>
          <p:cNvPr id="11" name="QB_4_AN.1_1#b69ca93eb.bracket?vbaanalysisanswer=1&amp;vbadefaultcenterpage=1&amp;parentnodeid=1c39e6aa0&amp;hasmatchpositionanswer=1"/>
          <p:cNvSpPr/>
          <p:nvPr>
            <p:custDataLst>
              <p:tags r:id="rId6"/>
            </p:custDataLst>
          </p:nvPr>
        </p:nvSpPr>
        <p:spPr>
          <a:xfrm>
            <a:off x="4780280" y="4554220"/>
            <a:ext cx="451485" cy="829310"/>
          </a:xfrm>
          <a:prstGeom prst="rect">
            <a:avLst/>
          </a:prstGeom>
          <a:noFill/>
        </p:spPr>
        <p:txBody>
          <a:bodyPr wrap="none" lIns="0" tIns="0" rIns="0" bIns="0" rtlCol="0" anchor="t"/>
          <a:p>
            <a:pPr marL="0" algn="ctr" latinLnBrk="1">
              <a:lnSpc>
                <a:spcPct val="150000"/>
              </a:lnSpc>
            </a:pPr>
            <a:r>
              <a:rPr lang="zh-CN" sz="3200">
                <a:solidFill>
                  <a:srgbClr val="FF0000"/>
                </a:solidFill>
                <a:latin typeface="Arial" panose="020B0604020202020204" pitchFamily="34" charset="0"/>
                <a:ea typeface="楷体" panose="02010609060101010101" charset="-122"/>
                <a:cs typeface="Arial" panose="020B0604020202020204" pitchFamily="34" charset="0"/>
                <a:sym typeface="+mn-ea"/>
              </a:rPr>
              <a:t>√</a:t>
            </a:r>
            <a:endParaRPr lang="zh-CN" sz="3200" dirty="0">
              <a:solidFill>
                <a:srgbClr val="FF0000"/>
              </a:solidFill>
              <a:latin typeface="Arial" panose="020B0604020202020204" pitchFamily="34" charset="0"/>
              <a:ea typeface="楷体" panose="02010609060101010101" charset="-122"/>
              <a:cs typeface="Arial" panose="020B0604020202020204" pitchFamily="34" charset="0"/>
              <a:sym typeface="+mn-ea"/>
            </a:endParaRPr>
          </a:p>
        </p:txBody>
      </p:sp>
      <p:pic>
        <p:nvPicPr>
          <p:cNvPr id="3" name="图片 2"/>
          <p:cNvPicPr>
            <a:picLocks noChangeAspect="1"/>
          </p:cNvPicPr>
          <p:nvPr/>
        </p:nvPicPr>
        <p:blipFill>
          <a:blip r:embed="rId7"/>
          <a:stretch>
            <a:fillRect/>
          </a:stretch>
        </p:blipFill>
        <p:spPr>
          <a:xfrm>
            <a:off x="1163320" y="632460"/>
            <a:ext cx="2876550" cy="504825"/>
          </a:xfrm>
          <a:prstGeom prst="rect">
            <a:avLst/>
          </a:prstGeom>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wipe(left)">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wipe(left)">
                                      <p:cBhvr>
                                        <p:cTn id="1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build="p"/>
      <p:bldP spid="10" grpId="0" autoUpdateAnimBg="0" build="p"/>
      <p:bldP spid="11" grpId="0" autoUpdateAnimBg="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9435" y="1010285"/>
            <a:ext cx="11187430" cy="3538220"/>
          </a:xfrm>
          <a:prstGeom prst="rect">
            <a:avLst/>
          </a:prstGeom>
          <a:noFill/>
        </p:spPr>
        <p:txBody>
          <a:bodyPr wrap="square" rtlCol="0" anchor="t">
            <a:spAutoFit/>
          </a:bodyPr>
          <a:p>
            <a:pPr indent="0" fontAlgn="auto">
              <a:lnSpc>
                <a:spcPct val="150000"/>
              </a:lnSpc>
            </a:pPr>
            <a:r>
              <a:rPr lang="en-US" altLang="en-US" sz="3200" b="1">
                <a:latin typeface="宋体" panose="02010600030101010101" pitchFamily="2" charset="-122"/>
                <a:ea typeface="宋体" panose="02010600030101010101" pitchFamily="2" charset="-122"/>
                <a:cs typeface="宋体" panose="02010600030101010101" pitchFamily="2" charset="-122"/>
              </a:rPr>
              <a:t>②</a:t>
            </a:r>
            <a:r>
              <a:rPr lang="zh-CN" altLang="en-US" sz="3200" b="1">
                <a:latin typeface="宋体" panose="02010600030101010101" pitchFamily="2" charset="-122"/>
                <a:ea typeface="宋体" panose="02010600030101010101" pitchFamily="2" charset="-122"/>
                <a:cs typeface="宋体" panose="02010600030101010101" pitchFamily="2" charset="-122"/>
              </a:rPr>
              <a:t>你最喜欢谁的做法</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请你解释其思路。</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3200" b="1">
                <a:solidFill>
                  <a:srgbClr val="FF0000"/>
                </a:solidFill>
                <a:latin typeface="楷体" panose="02010609060101010101" charset="-122"/>
                <a:ea typeface="楷体" panose="02010609060101010101" charset="-122"/>
                <a:cs typeface="楷体" panose="02010609060101010101" charset="-122"/>
              </a:rPr>
              <a:t>答案不唯一，如：我最喜欢军军的做法，他是根据现在从昆明经过丽江到香格里拉乘动车所需时间</a:t>
            </a:r>
            <a:r>
              <a:rPr lang="en-US"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1.4</a:t>
            </a:r>
            <a:r>
              <a:rPr lang="zh-CN"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1</a:t>
            </a:r>
            <a:r>
              <a:rPr lang="zh-CN" altLang="en-US" sz="3200" b="1">
                <a:solidFill>
                  <a:srgbClr val="FF0000"/>
                </a:solidFill>
                <a:latin typeface="楷体" panose="02010609060101010101" charset="-122"/>
                <a:ea typeface="楷体" panose="02010609060101010101" charset="-122"/>
                <a:cs typeface="楷体" panose="02010609060101010101" charset="-122"/>
              </a:rPr>
              <a:t>小时＝</a:t>
            </a:r>
            <a:r>
              <a:rPr lang="en-US" altLang="zh-CN" sz="3200" b="1">
                <a:solidFill>
                  <a:srgbClr val="FF0000"/>
                </a:solidFill>
                <a:latin typeface="楷体" panose="02010609060101010101" charset="-122"/>
                <a:ea typeface="楷体" panose="02010609060101010101" charset="-122"/>
                <a:cs typeface="楷体" panose="02010609060101010101" charset="-122"/>
              </a:rPr>
              <a:t>8</a:t>
            </a:r>
            <a:r>
              <a:rPr lang="zh-CN" altLang="en-US" sz="3200" b="1">
                <a:solidFill>
                  <a:srgbClr val="FF0000"/>
                </a:solidFill>
                <a:latin typeface="楷体" panose="02010609060101010101" charset="-122"/>
                <a:ea typeface="楷体" panose="02010609060101010101" charset="-122"/>
                <a:cs typeface="楷体" panose="02010609060101010101" charset="-122"/>
              </a:rPr>
              <a:t>小时列方程计算的。</a:t>
            </a:r>
            <a:endParaRPr lang="zh-CN" altLang="en-US" sz="3200" b="1">
              <a:solidFill>
                <a:srgbClr val="FF0000"/>
              </a:solidFill>
              <a:latin typeface="楷体" panose="02010609060101010101" charset="-122"/>
              <a:ea typeface="楷体" panose="02010609060101010101" charset="-122"/>
              <a:cs typeface="楷体" panose="02010609060101010101" charset="-122"/>
            </a:endParaRPr>
          </a:p>
          <a:p>
            <a:endParaRPr lang="zh-CN" altLang="en-US" sz="3200" b="1">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9435" y="1010285"/>
            <a:ext cx="11187430" cy="5015865"/>
          </a:xfrm>
          <a:prstGeom prst="rect">
            <a:avLst/>
          </a:prstGeom>
          <a:noFill/>
        </p:spPr>
        <p:txBody>
          <a:bodyPr wrap="square" rtlCol="0" anchor="t">
            <a:spAutoFit/>
          </a:bodyPr>
          <a:p>
            <a:pPr indent="0" fontAlgn="auto">
              <a:lnSpc>
                <a:spcPct val="150000"/>
              </a:lnSpc>
            </a:pPr>
            <a:r>
              <a:rPr lang="en-US" altLang="en-US" sz="3200" b="1">
                <a:latin typeface="宋体" panose="02010600030101010101" pitchFamily="2" charset="-122"/>
                <a:ea typeface="宋体" panose="02010600030101010101" pitchFamily="2" charset="-122"/>
                <a:cs typeface="宋体" panose="02010600030101010101" pitchFamily="2" charset="-122"/>
              </a:rPr>
              <a:t>③</a:t>
            </a:r>
            <a:r>
              <a:rPr lang="zh-CN" altLang="en-US" sz="3200" b="1">
                <a:latin typeface="宋体" panose="02010600030101010101" pitchFamily="2" charset="-122"/>
                <a:ea typeface="宋体" panose="02010600030101010101" pitchFamily="2" charset="-122"/>
                <a:cs typeface="宋体" panose="02010600030101010101" pitchFamily="2" charset="-122"/>
              </a:rPr>
              <a:t>请把你最喜欢的做法解答完整。</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3200" b="1">
                <a:solidFill>
                  <a:srgbClr val="FF0000"/>
                </a:solidFill>
                <a:latin typeface="楷体" panose="02010609060101010101" charset="-122"/>
                <a:ea typeface="楷体" panose="02010609060101010101" charset="-122"/>
                <a:cs typeface="楷体" panose="02010609060101010101" charset="-122"/>
              </a:rPr>
              <a:t>（与</a:t>
            </a:r>
            <a:r>
              <a:rPr lang="en-US" altLang="en-US" sz="3200" b="1">
                <a:solidFill>
                  <a:srgbClr val="FF0000"/>
                </a:solidFill>
                <a:latin typeface="楷体" panose="02010609060101010101" charset="-122"/>
                <a:ea typeface="楷体" panose="02010609060101010101" charset="-122"/>
                <a:cs typeface="楷体" panose="02010609060101010101" charset="-122"/>
              </a:rPr>
              <a:t>②</a:t>
            </a:r>
            <a:r>
              <a:rPr lang="zh-CN" altLang="en-US" sz="3200" b="1">
                <a:solidFill>
                  <a:srgbClr val="FF0000"/>
                </a:solidFill>
                <a:latin typeface="楷体" panose="02010609060101010101" charset="-122"/>
                <a:ea typeface="楷体" panose="02010609060101010101" charset="-122"/>
                <a:cs typeface="楷体" panose="02010609060101010101" charset="-122"/>
              </a:rPr>
              <a:t>题对应即可）</a:t>
            </a:r>
            <a:endParaRPr lang="zh-CN" altLang="en-US" sz="3200" b="1">
              <a:solidFill>
                <a:srgbClr val="FF0000"/>
              </a:solidFill>
              <a:latin typeface="楷体" panose="02010609060101010101" charset="-122"/>
              <a:ea typeface="楷体" panose="02010609060101010101" charset="-122"/>
              <a:cs typeface="楷体" panose="02010609060101010101" charset="-122"/>
            </a:endParaRPr>
          </a:p>
          <a:p>
            <a:pPr indent="0" fontAlgn="auto">
              <a:lnSpc>
                <a:spcPct val="150000"/>
              </a:lnSpc>
            </a:pPr>
            <a:r>
              <a:rPr lang="zh-CN" altLang="en-US" sz="3200" b="1">
                <a:solidFill>
                  <a:srgbClr val="FF0000"/>
                </a:solidFill>
                <a:latin typeface="楷体" panose="02010609060101010101" charset="-122"/>
                <a:ea typeface="楷体" panose="02010609060101010101" charset="-122"/>
                <a:cs typeface="楷体" panose="02010609060101010101" charset="-122"/>
              </a:rPr>
              <a:t>解：设现在从昆明经过丽江到香格里拉乘动车需要</a:t>
            </a:r>
            <a:r>
              <a:rPr lang="en-US" altLang="zh-CN" sz="3200" b="1" i="1">
                <a:solidFill>
                  <a:srgbClr val="FF0000"/>
                </a:solidFill>
                <a:latin typeface="Times New Roman" panose="02020603050405020304" charset="0"/>
                <a:ea typeface="楷体" panose="02010609060101010101" charset="-122"/>
                <a:cs typeface="Times New Roman" panose="02020603050405020304" charset="0"/>
              </a:rPr>
              <a:t>x</a:t>
            </a:r>
            <a:r>
              <a:rPr lang="zh-CN" altLang="en-US" sz="3200" b="1">
                <a:solidFill>
                  <a:srgbClr val="FF0000"/>
                </a:solidFill>
                <a:latin typeface="楷体" panose="02010609060101010101" charset="-122"/>
                <a:ea typeface="楷体" panose="02010609060101010101" charset="-122"/>
                <a:cs typeface="楷体" panose="02010609060101010101" charset="-122"/>
              </a:rPr>
              <a:t>小时。</a:t>
            </a:r>
            <a:endParaRPr lang="zh-CN" altLang="en-US" sz="3200" b="1">
              <a:solidFill>
                <a:srgbClr val="FF0000"/>
              </a:solidFill>
              <a:latin typeface="楷体" panose="02010609060101010101" charset="-122"/>
              <a:ea typeface="楷体" panose="02010609060101010101" charset="-122"/>
              <a:cs typeface="楷体" panose="02010609060101010101" charset="-122"/>
            </a:endParaRPr>
          </a:p>
          <a:p>
            <a:pPr indent="0" fontAlgn="auto">
              <a:lnSpc>
                <a:spcPct val="150000"/>
              </a:lnSpc>
            </a:pPr>
            <a:r>
              <a:rPr lang="en-US" altLang="zh-CN" sz="3200" b="1">
                <a:solidFill>
                  <a:srgbClr val="FF0000"/>
                </a:solidFill>
                <a:latin typeface="楷体" panose="02010609060101010101" charset="-122"/>
                <a:ea typeface="楷体" panose="02010609060101010101" charset="-122"/>
                <a:cs typeface="楷体" panose="02010609060101010101" charset="-122"/>
              </a:rPr>
              <a:t>1.4</a:t>
            </a:r>
            <a:r>
              <a:rPr lang="en-US" altLang="zh-CN" sz="3200" b="1" i="1">
                <a:solidFill>
                  <a:srgbClr val="FF0000"/>
                </a:solidFill>
                <a:latin typeface="Times New Roman" panose="02020603050405020304" charset="0"/>
                <a:ea typeface="楷体" panose="02010609060101010101" charset="-122"/>
                <a:cs typeface="Times New Roman" panose="02020603050405020304" charset="0"/>
              </a:rPr>
              <a:t>x</a:t>
            </a:r>
            <a:r>
              <a:rPr lang="zh-CN"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1</a:t>
            </a:r>
            <a:r>
              <a:rPr lang="zh-CN"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8 </a:t>
            </a:r>
            <a:endParaRPr lang="en-US" altLang="zh-CN" sz="3200" b="1">
              <a:solidFill>
                <a:srgbClr val="FF0000"/>
              </a:solidFill>
              <a:latin typeface="楷体" panose="02010609060101010101" charset="-122"/>
              <a:ea typeface="楷体" panose="02010609060101010101" charset="-122"/>
              <a:cs typeface="楷体" panose="02010609060101010101" charset="-122"/>
            </a:endParaRPr>
          </a:p>
          <a:p>
            <a:pPr indent="0" fontAlgn="auto">
              <a:lnSpc>
                <a:spcPct val="150000"/>
              </a:lnSpc>
            </a:pPr>
            <a:r>
              <a:rPr lang="en-US" altLang="zh-CN" sz="3200" b="1">
                <a:solidFill>
                  <a:srgbClr val="FF0000"/>
                </a:solidFill>
                <a:latin typeface="楷体" panose="02010609060101010101" charset="-122"/>
                <a:ea typeface="楷体" panose="02010609060101010101" charset="-122"/>
                <a:cs typeface="楷体" panose="02010609060101010101" charset="-122"/>
              </a:rPr>
              <a:t>      </a:t>
            </a:r>
            <a:r>
              <a:rPr lang="en-US" altLang="zh-CN" sz="3200" b="1" i="1">
                <a:solidFill>
                  <a:srgbClr val="FF0000"/>
                </a:solidFill>
                <a:latin typeface="Times New Roman" panose="02020603050405020304" charset="0"/>
                <a:ea typeface="楷体" panose="02010609060101010101" charset="-122"/>
                <a:cs typeface="Times New Roman" panose="02020603050405020304" charset="0"/>
              </a:rPr>
              <a:t>x</a:t>
            </a:r>
            <a:r>
              <a:rPr lang="zh-CN" altLang="en-US" sz="3200" b="1">
                <a:solidFill>
                  <a:srgbClr val="FF0000"/>
                </a:solidFill>
                <a:latin typeface="楷体" panose="02010609060101010101" charset="-122"/>
                <a:ea typeface="楷体" panose="02010609060101010101" charset="-122"/>
                <a:cs typeface="楷体" panose="02010609060101010101" charset="-122"/>
              </a:rPr>
              <a:t>＝</a:t>
            </a:r>
            <a:r>
              <a:rPr lang="en-US" altLang="zh-CN" sz="3200" b="1">
                <a:solidFill>
                  <a:srgbClr val="FF0000"/>
                </a:solidFill>
                <a:latin typeface="楷体" panose="02010609060101010101" charset="-122"/>
                <a:ea typeface="楷体" panose="02010609060101010101" charset="-122"/>
                <a:cs typeface="楷体" panose="02010609060101010101" charset="-122"/>
              </a:rPr>
              <a:t>5</a:t>
            </a:r>
            <a:endParaRPr lang="en-US" altLang="zh-CN" sz="3200" b="1">
              <a:solidFill>
                <a:srgbClr val="FF0000"/>
              </a:solidFill>
              <a:latin typeface="楷体" panose="02010609060101010101" charset="-122"/>
              <a:ea typeface="楷体" panose="02010609060101010101" charset="-122"/>
              <a:cs typeface="楷体" panose="02010609060101010101" charset="-122"/>
            </a:endParaRPr>
          </a:p>
          <a:p>
            <a:pPr indent="0" fontAlgn="auto">
              <a:lnSpc>
                <a:spcPct val="150000"/>
              </a:lnSpc>
            </a:pPr>
            <a:r>
              <a:rPr lang="zh-CN" altLang="en-US" sz="3200" b="1">
                <a:solidFill>
                  <a:srgbClr val="FF0000"/>
                </a:solidFill>
                <a:latin typeface="楷体" panose="02010609060101010101" charset="-122"/>
                <a:ea typeface="楷体" panose="02010609060101010101" charset="-122"/>
                <a:cs typeface="楷体" panose="02010609060101010101" charset="-122"/>
              </a:rPr>
              <a:t>答：现在从昆明经过丽江到香格里拉乘动车需要</a:t>
            </a:r>
            <a:r>
              <a:rPr lang="en-US" altLang="zh-CN" sz="3200" b="1">
                <a:solidFill>
                  <a:srgbClr val="FF0000"/>
                </a:solidFill>
                <a:latin typeface="楷体" panose="02010609060101010101" charset="-122"/>
                <a:ea typeface="楷体" panose="02010609060101010101" charset="-122"/>
                <a:cs typeface="楷体" panose="02010609060101010101" charset="-122"/>
              </a:rPr>
              <a:t>5</a:t>
            </a:r>
            <a:r>
              <a:rPr lang="zh-CN" altLang="en-US" sz="3200" b="1">
                <a:solidFill>
                  <a:srgbClr val="FF0000"/>
                </a:solidFill>
                <a:latin typeface="楷体" panose="02010609060101010101" charset="-122"/>
                <a:ea typeface="楷体" panose="02010609060101010101" charset="-122"/>
                <a:cs typeface="楷体" panose="02010609060101010101" charset="-122"/>
              </a:rPr>
              <a:t>小时。</a:t>
            </a:r>
            <a:endParaRPr lang="zh-CN" altLang="en-US" sz="3200" b="1">
              <a:solidFill>
                <a:srgbClr val="FF0000"/>
              </a:solidFill>
              <a:latin typeface="楷体" panose="02010609060101010101" charset="-122"/>
              <a:ea typeface="楷体" panose="02010609060101010101" charset="-122"/>
              <a:cs typeface="楷体" panose="02010609060101010101" charset="-122"/>
            </a:endParaRPr>
          </a:p>
          <a:p>
            <a:endParaRPr lang="zh-CN" altLang="en-US" sz="3200" b="1">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wipe(down)">
                                      <p:cBhvr>
                                        <p:cTn id="10" dur="500"/>
                                        <p:tgtEl>
                                          <p:spTgt spid="4">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Effect transition="in" filter="wipe(down)">
                                      <p:cBhvr>
                                        <p:cTn id="13" dur="500"/>
                                        <p:tgtEl>
                                          <p:spTgt spid="4">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4">
                                            <p:txEl>
                                              <p:pRg st="4" end="4"/>
                                            </p:txEl>
                                          </p:spTgt>
                                        </p:tgtEl>
                                        <p:attrNameLst>
                                          <p:attrName>style.visibility</p:attrName>
                                        </p:attrNameLst>
                                      </p:cBhvr>
                                      <p:to>
                                        <p:strVal val="visible"/>
                                      </p:to>
                                    </p:set>
                                    <p:animEffect transition="in" filter="wipe(down)">
                                      <p:cBhvr>
                                        <p:cTn id="16" dur="500"/>
                                        <p:tgtEl>
                                          <p:spTgt spid="4">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Effect transition="in" filter="wipe(down)">
                                      <p:cBhvr>
                                        <p:cTn id="19"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9435" y="1010285"/>
            <a:ext cx="11187430" cy="2306955"/>
          </a:xfrm>
          <a:prstGeom prst="rect">
            <a:avLst/>
          </a:prstGeom>
          <a:noFill/>
        </p:spPr>
        <p:txBody>
          <a:bodyPr wrap="square" rtlCol="0" anchor="t">
            <a:spAutoFit/>
          </a:bodyPr>
          <a:p>
            <a:pPr indent="0" fontAlgn="auto">
              <a:lnSpc>
                <a:spcPct val="150000"/>
              </a:lnSpc>
            </a:pPr>
            <a:r>
              <a:rPr lang="en-US" altLang="en-US" sz="3200" b="1">
                <a:latin typeface="宋体" panose="02010600030101010101" pitchFamily="2" charset="-122"/>
                <a:ea typeface="宋体" panose="02010600030101010101" pitchFamily="2" charset="-122"/>
                <a:cs typeface="宋体" panose="02010600030101010101" pitchFamily="2" charset="-122"/>
              </a:rPr>
              <a:t>④</a:t>
            </a:r>
            <a:r>
              <a:rPr lang="zh-CN" altLang="en-US" sz="3200" b="1">
                <a:latin typeface="宋体" panose="02010600030101010101" pitchFamily="2" charset="-122"/>
                <a:ea typeface="宋体" panose="02010600030101010101" pitchFamily="2" charset="-122"/>
                <a:cs typeface="宋体" panose="02010600030101010101" pitchFamily="2" charset="-122"/>
              </a:rPr>
              <a:t>完成此题后有何感想</a:t>
            </a:r>
            <a:r>
              <a:rPr lang="en-US" altLang="zh-CN" sz="3200" b="1">
                <a:latin typeface="宋体" panose="02010600030101010101" pitchFamily="2" charset="-122"/>
                <a:ea typeface="宋体" panose="02010600030101010101" pitchFamily="2" charset="-122"/>
                <a:cs typeface="宋体" panose="02010600030101010101" pitchFamily="2" charset="-122"/>
              </a:rPr>
              <a:t>?</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3200" b="1">
                <a:solidFill>
                  <a:srgbClr val="FF0000"/>
                </a:solidFill>
                <a:latin typeface="楷体" panose="02010609060101010101" charset="-122"/>
                <a:ea typeface="楷体" panose="02010609060101010101" charset="-122"/>
                <a:cs typeface="宋体" panose="02010600030101010101" pitchFamily="2" charset="-122"/>
              </a:rPr>
              <a:t>时间就是金钱，动车的出现大大缩短了出行时间，为我国经济的发展创造了有利的条件。（合理即可）</a:t>
            </a:r>
            <a:endParaRPr lang="zh-CN" altLang="en-US" sz="3200" b="1">
              <a:solidFill>
                <a:srgbClr val="FF0000"/>
              </a:solidFill>
              <a:latin typeface="楷体" panose="02010609060101010101" charset="-122"/>
              <a:ea typeface="楷体" panose="02010609060101010101" charset="-122"/>
              <a:cs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7826049"/>
          </p:nvPr>
        </p:nvSpPr>
        <p:spPr>
          <a:xfrm>
            <a:off x="1461770" y="2026920"/>
            <a:ext cx="9753600" cy="1497330"/>
          </a:xfrm>
        </p:spPr>
        <p:txBody>
          <a:bodyPr>
            <a:normAutofit/>
          </a:bodyPr>
          <a:p>
            <a:r>
              <a:rPr lang="en-US" altLang="zh-CN">
                <a:ln w="22225">
                  <a:solidFill>
                    <a:schemeClr val="accent2"/>
                  </a:solidFill>
                  <a:prstDash val="solid"/>
                </a:ln>
                <a:solidFill>
                  <a:schemeClr val="accent2">
                    <a:lumMod val="60000"/>
                    <a:lumOff val="40000"/>
                  </a:schemeClr>
                </a:solidFill>
                <a:effectLst/>
              </a:rPr>
              <a:t>8     </a:t>
            </a:r>
            <a:r>
              <a:rPr lang="zh-CN" altLang="en-US">
                <a:ln w="22225">
                  <a:solidFill>
                    <a:schemeClr val="accent2"/>
                  </a:solidFill>
                  <a:prstDash val="solid"/>
                </a:ln>
                <a:solidFill>
                  <a:schemeClr val="accent2">
                    <a:lumMod val="60000"/>
                    <a:lumOff val="40000"/>
                  </a:schemeClr>
                </a:solidFill>
                <a:effectLst/>
              </a:rPr>
              <a:t>总复习</a:t>
            </a:r>
            <a:br>
              <a:rPr lang="zh-CN" altLang="en-US">
                <a:ln w="22225">
                  <a:solidFill>
                    <a:schemeClr val="accent2"/>
                  </a:solidFill>
                  <a:prstDash val="solid"/>
                </a:ln>
                <a:solidFill>
                  <a:schemeClr val="accent2">
                    <a:lumMod val="60000"/>
                    <a:lumOff val="40000"/>
                  </a:schemeClr>
                </a:solidFill>
                <a:effectLst/>
              </a:rPr>
            </a:br>
            <a:endParaRPr lang="zh-CN" altLang="en-US">
              <a:ln w="22225">
                <a:solidFill>
                  <a:schemeClr val="accent2"/>
                </a:solidFill>
                <a:prstDash val="solid"/>
              </a:ln>
              <a:solidFill>
                <a:schemeClr val="accent2">
                  <a:lumMod val="60000"/>
                  <a:lumOff val="40000"/>
                </a:schemeClr>
              </a:solidFill>
              <a:effectLst/>
            </a:endParaRPr>
          </a:p>
        </p:txBody>
      </p:sp>
      <p:sp>
        <p:nvSpPr>
          <p:cNvPr id="3" name="文本占位符 2"/>
          <p:cNvSpPr>
            <a:spLocks noGrp="1"/>
          </p:cNvSpPr>
          <p:nvPr>
            <p:ph type="body" idx="17826817"/>
          </p:nvPr>
        </p:nvSpPr>
        <p:spPr>
          <a:xfrm>
            <a:off x="3691255" y="3524250"/>
            <a:ext cx="3946525" cy="311150"/>
          </a:xfrm>
        </p:spPr>
        <p:txBody>
          <a:bodyPr>
            <a:noAutofit/>
          </a:bodyPr>
          <a:p>
            <a:pPr algn="ctr"/>
            <a:r>
              <a:rPr lang="zh-CN" altLang="en-US" b="1">
                <a:ea typeface="微软雅黑" panose="020B0503020204020204" pitchFamily="34" charset="-122"/>
              </a:rPr>
              <a:t>第</a:t>
            </a:r>
            <a:r>
              <a:rPr lang="en-US" altLang="zh-CN" b="1">
                <a:ea typeface="微软雅黑" panose="020B0503020204020204" pitchFamily="34" charset="-122"/>
              </a:rPr>
              <a:t>2</a:t>
            </a:r>
            <a:r>
              <a:rPr lang="zh-CN" altLang="en-US" b="1">
                <a:ea typeface="微软雅黑" panose="020B0503020204020204" pitchFamily="34" charset="-122"/>
              </a:rPr>
              <a:t>课时</a:t>
            </a:r>
            <a:r>
              <a:rPr lang="en-US" altLang="zh-CN" b="1">
                <a:ea typeface="微软雅黑" panose="020B0503020204020204" pitchFamily="34" charset="-122"/>
              </a:rPr>
              <a:t>   </a:t>
            </a:r>
            <a:r>
              <a:rPr lang="zh-CN" altLang="en-US" b="1">
                <a:ea typeface="微软雅黑" panose="020B0503020204020204" pitchFamily="34" charset="-122"/>
              </a:rPr>
              <a:t>简</a:t>
            </a:r>
            <a:r>
              <a:rPr lang="en-US" altLang="zh-CN" b="1">
                <a:ea typeface="微软雅黑" panose="020B0503020204020204" pitchFamily="34" charset="-122"/>
              </a:rPr>
              <a:t> </a:t>
            </a:r>
            <a:r>
              <a:rPr lang="zh-CN" altLang="en-US" b="1">
                <a:ea typeface="微软雅黑" panose="020B0503020204020204" pitchFamily="34" charset="-122"/>
              </a:rPr>
              <a:t>易</a:t>
            </a:r>
            <a:r>
              <a:rPr lang="en-US" altLang="zh-CN" b="1">
                <a:ea typeface="微软雅黑" panose="020B0503020204020204" pitchFamily="34" charset="-122"/>
              </a:rPr>
              <a:t> </a:t>
            </a:r>
            <a:r>
              <a:rPr lang="zh-CN" altLang="en-US" b="1">
                <a:ea typeface="微软雅黑" panose="020B0503020204020204" pitchFamily="34" charset="-122"/>
              </a:rPr>
              <a:t>方</a:t>
            </a:r>
            <a:r>
              <a:rPr lang="en-US" altLang="zh-CN" b="1">
                <a:ea typeface="微软雅黑" panose="020B0503020204020204" pitchFamily="34" charset="-122"/>
              </a:rPr>
              <a:t> </a:t>
            </a:r>
            <a:r>
              <a:rPr lang="zh-CN" altLang="en-US" b="1">
                <a:ea typeface="微软雅黑" panose="020B0503020204020204" pitchFamily="34" charset="-122"/>
              </a:rPr>
              <a:t>程</a:t>
            </a:r>
            <a:endParaRPr lang="zh-CN" altLang="en-US" b="1">
              <a:ea typeface="微软雅黑" panose="020B0503020204020204" pitchFamily="34" charset="-122"/>
            </a:endParaRPr>
          </a:p>
        </p:txBody>
      </p:sp>
      <p:sp>
        <p:nvSpPr>
          <p:cNvPr id="4" name="文本占位符 3"/>
          <p:cNvSpPr>
            <a:spLocks noGrp="1"/>
          </p:cNvSpPr>
          <p:nvPr>
            <p:ph type="body" idx="17826050"/>
          </p:nvPr>
        </p:nvSpPr>
        <p:spPr>
          <a:xfrm>
            <a:off x="7637780" y="3524250"/>
            <a:ext cx="1610995" cy="311150"/>
          </a:xfrm>
        </p:spPr>
        <p:txBody>
          <a:bodyPr/>
          <a:p>
            <a:endParaRPr lang="zh-CN" altLang="en-US" b="1">
              <a:solidFill>
                <a:schemeClr val="bg1"/>
              </a:solidFill>
              <a:ea typeface="微软雅黑" panose="020B0503020204020204" pitchFamily="34" charset="-122"/>
            </a:endParaRPr>
          </a:p>
        </p:txBody>
      </p:sp>
      <p:sp>
        <p:nvSpPr>
          <p:cNvPr id="19" name="文本占位符 9"/>
          <p:cNvSpPr txBox="1"/>
          <p:nvPr>
            <p:custDataLst>
              <p:tags r:id="rId1"/>
            </p:custDataLst>
          </p:nvPr>
        </p:nvSpPr>
        <p:spPr>
          <a:xfrm>
            <a:off x="7637780" y="3524250"/>
            <a:ext cx="1610995" cy="311150"/>
          </a:xfrm>
          <a:prstGeom prst="rect">
            <a:avLst/>
          </a:prstGeom>
          <a:solidFill>
            <a:srgbClr val="C00000"/>
          </a:solidFill>
        </p:spPr>
        <p:txBody>
          <a:bodyPr lIns="0" tIns="0" rIns="0" bIns="0" anchor="t">
            <a:normAutofit/>
          </a:bodyPr>
          <a:lstStyle>
            <a:lvl1pPr marL="0" indent="0" algn="ctr" defTabSz="914400" rtl="0" eaLnBrk="1" latinLnBrk="0" hangingPunct="1">
              <a:lnSpc>
                <a:spcPct val="125000"/>
              </a:lnSpc>
              <a:spcBef>
                <a:spcPct val="0"/>
              </a:spcBef>
              <a:spcAft>
                <a:spcPct val="0"/>
              </a:spcAft>
              <a:buFont typeface="Arial" panose="020B0604020202020204" pitchFamily="34" charset="0"/>
              <a:buNone/>
              <a:defRPr sz="1400" b="0" u="none" strike="noStrike" kern="1500" cap="none" spc="0" normalizeH="0">
                <a:solidFill>
                  <a:schemeClr val="tx1"/>
                </a:solidFill>
                <a:latin typeface="微软雅黑" panose="020B0503020204020204" pitchFamily="34" charset="-122"/>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b="1">
                <a:solidFill>
                  <a:schemeClr val="bg1"/>
                </a:solidFill>
                <a:ea typeface="微软雅黑" panose="020B0503020204020204" pitchFamily="34" charset="-122"/>
                <a:cs typeface="微软雅黑" panose="020B0503020204020204" pitchFamily="34" charset="-122"/>
                <a:sym typeface="+mn-ea"/>
              </a:rPr>
              <a:t>作业课件</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287020" y="802005"/>
            <a:ext cx="11617325" cy="6000750"/>
          </a:xfrm>
          <a:prstGeom prst="rect">
            <a:avLst/>
          </a:prstGeom>
          <a:noFill/>
          <a:ln w="9525">
            <a:noFill/>
          </a:ln>
        </p:spPr>
        <p:txBody>
          <a:bodyPr wrap="square">
            <a:spAutoFit/>
          </a:bodyPr>
          <a:p>
            <a:pPr indent="0" fontAlgn="auto">
              <a:lnSpc>
                <a:spcPct val="150000"/>
              </a:lnSpc>
            </a:pPr>
            <a:r>
              <a:rPr sz="3200" b="1">
                <a:latin typeface="宋体" panose="02010600030101010101" pitchFamily="2" charset="-122"/>
                <a:ea typeface="宋体" panose="02010600030101010101" pitchFamily="2" charset="-122"/>
                <a:cs typeface="宋体" panose="02010600030101010101" pitchFamily="2" charset="-122"/>
              </a:rPr>
              <a:t>1.填一填。</a:t>
            </a:r>
            <a:endParaRPr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3200" b="1">
                <a:latin typeface="宋体" panose="02010600030101010101" pitchFamily="2" charset="-122"/>
                <a:ea typeface="宋体" panose="02010600030101010101" pitchFamily="2" charset="-122"/>
                <a:cs typeface="宋体" panose="02010600030101010101" pitchFamily="2" charset="-122"/>
              </a:rPr>
              <a:t>（1）学校买了4箱白粉笔和3箱彩色粉笔，白粉笔每箱</a:t>
            </a:r>
            <a:r>
              <a:rPr sz="3200" b="1" i="1">
                <a:latin typeface="Times New Roman" panose="02020603050405020304" charset="0"/>
                <a:ea typeface="宋体" panose="02010600030101010101" pitchFamily="2" charset="-122"/>
                <a:cs typeface="Times New Roman" panose="02020603050405020304" charset="0"/>
              </a:rPr>
              <a:t>x</a:t>
            </a:r>
            <a:r>
              <a:rPr sz="3200" b="1">
                <a:latin typeface="宋体" panose="02010600030101010101" pitchFamily="2" charset="-122"/>
                <a:ea typeface="宋体" panose="02010600030101010101" pitchFamily="2" charset="-122"/>
                <a:cs typeface="宋体" panose="02010600030101010101" pitchFamily="2" charset="-122"/>
              </a:rPr>
              <a:t>元，彩色粉笔每箱比白粉笔贵10元，（</a:t>
            </a:r>
            <a:r>
              <a:rPr sz="3200" b="1" i="1">
                <a:latin typeface="Times New Roman" panose="02020603050405020304" charset="0"/>
                <a:ea typeface="宋体" panose="02010600030101010101" pitchFamily="2" charset="-122"/>
                <a:cs typeface="Times New Roman" panose="02020603050405020304" charset="0"/>
              </a:rPr>
              <a:t>x</a:t>
            </a:r>
            <a:r>
              <a:rPr sz="3200" b="1">
                <a:latin typeface="宋体" panose="02010600030101010101" pitchFamily="2" charset="-122"/>
                <a:ea typeface="宋体" panose="02010600030101010101" pitchFamily="2" charset="-122"/>
                <a:cs typeface="宋体" panose="02010600030101010101" pitchFamily="2" charset="-122"/>
              </a:rPr>
              <a:t>＋10）×3表示</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a:t>
            </a:r>
            <a:endParaRPr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3200" b="1">
                <a:latin typeface="宋体" panose="02010600030101010101" pitchFamily="2" charset="-122"/>
                <a:ea typeface="宋体" panose="02010600030101010101" pitchFamily="2" charset="-122"/>
                <a:cs typeface="宋体" panose="02010600030101010101" pitchFamily="2" charset="-122"/>
              </a:rPr>
              <a:t>（2）仓库里原有货物56吨，每车能运走</a:t>
            </a:r>
            <a:r>
              <a:rPr sz="3200" b="1" i="1">
                <a:latin typeface="Times New Roman" panose="02020603050405020304" charset="0"/>
                <a:ea typeface="宋体" panose="02010600030101010101" pitchFamily="2" charset="-122"/>
                <a:cs typeface="Times New Roman" panose="02020603050405020304" charset="0"/>
              </a:rPr>
              <a:t>c</a:t>
            </a:r>
            <a:r>
              <a:rPr sz="3200" b="1">
                <a:latin typeface="宋体" panose="02010600030101010101" pitchFamily="2" charset="-122"/>
                <a:ea typeface="宋体" panose="02010600030101010101" pitchFamily="2" charset="-122"/>
                <a:cs typeface="宋体" panose="02010600030101010101" pitchFamily="2" charset="-122"/>
              </a:rPr>
              <a:t>吨，今天运走了9车，运走了（</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）吨，仓库里还剩货物（</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）吨；当</a:t>
            </a:r>
            <a:r>
              <a:rPr sz="3200" b="1" i="1">
                <a:latin typeface="Times New Roman" panose="02020603050405020304" charset="0"/>
                <a:ea typeface="宋体" panose="02010600030101010101" pitchFamily="2" charset="-122"/>
                <a:cs typeface="Times New Roman" panose="02020603050405020304" charset="0"/>
              </a:rPr>
              <a:t>c</a:t>
            </a:r>
            <a:r>
              <a:rPr sz="3200" b="1">
                <a:latin typeface="宋体" panose="02010600030101010101" pitchFamily="2" charset="-122"/>
                <a:ea typeface="宋体" panose="02010600030101010101" pitchFamily="2" charset="-122"/>
                <a:cs typeface="宋体" panose="02010600030101010101" pitchFamily="2" charset="-122"/>
              </a:rPr>
              <a:t>=5时，仓库里还剩货物（</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）吨。</a:t>
            </a:r>
            <a:endParaRPr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sz="3200" b="1">
              <a:latin typeface="宋体" panose="02010600030101010101" pitchFamily="2" charset="-122"/>
              <a:ea typeface="宋体" panose="02010600030101010101" pitchFamily="2" charset="-122"/>
              <a:cs typeface="宋体" panose="02010600030101010101" pitchFamily="2" charset="-122"/>
            </a:endParaRPr>
          </a:p>
        </p:txBody>
      </p:sp>
      <p:sp>
        <p:nvSpPr>
          <p:cNvPr id="5" name="QB_4_AN.1_1#b69ca93eb.bracket?vbaanalysisanswer=1&amp;vbadefaultcenterpage=1&amp;parentnodeid=1c39e6aa0&amp;hasmatchpositionanswer=1"/>
          <p:cNvSpPr/>
          <p:nvPr>
            <p:custDataLst>
              <p:tags r:id="rId2"/>
            </p:custDataLst>
          </p:nvPr>
        </p:nvSpPr>
        <p:spPr>
          <a:xfrm>
            <a:off x="1199515" y="3059430"/>
            <a:ext cx="10601960" cy="738505"/>
          </a:xfrm>
          <a:prstGeom prst="rect">
            <a:avLst/>
          </a:prstGeom>
          <a:noFill/>
        </p:spPr>
        <p:txBody>
          <a:bodyPr wrap="square" lIns="0" tIns="0" rIns="0" bIns="0" rtlCol="0" anchor="t">
            <a:spAutoFit/>
          </a:bodyPr>
          <a:p>
            <a:pPr marL="0" algn="l" latinLnBrk="1">
              <a:lnSpc>
                <a:spcPct val="150000"/>
              </a:lnSpc>
            </a:pP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3箱彩色粉笔多少钱</a:t>
            </a:r>
            <a:endParaRPr lang="zh-CN" altLang="zh-CN" sz="32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4" name="QB_4_AN.1_1#b69ca93eb.bracket?vbaanalysisanswer=1&amp;vbadefaultcenterpage=1&amp;parentnodeid=1c39e6aa0&amp;hasmatchpositionanswer=1"/>
          <p:cNvSpPr/>
          <p:nvPr>
            <p:custDataLst>
              <p:tags r:id="rId3"/>
            </p:custDataLst>
          </p:nvPr>
        </p:nvSpPr>
        <p:spPr>
          <a:xfrm>
            <a:off x="2165350" y="4472940"/>
            <a:ext cx="10601960" cy="738505"/>
          </a:xfrm>
          <a:prstGeom prst="rect">
            <a:avLst/>
          </a:prstGeom>
          <a:noFill/>
        </p:spPr>
        <p:txBody>
          <a:bodyPr wrap="square" lIns="0" tIns="0" rIns="0" bIns="0" rtlCol="0" anchor="t">
            <a:spAutoFit/>
          </a:bodyPr>
          <a:p>
            <a:pPr marL="0" algn="l" latinLnBrk="1">
              <a:lnSpc>
                <a:spcPct val="150000"/>
              </a:lnSpc>
            </a:pP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9</a:t>
            </a:r>
            <a:r>
              <a:rPr lang="en-US" altLang="zh-CN" sz="3200" b="1" i="1">
                <a:solidFill>
                  <a:srgbClr val="FF0000"/>
                </a:solidFill>
                <a:latin typeface="Times New Roman" panose="02020603050405020304" charset="0"/>
                <a:ea typeface="楷体" panose="02010609060101010101" charset="-122"/>
                <a:cs typeface="Times New Roman" panose="02020603050405020304" charset="0"/>
                <a:sym typeface="+mn-ea"/>
              </a:rPr>
              <a:t>c</a:t>
            </a:r>
            <a:endParaRPr lang="en-US" altLang="zh-CN" sz="3200" b="1" i="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7" name="QB_4_AN.1_1#b69ca93eb.bracket?vbaanalysisanswer=1&amp;vbadefaultcenterpage=1&amp;parentnodeid=1c39e6aa0&amp;hasmatchpositionanswer=1"/>
          <p:cNvSpPr/>
          <p:nvPr>
            <p:custDataLst>
              <p:tags r:id="rId4"/>
            </p:custDataLst>
          </p:nvPr>
        </p:nvSpPr>
        <p:spPr>
          <a:xfrm>
            <a:off x="7393305" y="4501515"/>
            <a:ext cx="10601960" cy="738505"/>
          </a:xfrm>
          <a:prstGeom prst="rect">
            <a:avLst/>
          </a:prstGeom>
          <a:noFill/>
        </p:spPr>
        <p:txBody>
          <a:bodyPr wrap="square" lIns="0" tIns="0" rIns="0" bIns="0" rtlCol="0" anchor="t">
            <a:spAutoFit/>
          </a:bodyPr>
          <a:p>
            <a:pPr marL="0" algn="l" latinLnBrk="1">
              <a:lnSpc>
                <a:spcPct val="150000"/>
              </a:lnSpc>
            </a:pP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56-9</a:t>
            </a:r>
            <a:r>
              <a:rPr lang="en-US" altLang="zh-CN" sz="3200" b="1" i="1">
                <a:solidFill>
                  <a:srgbClr val="FF0000"/>
                </a:solidFill>
                <a:latin typeface="Times New Roman" panose="02020603050405020304" charset="0"/>
                <a:ea typeface="楷体" panose="02010609060101010101" charset="-122"/>
                <a:cs typeface="Times New Roman" panose="02020603050405020304" charset="0"/>
                <a:sym typeface="+mn-ea"/>
              </a:rPr>
              <a:t>c</a:t>
            </a:r>
            <a:endParaRPr lang="en-US" altLang="zh-CN" sz="3200" b="1" i="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8" name="QB_4_AN.1_1#b69ca93eb.bracket?vbaanalysisanswer=1&amp;vbadefaultcenterpage=1&amp;parentnodeid=1c39e6aa0&amp;hasmatchpositionanswer=1"/>
          <p:cNvSpPr/>
          <p:nvPr>
            <p:custDataLst>
              <p:tags r:id="rId5"/>
            </p:custDataLst>
          </p:nvPr>
        </p:nvSpPr>
        <p:spPr>
          <a:xfrm>
            <a:off x="3923665" y="5219065"/>
            <a:ext cx="10601960" cy="738505"/>
          </a:xfrm>
          <a:prstGeom prst="rect">
            <a:avLst/>
          </a:prstGeom>
          <a:noFill/>
        </p:spPr>
        <p:txBody>
          <a:bodyPr wrap="square" lIns="0" tIns="0" rIns="0" bIns="0" rtlCol="0" anchor="t">
            <a:spAutoFit/>
          </a:bodyPr>
          <a:p>
            <a:pPr marL="0" algn="l" latinLnBrk="1">
              <a:lnSpc>
                <a:spcPct val="150000"/>
              </a:lnSpc>
            </a:pP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11</a:t>
            </a:r>
            <a:endParaRPr lang="en-US" altLang="zh-CN" sz="3200" b="1" i="1">
              <a:solidFill>
                <a:srgbClr val="FF000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4" grpId="0" autoUpdateAnimBg="0"/>
      <p:bldP spid="7" grpId="0" autoUpdateAnimBg="0"/>
      <p:bldP spid="8"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87020" y="802005"/>
            <a:ext cx="11617325" cy="4523105"/>
          </a:xfrm>
          <a:prstGeom prst="rect">
            <a:avLst/>
          </a:prstGeom>
          <a:noFill/>
          <a:ln w="9525">
            <a:noFill/>
          </a:ln>
        </p:spPr>
        <p:txBody>
          <a:bodyPr wrap="square">
            <a:spAutoFit/>
          </a:bodyPr>
          <a:p>
            <a:pPr indent="0" fontAlgn="auto">
              <a:lnSpc>
                <a:spcPct val="150000"/>
              </a:lnSpc>
            </a:pPr>
            <a:r>
              <a:rPr sz="3200" b="1">
                <a:latin typeface="宋体" panose="02010600030101010101" pitchFamily="2" charset="-122"/>
                <a:ea typeface="宋体" panose="02010600030101010101" pitchFamily="2" charset="-122"/>
                <a:cs typeface="宋体" panose="02010600030101010101" pitchFamily="2" charset="-122"/>
              </a:rPr>
              <a:t>（3）如果</a:t>
            </a:r>
            <a:r>
              <a:rPr sz="3200" b="1" i="1">
                <a:latin typeface="Times New Roman" panose="02020603050405020304" charset="0"/>
                <a:ea typeface="宋体" panose="02010600030101010101" pitchFamily="2" charset="-122"/>
                <a:cs typeface="Times New Roman" panose="02020603050405020304" charset="0"/>
              </a:rPr>
              <a:t>m</a:t>
            </a:r>
            <a:r>
              <a:rPr sz="3200" b="1">
                <a:latin typeface="宋体" panose="02010600030101010101" pitchFamily="2" charset="-122"/>
                <a:ea typeface="宋体" panose="02010600030101010101" pitchFamily="2" charset="-122"/>
                <a:cs typeface="宋体" panose="02010600030101010101" pitchFamily="2" charset="-122"/>
              </a:rPr>
              <a:t>=</a:t>
            </a:r>
            <a:r>
              <a:rPr sz="3200" b="1" i="1">
                <a:latin typeface="Times New Roman" panose="02020603050405020304" charset="0"/>
                <a:ea typeface="宋体" panose="02010600030101010101" pitchFamily="2" charset="-122"/>
                <a:cs typeface="Times New Roman" panose="02020603050405020304" charset="0"/>
              </a:rPr>
              <a:t>n</a:t>
            </a:r>
            <a:r>
              <a:rPr sz="3200" b="1">
                <a:latin typeface="宋体" panose="02010600030101010101" pitchFamily="2" charset="-122"/>
                <a:ea typeface="宋体" panose="02010600030101010101" pitchFamily="2" charset="-122"/>
                <a:cs typeface="宋体" panose="02010600030101010101" pitchFamily="2" charset="-122"/>
              </a:rPr>
              <a:t>+3，那么根据等式的性质：</a:t>
            </a:r>
            <a:r>
              <a:rPr sz="3200" b="1" i="1">
                <a:latin typeface="Times New Roman" panose="02020603050405020304" charset="0"/>
                <a:ea typeface="宋体" panose="02010600030101010101" pitchFamily="2" charset="-122"/>
                <a:cs typeface="Times New Roman" panose="02020603050405020304" charset="0"/>
              </a:rPr>
              <a:t>m</a:t>
            </a:r>
            <a:r>
              <a:rPr sz="3200" b="1">
                <a:latin typeface="宋体" panose="02010600030101010101" pitchFamily="2" charset="-122"/>
                <a:ea typeface="宋体" panose="02010600030101010101" pitchFamily="2" charset="-122"/>
                <a:cs typeface="宋体" panose="02010600030101010101" pitchFamily="2" charset="-122"/>
              </a:rPr>
              <a:t>÷5=</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÷5；2</a:t>
            </a:r>
            <a:r>
              <a:rPr sz="3200" b="1" i="1">
                <a:latin typeface="Times New Roman" panose="02020603050405020304" charset="0"/>
                <a:ea typeface="宋体" panose="02010600030101010101" pitchFamily="2" charset="-122"/>
                <a:cs typeface="Times New Roman" panose="02020603050405020304" charset="0"/>
              </a:rPr>
              <a:t>m</a:t>
            </a:r>
            <a:r>
              <a:rPr sz="3200" b="1">
                <a:latin typeface="宋体" panose="02010600030101010101" pitchFamily="2" charset="-122"/>
                <a:ea typeface="宋体" panose="02010600030101010101" pitchFamily="2" charset="-122"/>
                <a:cs typeface="宋体" panose="02010600030101010101" pitchFamily="2" charset="-122"/>
              </a:rPr>
              <a:t>×</a:t>
            </a:r>
            <a:r>
              <a:rPr sz="3200" b="1" i="1">
                <a:latin typeface="Times New Roman" panose="02020603050405020304" charset="0"/>
                <a:ea typeface="宋体" panose="02010600030101010101" pitchFamily="2" charset="-122"/>
                <a:cs typeface="Times New Roman" panose="02020603050405020304" charset="0"/>
              </a:rPr>
              <a:t>d</a:t>
            </a:r>
            <a:r>
              <a:rPr sz="3200" b="1">
                <a:latin typeface="宋体" panose="02010600030101010101" pitchFamily="2" charset="-122"/>
                <a:ea typeface="宋体" panose="02010600030101010101" pitchFamily="2" charset="-122"/>
                <a:cs typeface="宋体" panose="02010600030101010101" pitchFamily="2" charset="-122"/>
              </a:rPr>
              <a:t>=（</a:t>
            </a:r>
            <a:r>
              <a:rPr sz="3200" b="1" i="1">
                <a:latin typeface="Times New Roman" panose="02020603050405020304" charset="0"/>
                <a:ea typeface="宋体" panose="02010600030101010101" pitchFamily="2" charset="-122"/>
                <a:cs typeface="Times New Roman" panose="02020603050405020304" charset="0"/>
              </a:rPr>
              <a:t>n</a:t>
            </a:r>
            <a:r>
              <a:rPr sz="3200" b="1">
                <a:latin typeface="宋体" panose="02010600030101010101" pitchFamily="2" charset="-122"/>
                <a:ea typeface="宋体" panose="02010600030101010101" pitchFamily="2" charset="-122"/>
                <a:cs typeface="宋体" panose="02010600030101010101" pitchFamily="2" charset="-122"/>
              </a:rPr>
              <a:t>+3）×（</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a:t>
            </a:r>
            <a:endParaRPr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3200" b="1">
                <a:latin typeface="宋体" panose="02010600030101010101" pitchFamily="2" charset="-122"/>
                <a:ea typeface="宋体" panose="02010600030101010101" pitchFamily="2" charset="-122"/>
                <a:cs typeface="宋体" panose="02010600030101010101" pitchFamily="2" charset="-122"/>
              </a:rPr>
              <a:t>（4）把四个边长为</a:t>
            </a:r>
            <a:r>
              <a:rPr sz="3200" b="1" i="1">
                <a:latin typeface="Times New Roman" panose="02020603050405020304" charset="0"/>
                <a:ea typeface="宋体" panose="02010600030101010101" pitchFamily="2" charset="-122"/>
                <a:cs typeface="Times New Roman" panose="02020603050405020304" charset="0"/>
              </a:rPr>
              <a:t>a</a:t>
            </a:r>
            <a:r>
              <a:rPr sz="3200" b="1">
                <a:latin typeface="宋体" panose="02010600030101010101" pitchFamily="2" charset="-122"/>
                <a:ea typeface="宋体" panose="02010600030101010101" pitchFamily="2" charset="-122"/>
                <a:cs typeface="宋体" panose="02010600030101010101" pitchFamily="2" charset="-122"/>
              </a:rPr>
              <a:t> cm的正方形拼成一个长方形，这个长方形的周长是（</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）cm，面积是（</a:t>
            </a:r>
            <a:r>
              <a:rPr lang="en-US" sz="3200" b="1">
                <a:latin typeface="宋体" panose="02010600030101010101" pitchFamily="2" charset="-122"/>
                <a:ea typeface="宋体" panose="02010600030101010101" pitchFamily="2" charset="-122"/>
                <a:cs typeface="宋体" panose="02010600030101010101" pitchFamily="2" charset="-122"/>
              </a:rPr>
              <a:t>   </a:t>
            </a:r>
            <a:r>
              <a:rPr lang="en-US" sz="3200" b="1" baseline="30000">
                <a:latin typeface="宋体" panose="02010600030101010101" pitchFamily="2" charset="-122"/>
                <a:ea typeface="宋体" panose="02010600030101010101" pitchFamily="2" charset="-122"/>
                <a:cs typeface="宋体" panose="02010600030101010101" pitchFamily="2" charset="-122"/>
              </a:rPr>
              <a:t> </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）cm</a:t>
            </a:r>
            <a:r>
              <a:rPr sz="3200" b="1" baseline="30000">
                <a:latin typeface="宋体" panose="02010600030101010101" pitchFamily="2" charset="-122"/>
                <a:ea typeface="宋体" panose="02010600030101010101" pitchFamily="2" charset="-122"/>
                <a:cs typeface="宋体" panose="02010600030101010101" pitchFamily="2" charset="-122"/>
              </a:rPr>
              <a:t>2</a:t>
            </a:r>
            <a:r>
              <a:rPr sz="3200" b="1">
                <a:latin typeface="宋体" panose="02010600030101010101" pitchFamily="2" charset="-122"/>
                <a:ea typeface="宋体" panose="02010600030101010101" pitchFamily="2" charset="-122"/>
                <a:cs typeface="宋体" panose="02010600030101010101" pitchFamily="2" charset="-122"/>
              </a:rPr>
              <a:t>。</a:t>
            </a:r>
            <a:endParaRPr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3200" b="1">
                <a:latin typeface="宋体" panose="02010600030101010101" pitchFamily="2" charset="-122"/>
                <a:ea typeface="宋体" panose="02010600030101010101" pitchFamily="2" charset="-122"/>
                <a:cs typeface="宋体" panose="02010600030101010101" pitchFamily="2" charset="-122"/>
              </a:rPr>
              <a:t>（5）已知方程（18+3</a:t>
            </a:r>
            <a:r>
              <a:rPr sz="3200" b="1" i="1">
                <a:latin typeface="Times New Roman" panose="02020603050405020304" charset="0"/>
                <a:ea typeface="宋体" panose="02010600030101010101" pitchFamily="2" charset="-122"/>
                <a:cs typeface="Times New Roman" panose="02020603050405020304" charset="0"/>
              </a:rPr>
              <a:t>x</a:t>
            </a:r>
            <a:r>
              <a:rPr sz="3200" b="1">
                <a:latin typeface="宋体" panose="02010600030101010101" pitchFamily="2" charset="-122"/>
                <a:ea typeface="宋体" panose="02010600030101010101" pitchFamily="2" charset="-122"/>
                <a:cs typeface="宋体" panose="02010600030101010101" pitchFamily="2" charset="-122"/>
              </a:rPr>
              <a:t>）÷5=6和7.5</a:t>
            </a:r>
            <a:r>
              <a:rPr sz="3200" b="1" i="1">
                <a:latin typeface="Times New Roman" panose="02020603050405020304" charset="0"/>
                <a:ea typeface="宋体" panose="02010600030101010101" pitchFamily="2" charset="-122"/>
                <a:cs typeface="Times New Roman" panose="02020603050405020304" charset="0"/>
              </a:rPr>
              <a:t>x</a:t>
            </a:r>
            <a:r>
              <a:rPr sz="3200" b="1">
                <a:latin typeface="宋体" panose="02010600030101010101" pitchFamily="2" charset="-122"/>
                <a:ea typeface="宋体" panose="02010600030101010101" pitchFamily="2" charset="-122"/>
                <a:cs typeface="宋体" panose="02010600030101010101" pitchFamily="2" charset="-122"/>
              </a:rPr>
              <a:t>+10=</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的解相同，那么框里填（</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a:t>
            </a:r>
            <a:endParaRPr sz="3200" b="1">
              <a:latin typeface="宋体" panose="02010600030101010101" pitchFamily="2" charset="-122"/>
              <a:ea typeface="宋体" panose="02010600030101010101" pitchFamily="2" charset="-122"/>
              <a:cs typeface="宋体" panose="02010600030101010101" pitchFamily="2" charset="-122"/>
            </a:endParaRPr>
          </a:p>
        </p:txBody>
      </p:sp>
      <p:sp>
        <p:nvSpPr>
          <p:cNvPr id="5" name="QB_4_AN.1_1#b69ca93eb.bracket?vbaanalysisanswer=1&amp;vbadefaultcenterpage=1&amp;parentnodeid=1c39e6aa0&amp;hasmatchpositionanswer=1"/>
          <p:cNvSpPr/>
          <p:nvPr>
            <p:custDataLst>
              <p:tags r:id="rId2"/>
            </p:custDataLst>
          </p:nvPr>
        </p:nvSpPr>
        <p:spPr>
          <a:xfrm>
            <a:off x="9086215" y="835660"/>
            <a:ext cx="2172335" cy="738505"/>
          </a:xfrm>
          <a:prstGeom prst="rect">
            <a:avLst/>
          </a:prstGeom>
          <a:noFill/>
        </p:spPr>
        <p:txBody>
          <a:bodyPr wrap="square" lIns="0" tIns="0" rIns="0" bIns="0" rtlCol="0" anchor="t">
            <a:spAutoFit/>
          </a:bodyPr>
          <a:p>
            <a:pPr marL="0" algn="l" latinLnBrk="1">
              <a:lnSpc>
                <a:spcPct val="150000"/>
              </a:lnSpc>
            </a:pP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a:t>
            </a:r>
            <a:r>
              <a:rPr lang="zh-CN" altLang="zh-CN" sz="3200" b="1" i="1">
                <a:solidFill>
                  <a:srgbClr val="FF0000"/>
                </a:solidFill>
                <a:latin typeface="Times New Roman" panose="02020603050405020304" charset="0"/>
                <a:ea typeface="楷体" panose="02010609060101010101" charset="-122"/>
                <a:cs typeface="Times New Roman" panose="02020603050405020304" charset="0"/>
                <a:sym typeface="+mn-ea"/>
              </a:rPr>
              <a:t>n</a:t>
            </a: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＋3）</a:t>
            </a:r>
            <a:endParaRPr lang="zh-CN" altLang="zh-CN" sz="32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3" name="QB_4_AN.1_1#b69ca93eb.bracket?vbaanalysisanswer=1&amp;vbadefaultcenterpage=1&amp;parentnodeid=1c39e6aa0&amp;hasmatchpositionanswer=1"/>
          <p:cNvSpPr/>
          <p:nvPr>
            <p:custDataLst>
              <p:tags r:id="rId3"/>
            </p:custDataLst>
          </p:nvPr>
        </p:nvSpPr>
        <p:spPr>
          <a:xfrm>
            <a:off x="4230370" y="1546860"/>
            <a:ext cx="2172335" cy="738505"/>
          </a:xfrm>
          <a:prstGeom prst="rect">
            <a:avLst/>
          </a:prstGeom>
          <a:noFill/>
        </p:spPr>
        <p:txBody>
          <a:bodyPr wrap="square" lIns="0" tIns="0" rIns="0" bIns="0" rtlCol="0" anchor="t">
            <a:spAutoFit/>
          </a:bodyPr>
          <a:p>
            <a:pPr marL="0" algn="l" latinLnBrk="1">
              <a:lnSpc>
                <a:spcPct val="150000"/>
              </a:lnSpc>
            </a:pP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2</a:t>
            </a:r>
            <a:r>
              <a:rPr lang="zh-CN" altLang="zh-CN" sz="3200" b="1" i="1">
                <a:solidFill>
                  <a:srgbClr val="FF0000"/>
                </a:solidFill>
                <a:latin typeface="Times New Roman" panose="02020603050405020304" charset="0"/>
                <a:ea typeface="楷体" panose="02010609060101010101" charset="-122"/>
                <a:cs typeface="Times New Roman" panose="02020603050405020304" charset="0"/>
                <a:sym typeface="+mn-ea"/>
              </a:rPr>
              <a:t>d</a:t>
            </a:r>
            <a:endParaRPr lang="zh-CN" altLang="zh-CN" sz="3200" b="1" i="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6" name="QB_4_AN.1_1#b69ca93eb.bracket?vbaanalysisanswer=1&amp;vbadefaultcenterpage=1&amp;parentnodeid=1c39e6aa0&amp;hasmatchpositionanswer=1"/>
          <p:cNvSpPr/>
          <p:nvPr>
            <p:custDataLst>
              <p:tags r:id="rId4"/>
            </p:custDataLst>
          </p:nvPr>
        </p:nvSpPr>
        <p:spPr>
          <a:xfrm>
            <a:off x="2472055" y="3059430"/>
            <a:ext cx="2172335" cy="738505"/>
          </a:xfrm>
          <a:prstGeom prst="rect">
            <a:avLst/>
          </a:prstGeom>
          <a:noFill/>
        </p:spPr>
        <p:txBody>
          <a:bodyPr wrap="square" lIns="0" tIns="0" rIns="0" bIns="0" rtlCol="0" anchor="t">
            <a:spAutoFit/>
          </a:bodyPr>
          <a:p>
            <a:pPr marL="0" algn="l" latinLnBrk="1">
              <a:lnSpc>
                <a:spcPct val="150000"/>
              </a:lnSpc>
            </a:pP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10</a:t>
            </a:r>
            <a:r>
              <a:rPr lang="zh-CN" altLang="zh-CN" sz="3200" b="1" i="1">
                <a:solidFill>
                  <a:srgbClr val="FF0000"/>
                </a:solidFill>
                <a:latin typeface="Times New Roman" panose="02020603050405020304" charset="0"/>
                <a:ea typeface="楷体" panose="02010609060101010101" charset="-122"/>
                <a:cs typeface="Times New Roman" panose="02020603050405020304" charset="0"/>
                <a:sym typeface="+mn-ea"/>
              </a:rPr>
              <a:t>a</a:t>
            </a:r>
            <a:endParaRPr lang="zh-CN" altLang="zh-CN" sz="3200" b="1" i="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7" name="QB_4_AN.1_1#b69ca93eb.bracket?vbaanalysisanswer=1&amp;vbadefaultcenterpage=1&amp;parentnodeid=1c39e6aa0&amp;hasmatchpositionanswer=1"/>
          <p:cNvSpPr/>
          <p:nvPr>
            <p:custDataLst>
              <p:tags r:id="rId5"/>
            </p:custDataLst>
          </p:nvPr>
        </p:nvSpPr>
        <p:spPr>
          <a:xfrm>
            <a:off x="6402705" y="3109595"/>
            <a:ext cx="2172335" cy="738505"/>
          </a:xfrm>
          <a:prstGeom prst="rect">
            <a:avLst/>
          </a:prstGeom>
          <a:noFill/>
        </p:spPr>
        <p:txBody>
          <a:bodyPr wrap="square" lIns="0" tIns="0" rIns="0" bIns="0" rtlCol="0" anchor="t">
            <a:spAutoFit/>
          </a:bodyPr>
          <a:p>
            <a:pPr marL="0" algn="l" latinLnBrk="1">
              <a:lnSpc>
                <a:spcPct val="150000"/>
              </a:lnSpc>
            </a:pP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4</a:t>
            </a:r>
            <a:r>
              <a:rPr lang="zh-CN" altLang="zh-CN" sz="3200" b="1" i="1">
                <a:solidFill>
                  <a:srgbClr val="FF0000"/>
                </a:solidFill>
                <a:latin typeface="Times New Roman" panose="02020603050405020304" charset="0"/>
                <a:ea typeface="楷体" panose="02010609060101010101" charset="-122"/>
                <a:cs typeface="Times New Roman" panose="02020603050405020304" charset="0"/>
                <a:sym typeface="+mn-ea"/>
              </a:rPr>
              <a:t>a</a:t>
            </a:r>
            <a:r>
              <a:rPr lang="zh-CN" altLang="zh-CN" sz="3200" b="1" baseline="30000">
                <a:solidFill>
                  <a:srgbClr val="FF0000"/>
                </a:solidFill>
                <a:latin typeface="楷体" panose="02010609060101010101" charset="-122"/>
                <a:ea typeface="楷体" panose="02010609060101010101" charset="-122"/>
                <a:cs typeface="楷体" panose="02010609060101010101" charset="-122"/>
                <a:sym typeface="+mn-ea"/>
              </a:rPr>
              <a:t>2</a:t>
            </a:r>
            <a:endParaRPr lang="zh-CN" altLang="zh-CN" sz="3200" b="1" baseline="30000">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9" name="QB_4_AN.1_1#b69ca93eb.bracket?vbaanalysisanswer=1&amp;vbadefaultcenterpage=1&amp;parentnodeid=1c39e6aa0&amp;hasmatchpositionanswer=1"/>
          <p:cNvSpPr/>
          <p:nvPr>
            <p:custDataLst>
              <p:tags r:id="rId6"/>
            </p:custDataLst>
          </p:nvPr>
        </p:nvSpPr>
        <p:spPr>
          <a:xfrm>
            <a:off x="2326005" y="4504690"/>
            <a:ext cx="2172335" cy="738505"/>
          </a:xfrm>
          <a:prstGeom prst="rect">
            <a:avLst/>
          </a:prstGeom>
          <a:noFill/>
        </p:spPr>
        <p:txBody>
          <a:bodyPr wrap="square" lIns="0" tIns="0" rIns="0" bIns="0" rtlCol="0" anchor="t">
            <a:spAutoFit/>
          </a:bodyPr>
          <a:p>
            <a:pPr marL="0" algn="l" latinLnBrk="1">
              <a:lnSpc>
                <a:spcPct val="150000"/>
              </a:lnSpc>
            </a:pP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40</a:t>
            </a:r>
            <a:endParaRPr lang="en-US" altLang="zh-CN" sz="3200" b="1" baseline="30000">
              <a:solidFill>
                <a:srgbClr val="FF0000"/>
              </a:solidFill>
              <a:latin typeface="楷体" panose="02010609060101010101" charset="-122"/>
              <a:ea typeface="楷体" panose="02010609060101010101" charset="-122"/>
              <a:cs typeface="楷体" panose="02010609060101010101" charset="-122"/>
              <a:sym typeface="+mn-ea"/>
            </a:endParaRPr>
          </a:p>
        </p:txBody>
      </p:sp>
      <p:cxnSp>
        <p:nvCxnSpPr>
          <p:cNvPr id="4" name="直接连接符 3"/>
          <p:cNvCxnSpPr/>
          <p:nvPr/>
        </p:nvCxnSpPr>
        <p:spPr>
          <a:xfrm>
            <a:off x="9206230" y="1460500"/>
            <a:ext cx="1405255" cy="0"/>
          </a:xfrm>
          <a:prstGeom prst="line">
            <a:avLst/>
          </a:prstGeom>
          <a:ln w="19050">
            <a:solidFill>
              <a:schemeClr val="tx1"/>
            </a:solidFill>
          </a:ln>
        </p:spPr>
        <p:style>
          <a:lnRef idx="2">
            <a:schemeClr val="accent1"/>
          </a:lnRef>
          <a:fillRef idx="0">
            <a:srgbClr val="FFFFFF"/>
          </a:fillRef>
          <a:effectRef idx="0">
            <a:srgbClr val="FFFFFF"/>
          </a:effectRef>
          <a:fontRef idx="minor">
            <a:schemeClr val="tx1"/>
          </a:fontRef>
        </p:style>
      </p:cxnSp>
      <p:sp>
        <p:nvSpPr>
          <p:cNvPr id="8" name="矩形 7"/>
          <p:cNvSpPr/>
          <p:nvPr/>
        </p:nvSpPr>
        <p:spPr>
          <a:xfrm>
            <a:off x="8070850" y="3938270"/>
            <a:ext cx="664210" cy="681990"/>
          </a:xfrm>
          <a:prstGeom prst="rect">
            <a:avLst/>
          </a:prstGeom>
          <a:solidFill>
            <a:schemeClr val="bg1"/>
          </a:solidFill>
          <a:ln w="28575">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3" grpId="0" autoUpdateAnimBg="0"/>
      <p:bldP spid="6" grpId="0" autoUpdateAnimBg="0"/>
      <p:bldP spid="7" grpId="0" autoUpdateAnimBg="0"/>
      <p:bldP spid="9"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87020" y="802005"/>
            <a:ext cx="11617325" cy="3784600"/>
          </a:xfrm>
          <a:prstGeom prst="rect">
            <a:avLst/>
          </a:prstGeom>
          <a:noFill/>
          <a:ln w="9525">
            <a:noFill/>
          </a:ln>
        </p:spPr>
        <p:txBody>
          <a:bodyPr wrap="square">
            <a:spAutoFit/>
          </a:bodyPr>
          <a:p>
            <a:pPr indent="0" fontAlgn="auto">
              <a:lnSpc>
                <a:spcPct val="150000"/>
              </a:lnSpc>
            </a:pPr>
            <a:r>
              <a:rPr sz="3200" b="1">
                <a:latin typeface="宋体" panose="02010600030101010101" pitchFamily="2" charset="-122"/>
                <a:ea typeface="宋体" panose="02010600030101010101" pitchFamily="2" charset="-122"/>
                <a:cs typeface="宋体" panose="02010600030101010101" pitchFamily="2" charset="-122"/>
              </a:rPr>
              <a:t>2.将正确答案的序号填在括号里。</a:t>
            </a:r>
            <a:endParaRPr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3200" b="1">
                <a:latin typeface="宋体" panose="02010600030101010101" pitchFamily="2" charset="-122"/>
                <a:ea typeface="宋体" panose="02010600030101010101" pitchFamily="2" charset="-122"/>
                <a:cs typeface="宋体" panose="02010600030101010101" pitchFamily="2" charset="-122"/>
              </a:rPr>
              <a:t>（1）甲数是</a:t>
            </a:r>
            <a:r>
              <a:rPr sz="3200" b="1" i="1">
                <a:latin typeface="Times New Roman" panose="02020603050405020304" charset="0"/>
                <a:ea typeface="宋体" panose="02010600030101010101" pitchFamily="2" charset="-122"/>
                <a:cs typeface="Times New Roman" panose="02020603050405020304" charset="0"/>
              </a:rPr>
              <a:t>x</a:t>
            </a:r>
            <a:r>
              <a:rPr sz="3200" b="1">
                <a:latin typeface="宋体" panose="02010600030101010101" pitchFamily="2" charset="-122"/>
                <a:ea typeface="宋体" panose="02010600030101010101" pitchFamily="2" charset="-122"/>
                <a:cs typeface="宋体" panose="02010600030101010101" pitchFamily="2" charset="-122"/>
              </a:rPr>
              <a:t>，比乙数的8倍少</a:t>
            </a:r>
            <a:r>
              <a:rPr sz="3200" b="1" i="1">
                <a:latin typeface="Times New Roman" panose="02020603050405020304" charset="0"/>
                <a:ea typeface="宋体" panose="02010600030101010101" pitchFamily="2" charset="-122"/>
                <a:cs typeface="Times New Roman" panose="02020603050405020304" charset="0"/>
              </a:rPr>
              <a:t>y</a:t>
            </a:r>
            <a:r>
              <a:rPr sz="3200" b="1">
                <a:latin typeface="宋体" panose="02010600030101010101" pitchFamily="2" charset="-122"/>
                <a:ea typeface="宋体" panose="02010600030101010101" pitchFamily="2" charset="-122"/>
                <a:cs typeface="宋体" panose="02010600030101010101" pitchFamily="2" charset="-122"/>
              </a:rPr>
              <a:t>，表示乙数的式子是（</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a:t>
            </a:r>
            <a:endParaRPr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3200" b="1">
                <a:latin typeface="宋体" panose="02010600030101010101" pitchFamily="2" charset="-122"/>
                <a:ea typeface="宋体" panose="02010600030101010101" pitchFamily="2" charset="-122"/>
                <a:cs typeface="宋体" panose="02010600030101010101" pitchFamily="2" charset="-122"/>
              </a:rPr>
              <a:t>A.8</a:t>
            </a:r>
            <a:r>
              <a:rPr sz="3200" b="1" i="1">
                <a:latin typeface="Times New Roman" panose="02020603050405020304" charset="0"/>
                <a:ea typeface="宋体" panose="02010600030101010101" pitchFamily="2" charset="-122"/>
                <a:cs typeface="Times New Roman" panose="02020603050405020304" charset="0"/>
              </a:rPr>
              <a:t>x</a:t>
            </a:r>
            <a:r>
              <a:rPr sz="3200" b="1">
                <a:latin typeface="宋体" panose="02010600030101010101" pitchFamily="2" charset="-122"/>
                <a:ea typeface="宋体" panose="02010600030101010101" pitchFamily="2" charset="-122"/>
                <a:cs typeface="宋体" panose="02010600030101010101" pitchFamily="2" charset="-122"/>
              </a:rPr>
              <a:t>－</a:t>
            </a:r>
            <a:r>
              <a:rPr sz="3200" b="1" i="1">
                <a:latin typeface="Times New Roman" panose="02020603050405020304" charset="0"/>
                <a:ea typeface="宋体" panose="02010600030101010101" pitchFamily="2" charset="-122"/>
                <a:cs typeface="Times New Roman" panose="02020603050405020304" charset="0"/>
              </a:rPr>
              <a:t>y</a:t>
            </a:r>
            <a:r>
              <a:rPr lang="en-US" sz="3200" b="1" i="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B.（</a:t>
            </a:r>
            <a:r>
              <a:rPr sz="3200" b="1" i="1">
                <a:latin typeface="Times New Roman" panose="02020603050405020304" charset="0"/>
                <a:ea typeface="宋体" panose="02010600030101010101" pitchFamily="2" charset="-122"/>
                <a:cs typeface="Times New Roman" panose="02020603050405020304" charset="0"/>
              </a:rPr>
              <a:t>x</a:t>
            </a:r>
            <a:r>
              <a:rPr sz="3200" b="1">
                <a:latin typeface="宋体" panose="02010600030101010101" pitchFamily="2" charset="-122"/>
                <a:ea typeface="宋体" panose="02010600030101010101" pitchFamily="2" charset="-122"/>
                <a:cs typeface="宋体" panose="02010600030101010101" pitchFamily="2" charset="-122"/>
              </a:rPr>
              <a:t>－</a:t>
            </a:r>
            <a:r>
              <a:rPr sz="3200" b="1" i="1">
                <a:latin typeface="Times New Roman" panose="02020603050405020304" charset="0"/>
                <a:ea typeface="宋体" panose="02010600030101010101" pitchFamily="2" charset="-122"/>
                <a:cs typeface="Times New Roman" panose="02020603050405020304" charset="0"/>
              </a:rPr>
              <a:t>y</a:t>
            </a:r>
            <a:r>
              <a:rPr sz="3200" b="1">
                <a:latin typeface="宋体" panose="02010600030101010101" pitchFamily="2" charset="-122"/>
                <a:ea typeface="宋体" panose="02010600030101010101" pitchFamily="2" charset="-122"/>
                <a:cs typeface="宋体" panose="02010600030101010101" pitchFamily="2" charset="-122"/>
              </a:rPr>
              <a:t>）÷8</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C.（</a:t>
            </a:r>
            <a:r>
              <a:rPr sz="3200" b="1" i="1">
                <a:latin typeface="Times New Roman" panose="02020603050405020304" charset="0"/>
                <a:ea typeface="宋体" panose="02010600030101010101" pitchFamily="2" charset="-122"/>
                <a:cs typeface="Times New Roman" panose="02020603050405020304" charset="0"/>
              </a:rPr>
              <a:t>x</a:t>
            </a:r>
            <a:r>
              <a:rPr sz="3200" b="1">
                <a:latin typeface="宋体" panose="02010600030101010101" pitchFamily="2" charset="-122"/>
                <a:ea typeface="宋体" panose="02010600030101010101" pitchFamily="2" charset="-122"/>
                <a:cs typeface="宋体" panose="02010600030101010101" pitchFamily="2" charset="-122"/>
              </a:rPr>
              <a:t>＋</a:t>
            </a:r>
            <a:r>
              <a:rPr sz="3200" b="1" i="1">
                <a:latin typeface="Times New Roman" panose="02020603050405020304" charset="0"/>
                <a:ea typeface="宋体" panose="02010600030101010101" pitchFamily="2" charset="-122"/>
                <a:cs typeface="Times New Roman" panose="02020603050405020304" charset="0"/>
              </a:rPr>
              <a:t>y</a:t>
            </a:r>
            <a:r>
              <a:rPr sz="3200" b="1">
                <a:latin typeface="宋体" panose="02010600030101010101" pitchFamily="2" charset="-122"/>
                <a:ea typeface="宋体" panose="02010600030101010101" pitchFamily="2" charset="-122"/>
                <a:cs typeface="宋体" panose="02010600030101010101" pitchFamily="2" charset="-122"/>
              </a:rPr>
              <a:t>）×8</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D.（</a:t>
            </a:r>
            <a:r>
              <a:rPr sz="3200" b="1" i="1">
                <a:latin typeface="Times New Roman" panose="02020603050405020304" charset="0"/>
                <a:ea typeface="宋体" panose="02010600030101010101" pitchFamily="2" charset="-122"/>
                <a:cs typeface="Times New Roman" panose="02020603050405020304" charset="0"/>
              </a:rPr>
              <a:t>x</a:t>
            </a:r>
            <a:r>
              <a:rPr sz="3200" b="1">
                <a:latin typeface="宋体" panose="02010600030101010101" pitchFamily="2" charset="-122"/>
                <a:ea typeface="宋体" panose="02010600030101010101" pitchFamily="2" charset="-122"/>
                <a:cs typeface="宋体" panose="02010600030101010101" pitchFamily="2" charset="-122"/>
              </a:rPr>
              <a:t>＋</a:t>
            </a:r>
            <a:r>
              <a:rPr sz="3200" b="1" i="1">
                <a:latin typeface="Times New Roman" panose="02020603050405020304" charset="0"/>
                <a:ea typeface="宋体" panose="02010600030101010101" pitchFamily="2" charset="-122"/>
                <a:cs typeface="Times New Roman" panose="02020603050405020304" charset="0"/>
              </a:rPr>
              <a:t>y</a:t>
            </a:r>
            <a:r>
              <a:rPr sz="3200" b="1">
                <a:latin typeface="宋体" panose="02010600030101010101" pitchFamily="2" charset="-122"/>
                <a:ea typeface="宋体" panose="02010600030101010101" pitchFamily="2" charset="-122"/>
                <a:cs typeface="宋体" panose="02010600030101010101" pitchFamily="2" charset="-122"/>
              </a:rPr>
              <a:t>）÷8</a:t>
            </a:r>
            <a:endParaRPr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3200" b="1">
                <a:latin typeface="宋体" panose="02010600030101010101" pitchFamily="2" charset="-122"/>
                <a:ea typeface="宋体" panose="02010600030101010101" pitchFamily="2" charset="-122"/>
                <a:cs typeface="宋体" panose="02010600030101010101" pitchFamily="2" charset="-122"/>
              </a:rPr>
              <a:t>（2）如果</a:t>
            </a:r>
            <a:r>
              <a:rPr sz="3200" b="1" i="1">
                <a:latin typeface="Times New Roman" panose="02020603050405020304" charset="0"/>
                <a:ea typeface="宋体" panose="02010600030101010101" pitchFamily="2" charset="-122"/>
                <a:cs typeface="Times New Roman" panose="02020603050405020304" charset="0"/>
              </a:rPr>
              <a:t>x</a:t>
            </a:r>
            <a:r>
              <a:rPr sz="3200" b="1">
                <a:latin typeface="宋体" panose="02010600030101010101" pitchFamily="2" charset="-122"/>
                <a:ea typeface="宋体" panose="02010600030101010101" pitchFamily="2" charset="-122"/>
                <a:cs typeface="宋体" panose="02010600030101010101" pitchFamily="2" charset="-122"/>
              </a:rPr>
              <a:t>=2是方程2+</a:t>
            </a:r>
            <a:r>
              <a:rPr sz="3200" b="1" i="1">
                <a:latin typeface="Times New Roman" panose="02020603050405020304" charset="0"/>
                <a:ea typeface="宋体" panose="02010600030101010101" pitchFamily="2" charset="-122"/>
                <a:cs typeface="Times New Roman" panose="02020603050405020304" charset="0"/>
              </a:rPr>
              <a:t>m</a:t>
            </a:r>
            <a:r>
              <a:rPr sz="3200" b="1">
                <a:latin typeface="宋体" panose="02010600030101010101" pitchFamily="2" charset="-122"/>
                <a:ea typeface="宋体" panose="02010600030101010101" pitchFamily="2" charset="-122"/>
                <a:cs typeface="宋体" panose="02010600030101010101" pitchFamily="2" charset="-122"/>
              </a:rPr>
              <a:t>=5+3</a:t>
            </a:r>
            <a:r>
              <a:rPr sz="3200" b="1" i="1">
                <a:latin typeface="Times New Roman" panose="02020603050405020304" charset="0"/>
                <a:ea typeface="宋体" panose="02010600030101010101" pitchFamily="2" charset="-122"/>
                <a:cs typeface="Times New Roman" panose="02020603050405020304" charset="0"/>
              </a:rPr>
              <a:t>x</a:t>
            </a:r>
            <a:r>
              <a:rPr sz="3200" b="1">
                <a:latin typeface="宋体" panose="02010600030101010101" pitchFamily="2" charset="-122"/>
                <a:ea typeface="宋体" panose="02010600030101010101" pitchFamily="2" charset="-122"/>
                <a:cs typeface="宋体" panose="02010600030101010101" pitchFamily="2" charset="-122"/>
              </a:rPr>
              <a:t>的解，那么</a:t>
            </a:r>
            <a:r>
              <a:rPr sz="3200" b="1" i="1">
                <a:latin typeface="Times New Roman" panose="02020603050405020304" charset="0"/>
                <a:ea typeface="宋体" panose="02010600030101010101" pitchFamily="2" charset="-122"/>
                <a:cs typeface="Times New Roman" panose="02020603050405020304" charset="0"/>
              </a:rPr>
              <a:t>m</a:t>
            </a:r>
            <a:r>
              <a:rPr sz="3200" b="1">
                <a:latin typeface="宋体" panose="02010600030101010101" pitchFamily="2" charset="-122"/>
                <a:ea typeface="宋体" panose="02010600030101010101" pitchFamily="2" charset="-122"/>
                <a:cs typeface="宋体" panose="02010600030101010101" pitchFamily="2" charset="-122"/>
              </a:rPr>
              <a:t>的值是（</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a:t>
            </a:r>
            <a:endParaRPr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3200" b="1">
                <a:latin typeface="宋体" panose="02010600030101010101" pitchFamily="2" charset="-122"/>
                <a:ea typeface="宋体" panose="02010600030101010101" pitchFamily="2" charset="-122"/>
                <a:cs typeface="宋体" panose="02010600030101010101" pitchFamily="2" charset="-122"/>
              </a:rPr>
              <a:t>A.12</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B.10</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C.9</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D.8</a:t>
            </a:r>
            <a:endParaRPr sz="3200" b="1">
              <a:latin typeface="宋体" panose="02010600030101010101" pitchFamily="2" charset="-122"/>
              <a:ea typeface="宋体" panose="02010600030101010101" pitchFamily="2" charset="-122"/>
              <a:cs typeface="宋体" panose="02010600030101010101" pitchFamily="2" charset="-122"/>
            </a:endParaRPr>
          </a:p>
        </p:txBody>
      </p:sp>
      <p:sp>
        <p:nvSpPr>
          <p:cNvPr id="5" name="QB_4_AN.1_1#b69ca93eb.bracket?vbaanalysisanswer=1&amp;vbadefaultcenterpage=1&amp;parentnodeid=1c39e6aa0&amp;hasmatchpositionanswer=1"/>
          <p:cNvSpPr/>
          <p:nvPr>
            <p:custDataLst>
              <p:tags r:id="rId2"/>
            </p:custDataLst>
          </p:nvPr>
        </p:nvSpPr>
        <p:spPr>
          <a:xfrm>
            <a:off x="10410190" y="1576705"/>
            <a:ext cx="1124585" cy="738505"/>
          </a:xfrm>
          <a:prstGeom prst="rect">
            <a:avLst/>
          </a:prstGeom>
          <a:noFill/>
        </p:spPr>
        <p:txBody>
          <a:bodyPr wrap="square" lIns="0" tIns="0" rIns="0" bIns="0" rtlCol="0" anchor="t">
            <a:spAutoFit/>
          </a:bodyPr>
          <a:p>
            <a:pPr marL="0" algn="l" latinLnBrk="1">
              <a:lnSpc>
                <a:spcPct val="150000"/>
              </a:lnSpc>
            </a:pP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D</a:t>
            </a:r>
            <a:endParaRPr lang="zh-CN" altLang="zh-CN" sz="32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3" name="QB_4_AN.1_1#b69ca93eb.bracket?vbaanalysisanswer=1&amp;vbadefaultcenterpage=1&amp;parentnodeid=1c39e6aa0&amp;hasmatchpositionanswer=1"/>
          <p:cNvSpPr/>
          <p:nvPr>
            <p:custDataLst>
              <p:tags r:id="rId3"/>
            </p:custDataLst>
          </p:nvPr>
        </p:nvSpPr>
        <p:spPr>
          <a:xfrm>
            <a:off x="10004425" y="3037205"/>
            <a:ext cx="1124585" cy="738505"/>
          </a:xfrm>
          <a:prstGeom prst="rect">
            <a:avLst/>
          </a:prstGeom>
          <a:noFill/>
        </p:spPr>
        <p:txBody>
          <a:bodyPr wrap="square" lIns="0" tIns="0" rIns="0" bIns="0" rtlCol="0" anchor="t">
            <a:spAutoFit/>
          </a:bodyPr>
          <a:p>
            <a:pPr marL="0" algn="l" latinLnBrk="1">
              <a:lnSpc>
                <a:spcPct val="150000"/>
              </a:lnSpc>
            </a:pP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C</a:t>
            </a:r>
            <a:endParaRPr lang="zh-CN" altLang="zh-CN" sz="3200" b="1">
              <a:solidFill>
                <a:srgbClr val="FF000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3"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87020" y="615950"/>
            <a:ext cx="11617325" cy="6000750"/>
          </a:xfrm>
          <a:prstGeom prst="rect">
            <a:avLst/>
          </a:prstGeom>
          <a:noFill/>
          <a:ln w="9525">
            <a:noFill/>
          </a:ln>
        </p:spPr>
        <p:txBody>
          <a:bodyPr wrap="square">
            <a:spAutoFit/>
          </a:bodyPr>
          <a:p>
            <a:pPr indent="0" fontAlgn="auto">
              <a:lnSpc>
                <a:spcPct val="150000"/>
              </a:lnSpc>
            </a:pPr>
            <a:r>
              <a:rPr sz="3200" b="1">
                <a:latin typeface="宋体" panose="02010600030101010101" pitchFamily="2" charset="-122"/>
                <a:ea typeface="宋体" panose="02010600030101010101" pitchFamily="2" charset="-122"/>
                <a:cs typeface="宋体" panose="02010600030101010101" pitchFamily="2" charset="-122"/>
              </a:rPr>
              <a:t>（3）一件上衣85元，比一条裤子售价的2倍少15元，一条裤子售价多少元？设一条裤子售价</a:t>
            </a:r>
            <a:r>
              <a:rPr sz="3200" b="1" i="1">
                <a:latin typeface="Times New Roman" panose="02020603050405020304" charset="0"/>
                <a:ea typeface="宋体" panose="02010600030101010101" pitchFamily="2" charset="-122"/>
                <a:cs typeface="Times New Roman" panose="02020603050405020304" charset="0"/>
              </a:rPr>
              <a:t>x</a:t>
            </a:r>
            <a:r>
              <a:rPr sz="3200" b="1">
                <a:latin typeface="宋体" panose="02010600030101010101" pitchFamily="2" charset="-122"/>
                <a:ea typeface="宋体" panose="02010600030101010101" pitchFamily="2" charset="-122"/>
                <a:cs typeface="宋体" panose="02010600030101010101" pitchFamily="2" charset="-122"/>
              </a:rPr>
              <a:t>元，列方程正确的是（</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a:t>
            </a:r>
            <a:endParaRPr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3200" b="1">
                <a:latin typeface="宋体" panose="02010600030101010101" pitchFamily="2" charset="-122"/>
                <a:ea typeface="宋体" panose="02010600030101010101" pitchFamily="2" charset="-122"/>
                <a:cs typeface="宋体" panose="02010600030101010101" pitchFamily="2" charset="-122"/>
              </a:rPr>
              <a:t>A.2</a:t>
            </a:r>
            <a:r>
              <a:rPr sz="3200" b="1" i="1">
                <a:latin typeface="Times New Roman" panose="02020603050405020304" charset="0"/>
                <a:ea typeface="宋体" panose="02010600030101010101" pitchFamily="2" charset="-122"/>
                <a:cs typeface="Times New Roman" panose="02020603050405020304" charset="0"/>
              </a:rPr>
              <a:t>x</a:t>
            </a:r>
            <a:r>
              <a:rPr sz="3200" b="1">
                <a:latin typeface="宋体" panose="02010600030101010101" pitchFamily="2" charset="-122"/>
                <a:ea typeface="宋体" panose="02010600030101010101" pitchFamily="2" charset="-122"/>
                <a:cs typeface="宋体" panose="02010600030101010101" pitchFamily="2" charset="-122"/>
              </a:rPr>
              <a:t>+15=85</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B.2</a:t>
            </a:r>
            <a:r>
              <a:rPr sz="3200" b="1" i="1">
                <a:latin typeface="Times New Roman" panose="02020603050405020304" charset="0"/>
                <a:ea typeface="宋体" panose="02010600030101010101" pitchFamily="2" charset="-122"/>
                <a:cs typeface="Times New Roman" panose="02020603050405020304" charset="0"/>
              </a:rPr>
              <a:t>x</a:t>
            </a:r>
            <a:r>
              <a:rPr sz="3200" b="1">
                <a:latin typeface="宋体" panose="02010600030101010101" pitchFamily="2" charset="-122"/>
                <a:ea typeface="宋体" panose="02010600030101010101" pitchFamily="2" charset="-122"/>
                <a:cs typeface="宋体" panose="02010600030101010101" pitchFamily="2" charset="-122"/>
              </a:rPr>
              <a:t>-15=85</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C.85-2</a:t>
            </a:r>
            <a:r>
              <a:rPr sz="3200" b="1" i="1">
                <a:latin typeface="Times New Roman" panose="02020603050405020304" charset="0"/>
                <a:ea typeface="宋体" panose="02010600030101010101" pitchFamily="2" charset="-122"/>
                <a:cs typeface="Times New Roman" panose="02020603050405020304" charset="0"/>
              </a:rPr>
              <a:t>x</a:t>
            </a:r>
            <a:r>
              <a:rPr sz="3200" b="1">
                <a:latin typeface="宋体" panose="02010600030101010101" pitchFamily="2" charset="-122"/>
                <a:ea typeface="宋体" panose="02010600030101010101" pitchFamily="2" charset="-122"/>
                <a:cs typeface="宋体" panose="02010600030101010101" pitchFamily="2" charset="-122"/>
              </a:rPr>
              <a:t>=15</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D.</a:t>
            </a:r>
            <a:r>
              <a:rPr sz="3200" b="1" i="1">
                <a:latin typeface="Times New Roman" panose="02020603050405020304" charset="0"/>
                <a:ea typeface="宋体" panose="02010600030101010101" pitchFamily="2" charset="-122"/>
                <a:cs typeface="Times New Roman" panose="02020603050405020304" charset="0"/>
              </a:rPr>
              <a:t>x</a:t>
            </a:r>
            <a:r>
              <a:rPr sz="3200" b="1">
                <a:latin typeface="宋体" panose="02010600030101010101" pitchFamily="2" charset="-122"/>
                <a:ea typeface="宋体" panose="02010600030101010101" pitchFamily="2" charset="-122"/>
                <a:cs typeface="宋体" panose="02010600030101010101" pitchFamily="2" charset="-122"/>
              </a:rPr>
              <a:t>+15=85×2</a:t>
            </a:r>
            <a:endParaRPr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3200" b="1">
                <a:latin typeface="宋体" panose="02010600030101010101" pitchFamily="2" charset="-122"/>
                <a:ea typeface="宋体" panose="02010600030101010101" pitchFamily="2" charset="-122"/>
                <a:cs typeface="宋体" panose="02010600030101010101" pitchFamily="2" charset="-122"/>
              </a:rPr>
              <a:t>（4）4个杯子摞起来高20 cm，6个杯子摞起来高26 cm，</a:t>
            </a:r>
            <a:r>
              <a:rPr sz="3200" b="1" i="1">
                <a:latin typeface="宋体" panose="02010600030101010101" pitchFamily="2" charset="-122"/>
                <a:ea typeface="宋体" panose="02010600030101010101" pitchFamily="2" charset="-122"/>
                <a:cs typeface="宋体" panose="02010600030101010101" pitchFamily="2" charset="-122"/>
              </a:rPr>
              <a:t>n</a:t>
            </a:r>
            <a:r>
              <a:rPr sz="3200" b="1">
                <a:latin typeface="宋体" panose="02010600030101010101" pitchFamily="2" charset="-122"/>
                <a:ea typeface="宋体" panose="02010600030101010101" pitchFamily="2" charset="-122"/>
                <a:cs typeface="宋体" panose="02010600030101010101" pitchFamily="2" charset="-122"/>
              </a:rPr>
              <a:t>个杯子摞起来的高度可以用关系式（</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）来表示。</a:t>
            </a:r>
            <a:endParaRPr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3200" b="1">
                <a:latin typeface="宋体" panose="02010600030101010101" pitchFamily="2" charset="-122"/>
                <a:ea typeface="宋体" panose="02010600030101010101" pitchFamily="2" charset="-122"/>
                <a:cs typeface="宋体" panose="02010600030101010101" pitchFamily="2" charset="-122"/>
              </a:rPr>
              <a:t>A.6</a:t>
            </a:r>
            <a:r>
              <a:rPr sz="3200" b="1" i="1">
                <a:latin typeface="Times New Roman" panose="02020603050405020304" charset="0"/>
                <a:ea typeface="宋体" panose="02010600030101010101" pitchFamily="2" charset="-122"/>
                <a:cs typeface="Times New Roman" panose="02020603050405020304" charset="0"/>
              </a:rPr>
              <a:t>n</a:t>
            </a:r>
            <a:r>
              <a:rPr sz="3200" b="1">
                <a:latin typeface="宋体" panose="02010600030101010101" pitchFamily="2" charset="-122"/>
                <a:ea typeface="宋体" panose="02010600030101010101" pitchFamily="2" charset="-122"/>
                <a:cs typeface="宋体" panose="02010600030101010101" pitchFamily="2" charset="-122"/>
              </a:rPr>
              <a:t>－10</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B.3</a:t>
            </a:r>
            <a:r>
              <a:rPr sz="3200" b="1" i="1">
                <a:latin typeface="Times New Roman" panose="02020603050405020304" charset="0"/>
                <a:ea typeface="宋体" panose="02010600030101010101" pitchFamily="2" charset="-122"/>
                <a:cs typeface="Times New Roman" panose="02020603050405020304" charset="0"/>
              </a:rPr>
              <a:t>n</a:t>
            </a:r>
            <a:r>
              <a:rPr sz="3200" b="1">
                <a:latin typeface="宋体" panose="02010600030101010101" pitchFamily="2" charset="-122"/>
                <a:ea typeface="宋体" panose="02010600030101010101" pitchFamily="2" charset="-122"/>
                <a:cs typeface="宋体" panose="02010600030101010101" pitchFamily="2" charset="-122"/>
              </a:rPr>
              <a:t>+11</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C.6</a:t>
            </a:r>
            <a:r>
              <a:rPr sz="3200" b="1" i="1">
                <a:latin typeface="Times New Roman" panose="02020603050405020304" charset="0"/>
                <a:ea typeface="宋体" panose="02010600030101010101" pitchFamily="2" charset="-122"/>
                <a:cs typeface="Times New Roman" panose="02020603050405020304" charset="0"/>
              </a:rPr>
              <a:t>n</a:t>
            </a:r>
            <a:r>
              <a:rPr sz="3200" b="1">
                <a:latin typeface="宋体" panose="02010600030101010101" pitchFamily="2" charset="-122"/>
                <a:ea typeface="宋体" panose="02010600030101010101" pitchFamily="2" charset="-122"/>
                <a:cs typeface="宋体" panose="02010600030101010101" pitchFamily="2" charset="-122"/>
              </a:rPr>
              <a:t>－4</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D.3（</a:t>
            </a:r>
            <a:r>
              <a:rPr sz="3200" b="1" i="1">
                <a:latin typeface="Times New Roman" panose="02020603050405020304" charset="0"/>
                <a:ea typeface="宋体" panose="02010600030101010101" pitchFamily="2" charset="-122"/>
                <a:cs typeface="Times New Roman" panose="02020603050405020304" charset="0"/>
              </a:rPr>
              <a:t>n</a:t>
            </a:r>
            <a:r>
              <a:rPr sz="3200" b="1">
                <a:latin typeface="宋体" panose="02010600030101010101" pitchFamily="2" charset="-122"/>
                <a:ea typeface="宋体" panose="02010600030101010101" pitchFamily="2" charset="-122"/>
                <a:cs typeface="宋体" panose="02010600030101010101" pitchFamily="2" charset="-122"/>
              </a:rPr>
              <a:t>－1）+11</a:t>
            </a:r>
            <a:endParaRPr sz="3200" b="1">
              <a:latin typeface="宋体" panose="02010600030101010101" pitchFamily="2" charset="-122"/>
              <a:ea typeface="宋体" panose="02010600030101010101" pitchFamily="2" charset="-122"/>
              <a:cs typeface="宋体" panose="02010600030101010101" pitchFamily="2" charset="-122"/>
            </a:endParaRPr>
          </a:p>
        </p:txBody>
      </p:sp>
      <p:sp>
        <p:nvSpPr>
          <p:cNvPr id="5" name="QB_4_AN.1_1#b69ca93eb.bracket?vbaanalysisanswer=1&amp;vbadefaultcenterpage=1&amp;parentnodeid=1c39e6aa0&amp;hasmatchpositionanswer=1"/>
          <p:cNvSpPr/>
          <p:nvPr>
            <p:custDataLst>
              <p:tags r:id="rId2"/>
            </p:custDataLst>
          </p:nvPr>
        </p:nvSpPr>
        <p:spPr>
          <a:xfrm>
            <a:off x="10110470" y="1414145"/>
            <a:ext cx="10601960" cy="738505"/>
          </a:xfrm>
          <a:prstGeom prst="rect">
            <a:avLst/>
          </a:prstGeom>
          <a:noFill/>
        </p:spPr>
        <p:txBody>
          <a:bodyPr wrap="square" lIns="0" tIns="0" rIns="0" bIns="0" rtlCol="0" anchor="t">
            <a:spAutoFit/>
          </a:bodyPr>
          <a:p>
            <a:pPr marL="0" algn="l" latinLnBrk="1">
              <a:lnSpc>
                <a:spcPct val="150000"/>
              </a:lnSpc>
            </a:pP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B</a:t>
            </a:r>
            <a:endParaRPr lang="zh-CN" altLang="zh-CN" sz="3200" b="1">
              <a:solidFill>
                <a:srgbClr val="FF0000"/>
              </a:solidFill>
              <a:latin typeface="楷体" panose="02010609060101010101" charset="-122"/>
              <a:ea typeface="楷体" panose="02010609060101010101" charset="-122"/>
              <a:cs typeface="楷体" panose="02010609060101010101" charset="-122"/>
              <a:sym typeface="+mn-ea"/>
            </a:endParaRPr>
          </a:p>
        </p:txBody>
      </p:sp>
      <p:pic>
        <p:nvPicPr>
          <p:cNvPr id="3" name="图片 2"/>
          <p:cNvPicPr>
            <a:picLocks noChangeAspect="1"/>
          </p:cNvPicPr>
          <p:nvPr/>
        </p:nvPicPr>
        <p:blipFill>
          <a:blip r:embed="rId3"/>
          <a:stretch>
            <a:fillRect/>
          </a:stretch>
        </p:blipFill>
        <p:spPr>
          <a:xfrm>
            <a:off x="3971925" y="4270375"/>
            <a:ext cx="3152775" cy="1543050"/>
          </a:xfrm>
          <a:prstGeom prst="rect">
            <a:avLst/>
          </a:prstGeom>
        </p:spPr>
      </p:pic>
      <p:sp>
        <p:nvSpPr>
          <p:cNvPr id="4" name="QB_4_AN.1_1#b69ca93eb.bracket?vbaanalysisanswer=1&amp;vbadefaultcenterpage=1&amp;parentnodeid=1c39e6aa0&amp;hasmatchpositionanswer=1"/>
          <p:cNvSpPr/>
          <p:nvPr>
            <p:custDataLst>
              <p:tags r:id="rId4"/>
            </p:custDataLst>
          </p:nvPr>
        </p:nvSpPr>
        <p:spPr>
          <a:xfrm>
            <a:off x="6337935" y="3531870"/>
            <a:ext cx="10601960" cy="738505"/>
          </a:xfrm>
          <a:prstGeom prst="rect">
            <a:avLst/>
          </a:prstGeom>
          <a:noFill/>
        </p:spPr>
        <p:txBody>
          <a:bodyPr wrap="square" lIns="0" tIns="0" rIns="0" bIns="0" rtlCol="0" anchor="t">
            <a:spAutoFit/>
          </a:bodyPr>
          <a:p>
            <a:pPr marL="0" algn="l" latinLnBrk="1">
              <a:lnSpc>
                <a:spcPct val="150000"/>
              </a:lnSpc>
            </a:pP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D</a:t>
            </a:r>
            <a:endParaRPr lang="zh-CN" altLang="zh-CN" sz="3200" b="1">
              <a:solidFill>
                <a:srgbClr val="FF000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4"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87020" y="604520"/>
            <a:ext cx="11617325" cy="5262245"/>
          </a:xfrm>
          <a:prstGeom prst="rect">
            <a:avLst/>
          </a:prstGeom>
          <a:noFill/>
          <a:ln w="9525">
            <a:noFill/>
          </a:ln>
        </p:spPr>
        <p:txBody>
          <a:bodyPr wrap="square">
            <a:spAutoFit/>
          </a:bodyPr>
          <a:p>
            <a:pPr indent="0" fontAlgn="auto">
              <a:lnSpc>
                <a:spcPct val="150000"/>
              </a:lnSpc>
            </a:pPr>
            <a:r>
              <a:rPr sz="3200" b="1">
                <a:latin typeface="宋体" panose="02010600030101010101" pitchFamily="2" charset="-122"/>
                <a:ea typeface="宋体" panose="02010600030101010101" pitchFamily="2" charset="-122"/>
                <a:cs typeface="宋体" panose="02010600030101010101" pitchFamily="2" charset="-122"/>
              </a:rPr>
              <a:t>3.解方程。</a:t>
            </a:r>
            <a:endParaRPr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3200" b="1">
                <a:latin typeface="宋体" panose="02010600030101010101" pitchFamily="2" charset="-122"/>
                <a:ea typeface="宋体" panose="02010600030101010101" pitchFamily="2" charset="-122"/>
                <a:cs typeface="宋体" panose="02010600030101010101" pitchFamily="2" charset="-122"/>
              </a:rPr>
              <a:t>8.5</a:t>
            </a:r>
            <a:r>
              <a:rPr sz="3200" b="1" i="1">
                <a:latin typeface="Times New Roman" panose="02020603050405020304" charset="0"/>
                <a:ea typeface="宋体" panose="02010600030101010101" pitchFamily="2" charset="-122"/>
                <a:cs typeface="Times New Roman" panose="02020603050405020304" charset="0"/>
              </a:rPr>
              <a:t>x</a:t>
            </a:r>
            <a:r>
              <a:rPr sz="3200" b="1">
                <a:latin typeface="宋体" panose="02010600030101010101" pitchFamily="2" charset="-122"/>
                <a:ea typeface="宋体" panose="02010600030101010101" pitchFamily="2" charset="-122"/>
                <a:cs typeface="宋体" panose="02010600030101010101" pitchFamily="2" charset="-122"/>
              </a:rPr>
              <a:t>=93.5</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16</a:t>
            </a:r>
            <a:r>
              <a:rPr sz="3200" b="1" i="1">
                <a:latin typeface="Times New Roman" panose="02020603050405020304" charset="0"/>
                <a:ea typeface="宋体" panose="02010600030101010101" pitchFamily="2" charset="-122"/>
                <a:cs typeface="Times New Roman" panose="02020603050405020304" charset="0"/>
              </a:rPr>
              <a:t>x</a:t>
            </a:r>
            <a:r>
              <a:rPr sz="3200" b="1">
                <a:latin typeface="宋体" panose="02010600030101010101" pitchFamily="2" charset="-122"/>
                <a:ea typeface="宋体" panose="02010600030101010101" pitchFamily="2" charset="-122"/>
                <a:cs typeface="宋体" panose="02010600030101010101" pitchFamily="2" charset="-122"/>
              </a:rPr>
              <a:t>-2</a:t>
            </a:r>
            <a:r>
              <a:rPr sz="3200" b="1" i="1">
                <a:latin typeface="Times New Roman" panose="02020603050405020304" charset="0"/>
                <a:ea typeface="宋体" panose="02010600030101010101" pitchFamily="2" charset="-122"/>
                <a:cs typeface="Times New Roman" panose="02020603050405020304" charset="0"/>
              </a:rPr>
              <a:t>x</a:t>
            </a:r>
            <a:r>
              <a:rPr sz="3200" b="1">
                <a:latin typeface="宋体" panose="02010600030101010101" pitchFamily="2" charset="-122"/>
                <a:ea typeface="宋体" panose="02010600030101010101" pitchFamily="2" charset="-122"/>
                <a:cs typeface="宋体" panose="02010600030101010101" pitchFamily="2" charset="-122"/>
              </a:rPr>
              <a:t>=0.56</a:t>
            </a:r>
            <a:r>
              <a:rPr lang="en-US" sz="3200" b="1">
                <a:latin typeface="宋体" panose="02010600030101010101" pitchFamily="2" charset="-122"/>
                <a:ea typeface="宋体" panose="02010600030101010101" pitchFamily="2" charset="-122"/>
                <a:cs typeface="宋体" panose="02010600030101010101" pitchFamily="2" charset="-122"/>
              </a:rPr>
              <a:t>  </a:t>
            </a:r>
            <a:endParaRPr lang="en-US"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lang="en-US"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lang="en-US"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sz="3200" b="1">
                <a:latin typeface="宋体" panose="02010600030101010101" pitchFamily="2" charset="-122"/>
                <a:ea typeface="宋体" panose="02010600030101010101" pitchFamily="2" charset="-122"/>
                <a:cs typeface="宋体" panose="02010600030101010101" pitchFamily="2" charset="-122"/>
              </a:rPr>
              <a:t>     </a:t>
            </a:r>
            <a:endParaRPr lang="en-US"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5</a:t>
            </a:r>
            <a:r>
              <a:rPr sz="3200" b="1" i="1">
                <a:latin typeface="Times New Roman" panose="02020603050405020304" charset="0"/>
                <a:ea typeface="宋体" panose="02010600030101010101" pitchFamily="2" charset="-122"/>
                <a:cs typeface="Times New Roman" panose="02020603050405020304" charset="0"/>
              </a:rPr>
              <a:t>x</a:t>
            </a:r>
            <a:r>
              <a:rPr sz="3200" b="1">
                <a:latin typeface="宋体" panose="02010600030101010101" pitchFamily="2" charset="-122"/>
                <a:ea typeface="宋体" panose="02010600030101010101" pitchFamily="2" charset="-122"/>
                <a:cs typeface="宋体" panose="02010600030101010101" pitchFamily="2" charset="-122"/>
              </a:rPr>
              <a:t>-3×8=43.5</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0.35×（</a:t>
            </a:r>
            <a:r>
              <a:rPr sz="3200" b="1" i="1">
                <a:latin typeface="Times New Roman" panose="02020603050405020304" charset="0"/>
                <a:ea typeface="宋体" panose="02010600030101010101" pitchFamily="2" charset="-122"/>
                <a:cs typeface="Times New Roman" panose="02020603050405020304" charset="0"/>
              </a:rPr>
              <a:t>x</a:t>
            </a:r>
            <a:r>
              <a:rPr sz="3200" b="1">
                <a:latin typeface="宋体" panose="02010600030101010101" pitchFamily="2" charset="-122"/>
                <a:ea typeface="宋体" panose="02010600030101010101" pitchFamily="2" charset="-122"/>
                <a:cs typeface="宋体" panose="02010600030101010101" pitchFamily="2" charset="-122"/>
              </a:rPr>
              <a:t>+8）=3.5</a:t>
            </a:r>
            <a:endParaRPr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sz="3200" b="1">
              <a:latin typeface="宋体" panose="02010600030101010101" pitchFamily="2" charset="-122"/>
              <a:ea typeface="宋体" panose="02010600030101010101" pitchFamily="2" charset="-122"/>
              <a:cs typeface="宋体" panose="02010600030101010101" pitchFamily="2" charset="-122"/>
            </a:endParaRPr>
          </a:p>
        </p:txBody>
      </p:sp>
      <p:sp>
        <p:nvSpPr>
          <p:cNvPr id="8" name="QB_4_AN.1_1#b69ca93eb.bracket?vbaanalysisanswer=1&amp;vbadefaultcenterpage=1&amp;parentnodeid=1c39e6aa0&amp;hasmatchpositionanswer=1"/>
          <p:cNvSpPr/>
          <p:nvPr>
            <p:custDataLst>
              <p:tags r:id="rId2"/>
            </p:custDataLst>
          </p:nvPr>
        </p:nvSpPr>
        <p:spPr>
          <a:xfrm>
            <a:off x="911860" y="2161540"/>
            <a:ext cx="1729740" cy="738505"/>
          </a:xfrm>
          <a:prstGeom prst="rect">
            <a:avLst/>
          </a:prstGeom>
          <a:noFill/>
        </p:spPr>
        <p:txBody>
          <a:bodyPr wrap="square" lIns="0" tIns="0" rIns="0" bIns="0" rtlCol="0" anchor="t">
            <a:spAutoFit/>
          </a:bodyPr>
          <a:p>
            <a:pPr marL="0" algn="l" latinLnBrk="1">
              <a:lnSpc>
                <a:spcPct val="150000"/>
              </a:lnSpc>
            </a:pPr>
            <a:r>
              <a:rPr lang="zh-CN" altLang="zh-CN" sz="3200" b="1" i="1">
                <a:solidFill>
                  <a:srgbClr val="FF0000"/>
                </a:solidFill>
                <a:latin typeface="Times New Roman" panose="02020603050405020304" charset="0"/>
                <a:ea typeface="楷体" panose="02010609060101010101" charset="-122"/>
                <a:cs typeface="Times New Roman" panose="02020603050405020304" charset="0"/>
                <a:sym typeface="+mn-ea"/>
              </a:rPr>
              <a:t>x</a:t>
            </a: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＝11</a:t>
            </a:r>
            <a:endParaRPr lang="zh-CN" altLang="zh-CN" sz="32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9" name="QB_4_AN.1_1#b69ca93eb.bracket?vbaanalysisanswer=1&amp;vbadefaultcenterpage=1&amp;parentnodeid=1c39e6aa0&amp;hasmatchpositionanswer=1"/>
          <p:cNvSpPr/>
          <p:nvPr>
            <p:custDataLst>
              <p:tags r:id="rId3"/>
            </p:custDataLst>
          </p:nvPr>
        </p:nvSpPr>
        <p:spPr>
          <a:xfrm>
            <a:off x="6065520" y="2161540"/>
            <a:ext cx="1729740" cy="738505"/>
          </a:xfrm>
          <a:prstGeom prst="rect">
            <a:avLst/>
          </a:prstGeom>
          <a:noFill/>
        </p:spPr>
        <p:txBody>
          <a:bodyPr wrap="square" lIns="0" tIns="0" rIns="0" bIns="0" rtlCol="0" anchor="t">
            <a:spAutoFit/>
          </a:bodyPr>
          <a:p>
            <a:pPr marL="0" algn="l" latinLnBrk="1">
              <a:lnSpc>
                <a:spcPct val="150000"/>
              </a:lnSpc>
            </a:pPr>
            <a:r>
              <a:rPr lang="zh-CN" altLang="zh-CN" sz="3200" b="1" i="1">
                <a:solidFill>
                  <a:srgbClr val="FF0000"/>
                </a:solidFill>
                <a:latin typeface="Times New Roman" panose="02020603050405020304" charset="0"/>
                <a:ea typeface="楷体" panose="02010609060101010101" charset="-122"/>
                <a:cs typeface="Times New Roman" panose="02020603050405020304" charset="0"/>
                <a:sym typeface="+mn-ea"/>
              </a:rPr>
              <a:t>x</a:t>
            </a: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＝0.04</a:t>
            </a:r>
            <a:endParaRPr lang="zh-CN" altLang="zh-CN" sz="32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13" name="QB_4_AN.1_1#b69ca93eb.bracket?vbaanalysisanswer=1&amp;vbadefaultcenterpage=1&amp;parentnodeid=1c39e6aa0&amp;hasmatchpositionanswer=1"/>
          <p:cNvSpPr/>
          <p:nvPr>
            <p:custDataLst>
              <p:tags r:id="rId4"/>
            </p:custDataLst>
          </p:nvPr>
        </p:nvSpPr>
        <p:spPr>
          <a:xfrm>
            <a:off x="1715135" y="5128260"/>
            <a:ext cx="1729740" cy="738505"/>
          </a:xfrm>
          <a:prstGeom prst="rect">
            <a:avLst/>
          </a:prstGeom>
          <a:noFill/>
        </p:spPr>
        <p:txBody>
          <a:bodyPr wrap="square" lIns="0" tIns="0" rIns="0" bIns="0" rtlCol="0" anchor="t">
            <a:spAutoFit/>
          </a:bodyPr>
          <a:p>
            <a:pPr marL="0" algn="l" latinLnBrk="1">
              <a:lnSpc>
                <a:spcPct val="150000"/>
              </a:lnSpc>
            </a:pPr>
            <a:r>
              <a:rPr lang="zh-CN" altLang="zh-CN" sz="3200" b="1" i="1">
                <a:solidFill>
                  <a:srgbClr val="FF0000"/>
                </a:solidFill>
                <a:latin typeface="Times New Roman" panose="02020603050405020304" charset="0"/>
                <a:ea typeface="楷体" panose="02010609060101010101" charset="-122"/>
                <a:cs typeface="Times New Roman" panose="02020603050405020304" charset="0"/>
                <a:sym typeface="+mn-ea"/>
              </a:rPr>
              <a:t>x</a:t>
            </a: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＝13.5</a:t>
            </a:r>
            <a:endParaRPr lang="zh-CN" altLang="zh-CN" sz="32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14" name="QB_4_AN.1_1#b69ca93eb.bracket?vbaanalysisanswer=1&amp;vbadefaultcenterpage=1&amp;parentnodeid=1c39e6aa0&amp;hasmatchpositionanswer=1"/>
          <p:cNvSpPr/>
          <p:nvPr>
            <p:custDataLst>
              <p:tags r:id="rId5"/>
            </p:custDataLst>
          </p:nvPr>
        </p:nvSpPr>
        <p:spPr>
          <a:xfrm>
            <a:off x="7495540" y="5208905"/>
            <a:ext cx="1729740" cy="738505"/>
          </a:xfrm>
          <a:prstGeom prst="rect">
            <a:avLst/>
          </a:prstGeom>
          <a:noFill/>
        </p:spPr>
        <p:txBody>
          <a:bodyPr wrap="square" lIns="0" tIns="0" rIns="0" bIns="0" rtlCol="0" anchor="t">
            <a:spAutoFit/>
          </a:bodyPr>
          <a:p>
            <a:pPr marL="0" algn="l" latinLnBrk="1">
              <a:lnSpc>
                <a:spcPct val="150000"/>
              </a:lnSpc>
            </a:pPr>
            <a:r>
              <a:rPr lang="zh-CN" altLang="zh-CN" sz="3200" b="1" i="1">
                <a:solidFill>
                  <a:srgbClr val="FF0000"/>
                </a:solidFill>
                <a:latin typeface="Times New Roman" panose="02020603050405020304" charset="0"/>
                <a:ea typeface="楷体" panose="02010609060101010101" charset="-122"/>
                <a:cs typeface="Times New Roman" panose="02020603050405020304" charset="0"/>
                <a:sym typeface="+mn-ea"/>
              </a:rPr>
              <a:t>x</a:t>
            </a: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＝2</a:t>
            </a:r>
            <a:endParaRPr lang="zh-CN" altLang="zh-CN" sz="3200" b="1">
              <a:solidFill>
                <a:srgbClr val="FF000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9" grpId="0" autoUpdateAnimBg="0"/>
      <p:bldP spid="13" grpId="0" autoUpdateAnimBg="0"/>
      <p:bldP spid="14"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87020" y="802005"/>
            <a:ext cx="11617325" cy="1568450"/>
          </a:xfrm>
          <a:prstGeom prst="rect">
            <a:avLst/>
          </a:prstGeom>
          <a:noFill/>
          <a:ln w="9525">
            <a:noFill/>
          </a:ln>
        </p:spPr>
        <p:txBody>
          <a:bodyPr wrap="square">
            <a:spAutoFit/>
          </a:bodyPr>
          <a:p>
            <a:pPr indent="0" fontAlgn="auto">
              <a:lnSpc>
                <a:spcPct val="150000"/>
              </a:lnSpc>
            </a:pPr>
            <a:r>
              <a:rPr sz="3200" b="1">
                <a:latin typeface="宋体" panose="02010600030101010101" pitchFamily="2" charset="-122"/>
                <a:ea typeface="宋体" panose="02010600030101010101" pitchFamily="2" charset="-122"/>
                <a:cs typeface="宋体" panose="02010600030101010101" pitchFamily="2" charset="-122"/>
              </a:rPr>
              <a:t>4.看图列方程并求出未知数的值。</a:t>
            </a:r>
            <a:endParaRPr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3200" b="1">
                <a:latin typeface="宋体" panose="02010600030101010101" pitchFamily="2" charset="-122"/>
                <a:ea typeface="宋体" panose="02010600030101010101" pitchFamily="2" charset="-122"/>
                <a:cs typeface="宋体" panose="02010600030101010101" pitchFamily="2" charset="-122"/>
              </a:rPr>
              <a:t>（1） </a:t>
            </a:r>
            <a:endParaRPr sz="3200" b="1">
              <a:latin typeface="宋体" panose="02010600030101010101" pitchFamily="2" charset="-122"/>
              <a:ea typeface="宋体" panose="02010600030101010101" pitchFamily="2" charset="-122"/>
              <a:cs typeface="宋体" panose="02010600030101010101" pitchFamily="2" charset="-122"/>
            </a:endParaRPr>
          </a:p>
        </p:txBody>
      </p:sp>
      <p:sp>
        <p:nvSpPr>
          <p:cNvPr id="5" name="QB_4_AN.1_1#b69ca93eb.bracket?vbaanalysisanswer=1&amp;vbadefaultcenterpage=1&amp;parentnodeid=1c39e6aa0&amp;hasmatchpositionanswer=1"/>
          <p:cNvSpPr/>
          <p:nvPr>
            <p:custDataLst>
              <p:tags r:id="rId2"/>
            </p:custDataLst>
          </p:nvPr>
        </p:nvSpPr>
        <p:spPr>
          <a:xfrm>
            <a:off x="3002915" y="4302125"/>
            <a:ext cx="10601960" cy="1477010"/>
          </a:xfrm>
          <a:prstGeom prst="rect">
            <a:avLst/>
          </a:prstGeom>
          <a:noFill/>
        </p:spPr>
        <p:txBody>
          <a:bodyPr wrap="square" lIns="0" tIns="0" rIns="0" bIns="0" rtlCol="0" anchor="t">
            <a:spAutoFit/>
          </a:bodyPr>
          <a:p>
            <a:pPr marL="0" algn="l" latinLnBrk="1">
              <a:lnSpc>
                <a:spcPct val="150000"/>
              </a:lnSpc>
            </a:pPr>
            <a:r>
              <a:rPr lang="zh-CN" altLang="zh-CN" sz="3200" b="1" i="1">
                <a:solidFill>
                  <a:srgbClr val="FF0000"/>
                </a:solidFill>
                <a:latin typeface="Times New Roman" panose="02020603050405020304" charset="0"/>
                <a:ea typeface="楷体" panose="02010609060101010101" charset="-122"/>
                <a:cs typeface="Times New Roman" panose="02020603050405020304" charset="0"/>
                <a:sym typeface="+mn-ea"/>
              </a:rPr>
              <a:t>x</a:t>
            </a: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＋20＝50＋30</a:t>
            </a:r>
            <a:endParaRPr lang="zh-CN" altLang="zh-CN" sz="3200" b="1">
              <a:solidFill>
                <a:srgbClr val="FF0000"/>
              </a:solidFill>
              <a:latin typeface="楷体" panose="02010609060101010101" charset="-122"/>
              <a:ea typeface="楷体" panose="02010609060101010101" charset="-122"/>
              <a:cs typeface="楷体" panose="02010609060101010101" charset="-122"/>
              <a:sym typeface="+mn-ea"/>
            </a:endParaRPr>
          </a:p>
          <a:p>
            <a:pPr marL="0" algn="l" latinLnBrk="1">
              <a:lnSpc>
                <a:spcPct val="150000"/>
              </a:lnSpc>
            </a:pP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    </a:t>
            </a:r>
            <a:r>
              <a:rPr lang="zh-CN" altLang="zh-CN" sz="3200" b="1" i="1">
                <a:solidFill>
                  <a:srgbClr val="FF0000"/>
                </a:solidFill>
                <a:latin typeface="Times New Roman" panose="02020603050405020304" charset="0"/>
                <a:ea typeface="楷体" panose="02010609060101010101" charset="-122"/>
                <a:cs typeface="Times New Roman" panose="02020603050405020304" charset="0"/>
                <a:sym typeface="+mn-ea"/>
              </a:rPr>
              <a:t>x</a:t>
            </a: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＝60</a:t>
            </a:r>
            <a:endParaRPr lang="zh-CN" altLang="zh-CN" sz="3200" b="1">
              <a:solidFill>
                <a:srgbClr val="FF0000"/>
              </a:solidFill>
              <a:latin typeface="楷体" panose="02010609060101010101" charset="-122"/>
              <a:ea typeface="楷体" panose="02010609060101010101" charset="-122"/>
              <a:cs typeface="楷体" panose="02010609060101010101" charset="-122"/>
              <a:sym typeface="+mn-ea"/>
            </a:endParaRPr>
          </a:p>
        </p:txBody>
      </p:sp>
      <p:pic>
        <p:nvPicPr>
          <p:cNvPr id="3" name="图片 2"/>
          <p:cNvPicPr>
            <a:picLocks noChangeAspect="1"/>
          </p:cNvPicPr>
          <p:nvPr/>
        </p:nvPicPr>
        <p:blipFill>
          <a:blip r:embed="rId3"/>
          <a:stretch>
            <a:fillRect/>
          </a:stretch>
        </p:blipFill>
        <p:spPr>
          <a:xfrm>
            <a:off x="3002915" y="1914525"/>
            <a:ext cx="5534025" cy="2143125"/>
          </a:xfrm>
          <a:prstGeom prst="rect">
            <a:avLst/>
          </a:prstGeom>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87020" y="802005"/>
            <a:ext cx="11617325" cy="1568450"/>
          </a:xfrm>
          <a:prstGeom prst="rect">
            <a:avLst/>
          </a:prstGeom>
          <a:noFill/>
          <a:ln w="9525">
            <a:noFill/>
          </a:ln>
        </p:spPr>
        <p:txBody>
          <a:bodyPr wrap="square">
            <a:spAutoFit/>
          </a:bodyPr>
          <a:p>
            <a:pPr indent="0" fontAlgn="auto">
              <a:lnSpc>
                <a:spcPct val="150000"/>
              </a:lnSpc>
            </a:pPr>
            <a:r>
              <a:rPr sz="3200" b="1">
                <a:latin typeface="宋体" panose="02010600030101010101" pitchFamily="2" charset="-122"/>
                <a:ea typeface="宋体" panose="02010600030101010101" pitchFamily="2" charset="-122"/>
                <a:cs typeface="宋体" panose="02010600030101010101" pitchFamily="2" charset="-122"/>
              </a:rPr>
              <a:t>4.看图列方程并求出未知数的值。</a:t>
            </a:r>
            <a:endParaRPr sz="32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3200" b="1">
                <a:latin typeface="宋体" panose="02010600030101010101" pitchFamily="2" charset="-122"/>
                <a:ea typeface="宋体" panose="02010600030101010101" pitchFamily="2" charset="-122"/>
                <a:cs typeface="宋体" panose="02010600030101010101" pitchFamily="2" charset="-122"/>
              </a:rPr>
              <a:t>（</a:t>
            </a:r>
            <a:r>
              <a:rPr lang="en-US" sz="3200" b="1">
                <a:latin typeface="宋体" panose="02010600030101010101" pitchFamily="2" charset="-122"/>
                <a:ea typeface="宋体" panose="02010600030101010101" pitchFamily="2" charset="-122"/>
                <a:cs typeface="宋体" panose="02010600030101010101" pitchFamily="2" charset="-122"/>
              </a:rPr>
              <a:t>2</a:t>
            </a:r>
            <a:r>
              <a:rPr sz="3200" b="1">
                <a:latin typeface="宋体" panose="02010600030101010101" pitchFamily="2" charset="-122"/>
                <a:ea typeface="宋体" panose="02010600030101010101" pitchFamily="2" charset="-122"/>
                <a:cs typeface="宋体" panose="02010600030101010101" pitchFamily="2" charset="-122"/>
              </a:rPr>
              <a:t>） </a:t>
            </a:r>
            <a:endParaRPr sz="3200" b="1">
              <a:latin typeface="宋体" panose="02010600030101010101" pitchFamily="2" charset="-122"/>
              <a:ea typeface="宋体" panose="02010600030101010101" pitchFamily="2" charset="-122"/>
              <a:cs typeface="宋体" panose="02010600030101010101" pitchFamily="2" charset="-122"/>
            </a:endParaRPr>
          </a:p>
        </p:txBody>
      </p:sp>
      <p:sp>
        <p:nvSpPr>
          <p:cNvPr id="5" name="QB_4_AN.1_1#b69ca93eb.bracket?vbaanalysisanswer=1&amp;vbadefaultcenterpage=1&amp;parentnodeid=1c39e6aa0&amp;hasmatchpositionanswer=1"/>
          <p:cNvSpPr/>
          <p:nvPr>
            <p:custDataLst>
              <p:tags r:id="rId2"/>
            </p:custDataLst>
          </p:nvPr>
        </p:nvSpPr>
        <p:spPr>
          <a:xfrm>
            <a:off x="3002915" y="4302125"/>
            <a:ext cx="10601960" cy="1477010"/>
          </a:xfrm>
          <a:prstGeom prst="rect">
            <a:avLst/>
          </a:prstGeom>
          <a:noFill/>
        </p:spPr>
        <p:txBody>
          <a:bodyPr wrap="square" lIns="0" tIns="0" rIns="0" bIns="0" rtlCol="0" anchor="t">
            <a:spAutoFit/>
          </a:bodyPr>
          <a:p>
            <a:pPr marL="0" algn="l" latinLnBrk="1">
              <a:lnSpc>
                <a:spcPct val="150000"/>
              </a:lnSpc>
            </a:pPr>
            <a:r>
              <a:rPr lang="zh-CN" altLang="zh-CN" sz="3200" b="1" i="1">
                <a:solidFill>
                  <a:srgbClr val="FF0000"/>
                </a:solidFill>
                <a:latin typeface="Times New Roman" panose="02020603050405020304" charset="0"/>
                <a:ea typeface="楷体" panose="02010609060101010101" charset="-122"/>
                <a:cs typeface="Times New Roman" panose="02020603050405020304" charset="0"/>
                <a:sym typeface="+mn-ea"/>
              </a:rPr>
              <a:t>x</a:t>
            </a: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＋4</a:t>
            </a:r>
            <a:r>
              <a:rPr lang="zh-CN" altLang="zh-CN" sz="3200" b="1" i="1">
                <a:solidFill>
                  <a:srgbClr val="FF0000"/>
                </a:solidFill>
                <a:latin typeface="Times New Roman" panose="02020603050405020304" charset="0"/>
                <a:ea typeface="楷体" panose="02010609060101010101" charset="-122"/>
                <a:cs typeface="Times New Roman" panose="02020603050405020304" charset="0"/>
                <a:sym typeface="+mn-ea"/>
              </a:rPr>
              <a:t>x</a:t>
            </a: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＝280</a:t>
            </a:r>
            <a:endParaRPr lang="zh-CN" altLang="zh-CN" sz="3200" b="1">
              <a:solidFill>
                <a:srgbClr val="FF0000"/>
              </a:solidFill>
              <a:latin typeface="楷体" panose="02010609060101010101" charset="-122"/>
              <a:ea typeface="楷体" panose="02010609060101010101" charset="-122"/>
              <a:cs typeface="楷体" panose="02010609060101010101" charset="-122"/>
              <a:sym typeface="+mn-ea"/>
            </a:endParaRPr>
          </a:p>
          <a:p>
            <a:pPr marL="0" algn="l" latinLnBrk="1">
              <a:lnSpc>
                <a:spcPct val="150000"/>
              </a:lnSpc>
            </a:pP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    </a:t>
            </a:r>
            <a:r>
              <a:rPr lang="zh-CN" altLang="zh-CN" sz="3200" b="1" i="1">
                <a:solidFill>
                  <a:srgbClr val="FF0000"/>
                </a:solidFill>
                <a:latin typeface="Times New Roman" panose="02020603050405020304" charset="0"/>
                <a:ea typeface="楷体" panose="02010609060101010101" charset="-122"/>
                <a:cs typeface="Times New Roman" panose="02020603050405020304" charset="0"/>
                <a:sym typeface="+mn-ea"/>
              </a:rPr>
              <a:t>x</a:t>
            </a:r>
            <a:r>
              <a:rPr lang="zh-CN" altLang="zh-CN" sz="3200" b="1">
                <a:solidFill>
                  <a:srgbClr val="FF0000"/>
                </a:solidFill>
                <a:latin typeface="楷体" panose="02010609060101010101" charset="-122"/>
                <a:ea typeface="楷体" panose="02010609060101010101" charset="-122"/>
                <a:cs typeface="楷体" panose="02010609060101010101" charset="-122"/>
                <a:sym typeface="+mn-ea"/>
              </a:rPr>
              <a:t>＝56</a:t>
            </a:r>
            <a:endParaRPr lang="zh-CN" altLang="zh-CN" sz="3200" b="1">
              <a:solidFill>
                <a:srgbClr val="FF0000"/>
              </a:solidFill>
              <a:latin typeface="楷体" panose="02010609060101010101" charset="-122"/>
              <a:ea typeface="楷体" panose="02010609060101010101" charset="-122"/>
              <a:cs typeface="楷体" panose="02010609060101010101" charset="-122"/>
              <a:sym typeface="+mn-ea"/>
            </a:endParaRPr>
          </a:p>
        </p:txBody>
      </p:sp>
      <p:pic>
        <p:nvPicPr>
          <p:cNvPr id="4" name="图片 3"/>
          <p:cNvPicPr>
            <a:picLocks noChangeAspect="1"/>
          </p:cNvPicPr>
          <p:nvPr/>
        </p:nvPicPr>
        <p:blipFill>
          <a:blip r:embed="rId3"/>
          <a:stretch>
            <a:fillRect/>
          </a:stretch>
        </p:blipFill>
        <p:spPr>
          <a:xfrm>
            <a:off x="3175635" y="1995805"/>
            <a:ext cx="5676900" cy="1981200"/>
          </a:xfrm>
          <a:prstGeom prst="rect">
            <a:avLst/>
          </a:prstGeom>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tags/tag1.xml><?xml version="1.0" encoding="utf-8"?>
<p:tagLst xmlns:p="http://schemas.openxmlformats.org/presentationml/2006/main">
  <p:tag name="KSO_WM_BEAUTIFY_FLAG" val="#fgm#"/>
  <p:tag name="KSO_WM_UNIT_INDEX" val="1"/>
  <p:tag name="KSO_WM_UNIT_TYPE" val="a"/>
  <p:tag name="KSO_WM_LAYOUT_CHECK_HASH" val="58204ba703b6277a2c8fdc498bbec4aa722b2661"/>
  <p:tag name="KSO_WM_NEWLAYOUT_ID" val="10"/>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fgm#"/>
  <p:tag name="KSO_WM_DIAGRAM_GROUP_CODE" val="1"/>
  <p:tag name="KSO_WM_UNIT_INDEX" val="1"/>
  <p:tag name="KSO_WM_UNIT_TYPE" val="f"/>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fgm#"/>
  <p:tag name="KSO_WM_DIAGRAM_GROUP_CODE" val="1"/>
  <p:tag name="KSO_WM_UNIT_INDEX" val="1"/>
  <p:tag name="KSO_WM_UNIT_TYPE" val="f"/>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 name="KSO_WM_DIAGRAM_VIRTUALLY_FRAME" val="{&quot;height&quot;:360.65,&quot;left&quot;:43.5,&quot;top&quot;:126.1,&quot;width&quot;:880.8}"/>
</p:tagLst>
</file>

<file path=ppt/tags/tag35.xml><?xml version="1.0" encoding="utf-8"?>
<p:tagLst xmlns:p="http://schemas.openxmlformats.org/presentationml/2006/main">
  <p:tag name="KSO_WM_BEAUTIFY_FLAG" val=""/>
  <p:tag name="KSO_WM_DIAGRAM_VIRTUALLY_FRAME" val="{&quot;height&quot;:360.65,&quot;left&quot;:43.5,&quot;top&quot;:126.1,&quot;width&quot;:880.8}"/>
</p:tagLst>
</file>

<file path=ppt/tags/tag36.xml><?xml version="1.0" encoding="utf-8"?>
<p:tagLst xmlns:p="http://schemas.openxmlformats.org/presentationml/2006/main">
  <p:tag name="KSO_WM_BEAUTIFY_FLAG" val=""/>
  <p:tag name="KSO_WM_DIAGRAM_VIRTUALLY_FRAME" val="{&quot;height&quot;:360.65,&quot;left&quot;:43.5,&quot;top&quot;:126.1,&quot;width&quot;:880.8}"/>
</p:tagLst>
</file>

<file path=ppt/tags/tag37.xml><?xml version="1.0" encoding="utf-8"?>
<p:tagLst xmlns:p="http://schemas.openxmlformats.org/presentationml/2006/main">
  <p:tag name="commondata" val="eyJoZGlkIjoiMTMzY2FmZTZlYWZhMDEyNmJlMTZiZTdjNzdlNGE5MjgifQ=="/>
</p:tagLst>
</file>

<file path=ppt/tags/tag4.xml><?xml version="1.0" encoding="utf-8"?>
<p:tagLst xmlns:p="http://schemas.openxmlformats.org/presentationml/2006/main">
  <p:tag name="KSO_WM_BEAUTIFY_FLAG" val="#fgm#"/>
  <p:tag name="KSO_WM_DIAGRAM_GROUP_CODE" val="1"/>
  <p:tag name="KSO_WM_UNIT_INDEX" val="1"/>
  <p:tag name="KSO_WM_UNIT_TYPE" val="f"/>
</p:tagLst>
</file>

<file path=ppt/tags/tag5.xml><?xml version="1.0" encoding="utf-8"?>
<p:tagLst xmlns:p="http://schemas.openxmlformats.org/presentationml/2006/main">
  <p:tag name="KSO_WM_BEAUTIFY_FLAG" val="#fgm#"/>
  <p:tag name="KSO_WM_DIAGRAM_GROUP_CODE" val="1"/>
  <p:tag name="KSO_WM_UNIT_INDEX" val="1"/>
  <p:tag name="KSO_WM_UNIT_TYPE" val="f"/>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1869</Words>
  <Application>WPS 演示</Application>
  <PresentationFormat>宽屏</PresentationFormat>
  <Paragraphs>177</Paragraphs>
  <Slides>19</Slides>
  <Notes>8</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19</vt:i4>
      </vt:variant>
    </vt:vector>
  </HeadingPairs>
  <TitlesOfParts>
    <vt:vector size="31" baseType="lpstr">
      <vt:lpstr>Arial</vt:lpstr>
      <vt:lpstr>宋体</vt:lpstr>
      <vt:lpstr>Wingdings</vt:lpstr>
      <vt:lpstr>微软雅黑</vt:lpstr>
      <vt:lpstr>方正兰亭黑_GBK</vt:lpstr>
      <vt:lpstr>黑体</vt:lpstr>
      <vt:lpstr>Times New Roman</vt:lpstr>
      <vt:lpstr>楷体</vt:lpstr>
      <vt:lpstr>Arial Unicode MS</vt:lpstr>
      <vt:lpstr>Calibri</vt:lpstr>
      <vt:lpstr>等线</vt:lpstr>
      <vt:lpstr/>
      <vt:lpstr>全品学练考</vt:lpstr>
      <vt:lpstr>8     总复习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芗筱</cp:lastModifiedBy>
  <cp:revision>46</cp:revision>
  <dcterms:created xsi:type="dcterms:W3CDTF">2024-12-09T09:33:00Z</dcterms:created>
  <dcterms:modified xsi:type="dcterms:W3CDTF">2025-07-18T07:57:26Z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D56094592DA949379B1AC3C6CC0C316C_13</vt:lpwstr>
  </property>
  <property fmtid="{D5CDD505-2E9C-101B-9397-08002B2CF9AE}" pid="3" name="KSOProductBuildVer">
    <vt:lpwstr>2052-12.1.0.21915</vt:lpwstr>
  </property>
</Properties>
</file>