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6"/>
  </p:notesMasterIdLst>
  <p:sldIdLst>
    <p:sldId id="265" r:id="rId3"/>
    <p:sldId id="268" r:id="rId4"/>
    <p:sldId id="257" r:id="rId5"/>
    <p:sldId id="269" r:id="rId7"/>
    <p:sldId id="270" r:id="rId8"/>
    <p:sldId id="271" r:id="rId9"/>
    <p:sldId id="272" r:id="rId10"/>
    <p:sldId id="266" r:id="rId11"/>
    <p:sldId id="267" r:id="rId12"/>
    <p:sldId id="273" r:id="rId13"/>
    <p:sldId id="275" r:id="rId14"/>
    <p:sldId id="283" r:id="rId15"/>
    <p:sldId id="276" r:id="rId16"/>
    <p:sldId id="277" r:id="rId17"/>
    <p:sldId id="274" r:id="rId18"/>
    <p:sldId id="278" r:id="rId19"/>
    <p:sldId id="282" r:id="rId20"/>
    <p:sldId id="281" r:id="rId21"/>
    <p:sldId id="280" r:id="rId22"/>
    <p:sldId id="263" r:id="rId23"/>
  </p:sldIdLst>
  <p:sldSz cx="12192000" cy="6858000"/>
  <p:notesSz cx="6858000" cy="12192000"/>
  <p:custDataLst>
    <p:tags r:id="rId27"/>
  </p:custDataLst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08300"/>
    <a:srgbClr val="DC4F0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5611"/>
    <p:restoredTop sz="94610"/>
  </p:normalViewPr>
  <p:slideViewPr>
    <p:cSldViewPr snapToGrid="0" snapToObjects="1">
      <p:cViewPr varScale="1">
        <p:scale>
          <a:sx n="110" d="100"/>
          <a:sy n="110" d="100"/>
        </p:scale>
        <p:origin x="59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-103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gs" Target="tags/tag3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image" Target="../media/image2.png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tags" Target="../tags/tag1.xm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一段文本-1项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ctrTitle" idx="17826049" hasCustomPrompt="1"/>
            <p:custDataLst>
              <p:tags r:id="rId3"/>
            </p:custDataLst>
          </p:nvPr>
        </p:nvSpPr>
        <p:spPr>
          <a:xfrm>
            <a:off x="1219200" y="2590800"/>
            <a:ext cx="9753600" cy="762000"/>
          </a:xfrm>
          <a:prstGeom prst="rect">
            <a:avLst/>
          </a:prstGeom>
          <a:noFill/>
        </p:spPr>
        <p:txBody>
          <a:bodyPr lIns="0" tIns="0" rIns="0" bIns="0" anchor="ctr">
            <a:normAutofit/>
          </a:bodyPr>
          <a:lstStyle>
            <a:lvl1pPr marL="0" indent="0" algn="ctr">
              <a:spcBef>
                <a:spcPct val="0"/>
              </a:spcBef>
              <a:spcAft>
                <a:spcPct val="0"/>
              </a:spcAft>
              <a:buNone/>
              <a:defRPr sz="4400" b="1" spc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7826817" hasCustomPrompt="1"/>
            <p:custDataLst>
              <p:tags r:id="rId4"/>
            </p:custDataLst>
          </p:nvPr>
        </p:nvSpPr>
        <p:spPr>
          <a:xfrm>
            <a:off x="3752850" y="3524250"/>
            <a:ext cx="3130550" cy="311150"/>
          </a:xfrm>
          <a:prstGeom prst="rect">
            <a:avLst/>
          </a:prstGeom>
          <a:solidFill>
            <a:schemeClr val="bg1"/>
          </a:solidFill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</a:defRPr>
            </a:lvl1pPr>
          </a:lstStyle>
          <a:p>
            <a:pPr lvl="0"/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英语</a:t>
            </a: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三年级上册</a:t>
            </a: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RJ·PEP</a:t>
            </a:r>
            <a:endParaRPr lang="en-US" altLang="zh-CN" smtClean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idx="17826050" hasCustomPrompt="1"/>
            <p:custDataLst>
              <p:tags r:id="rId5"/>
            </p:custDataLst>
          </p:nvPr>
        </p:nvSpPr>
        <p:spPr>
          <a:xfrm>
            <a:off x="6874510" y="3524250"/>
            <a:ext cx="1610995" cy="311150"/>
          </a:xfrm>
          <a:prstGeom prst="rect">
            <a:avLst/>
          </a:prstGeom>
          <a:solidFill>
            <a:srgbClr val="C00000"/>
          </a:solidFill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</a:defRPr>
            </a:lvl1pPr>
          </a:lstStyle>
          <a:p>
            <a:pPr lvl="0"/>
            <a:r>
              <a:rPr 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作业课件</a:t>
            </a:r>
            <a:endParaRPr lang="zh-CN" altLang="en-US" smtClean="0"/>
          </a:p>
        </p:txBody>
      </p:sp>
      <p:pic>
        <p:nvPicPr>
          <p:cNvPr id="15" name="图片 14" descr="小学logo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838200" y="379730"/>
            <a:ext cx="1259840" cy="56705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小学logo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48945" y="419735"/>
            <a:ext cx="720000" cy="324073"/>
          </a:xfrm>
          <a:prstGeom prst="rect">
            <a:avLst/>
          </a:prstGeom>
        </p:spPr>
      </p:pic>
      <p:pic>
        <p:nvPicPr>
          <p:cNvPr id="11" name="图片 10" descr="30+年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354945" y="6236970"/>
            <a:ext cx="1440000" cy="24931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 userDrawn="1"/>
        </p:nvGrpSpPr>
        <p:grpSpPr>
          <a:xfrm>
            <a:off x="1962150" y="2607945"/>
            <a:ext cx="8929370" cy="1571625"/>
            <a:chOff x="3090" y="4107"/>
            <a:chExt cx="14062" cy="2475"/>
          </a:xfrm>
        </p:grpSpPr>
        <p:sp>
          <p:nvSpPr>
            <p:cNvPr id="9" name="文本框 8"/>
            <p:cNvSpPr txBox="1"/>
            <p:nvPr userDrawn="1"/>
          </p:nvSpPr>
          <p:spPr>
            <a:xfrm>
              <a:off x="3090" y="4197"/>
              <a:ext cx="2601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小学官网</a:t>
              </a:r>
              <a:endPara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文本框 9"/>
            <p:cNvSpPr txBox="1"/>
            <p:nvPr userDrawn="1"/>
          </p:nvSpPr>
          <p:spPr>
            <a:xfrm>
              <a:off x="5851" y="4107"/>
              <a:ext cx="11301" cy="1559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>
                <a:lnSpc>
                  <a:spcPct val="130000"/>
                </a:lnSpc>
              </a:pPr>
              <a:r>
                <a:rPr lang="zh-CN" altLang="en-US"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听力音频、课时课件等资源</a:t>
              </a:r>
              <a:endParaRPr lang="zh-CN" altLang="en-US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还可登录：</a:t>
              </a:r>
              <a:r>
                <a:rPr lang="en-US" altLang="zh-CN"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xx.canpoint.cn</a:t>
              </a:r>
              <a:endParaRPr lang="en-US" altLang="zh-CN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11" name="文本框 10"/>
            <p:cNvSpPr txBox="1"/>
            <p:nvPr userDrawn="1"/>
          </p:nvSpPr>
          <p:spPr>
            <a:xfrm>
              <a:off x="3090" y="5760"/>
              <a:ext cx="2601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联系我们</a:t>
              </a:r>
              <a:endPara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文本框 11"/>
            <p:cNvSpPr txBox="1"/>
            <p:nvPr userDrawn="1"/>
          </p:nvSpPr>
          <p:spPr>
            <a:xfrm>
              <a:off x="5851" y="5760"/>
              <a:ext cx="11301" cy="70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>
                <a:lnSpc>
                  <a:spcPct val="130000"/>
                </a:lnSpc>
              </a:pPr>
              <a:r>
                <a:rPr lang="en-US" sz="20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方正兰亭黑_GBK" panose="02000000000000000000" charset="-122"/>
                </a:rPr>
                <a:t>400-0555-100</a:t>
              </a:r>
              <a:endParaRPr lang="en-US" sz="20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黑_GBK" panose="02000000000000000000" charset="-122"/>
              </a:endParaRPr>
            </a:p>
          </p:txBody>
        </p:sp>
      </p:grpSp>
      <p:pic>
        <p:nvPicPr>
          <p:cNvPr id="2" name="图片 1" descr="小学logo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38200" y="379730"/>
            <a:ext cx="1259840" cy="567055"/>
          </a:xfrm>
          <a:prstGeom prst="rect">
            <a:avLst/>
          </a:prstGeom>
        </p:spPr>
      </p:pic>
      <p:pic>
        <p:nvPicPr>
          <p:cNvPr id="3" name="图片 2" descr="30+年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193530" y="476250"/>
            <a:ext cx="2160270" cy="37401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10.xml"/><Relationship Id="rId4" Type="http://schemas.openxmlformats.org/officeDocument/2006/relationships/tags" Target="../tags/tag9.xml"/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2.xml"/><Relationship Id="rId8" Type="http://schemas.openxmlformats.org/officeDocument/2006/relationships/slideLayout" Target="../slideLayouts/slideLayout2.xml"/><Relationship Id="rId7" Type="http://schemas.openxmlformats.org/officeDocument/2006/relationships/tags" Target="../tags/tag17.xml"/><Relationship Id="rId6" Type="http://schemas.openxmlformats.org/officeDocument/2006/relationships/tags" Target="../tags/tag16.xml"/><Relationship Id="rId5" Type="http://schemas.openxmlformats.org/officeDocument/2006/relationships/tags" Target="../tags/tag15.xml"/><Relationship Id="rId4" Type="http://schemas.openxmlformats.org/officeDocument/2006/relationships/tags" Target="../tags/tag14.xml"/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tags" Target="../tags/tag21.xml"/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tags" Target="../tags/tag18.xml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24.xml"/><Relationship Id="rId2" Type="http://schemas.openxmlformats.org/officeDocument/2006/relationships/tags" Target="../tags/tag23.xml"/><Relationship Id="rId1" Type="http://schemas.openxmlformats.org/officeDocument/2006/relationships/tags" Target="../tags/tag22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26.xml"/><Relationship Id="rId1" Type="http://schemas.openxmlformats.org/officeDocument/2006/relationships/tags" Target="../tags/tag2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8.xml"/><Relationship Id="rId1" Type="http://schemas.openxmlformats.org/officeDocument/2006/relationships/tags" Target="../tags/tag2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30.xml"/><Relationship Id="rId1" Type="http://schemas.openxmlformats.org/officeDocument/2006/relationships/tags" Target="../tags/tag2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7826049"/>
          </p:nvPr>
        </p:nvSpPr>
        <p:spPr/>
        <p:txBody>
          <a:bodyPr>
            <a:normAutofit/>
          </a:bodyPr>
          <a:p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sym typeface="+mn-ea"/>
              </a:rPr>
              <a:t>全品作业本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7826817"/>
          </p:nvPr>
        </p:nvSpPr>
        <p:spPr/>
        <p:txBody>
          <a:bodyPr/>
          <a:p>
            <a:r>
              <a:rPr lang="zh-CN" altLang="en-US" b="1">
                <a:ea typeface="微软雅黑" panose="020B0503020204020204" pitchFamily="34" charset="-122"/>
              </a:rPr>
              <a:t>数学</a:t>
            </a:r>
            <a:r>
              <a:rPr lang="en-US" altLang="zh-CN" b="1">
                <a:ea typeface="微软雅黑" panose="020B0503020204020204" pitchFamily="34" charset="-122"/>
              </a:rPr>
              <a:t>  </a:t>
            </a:r>
            <a:r>
              <a:rPr lang="zh-CN" altLang="en-US" b="1">
                <a:ea typeface="微软雅黑" panose="020B0503020204020204" pitchFamily="34" charset="-122"/>
              </a:rPr>
              <a:t>五</a:t>
            </a:r>
            <a:r>
              <a:rPr lang="zh-CN" altLang="en-US" b="1">
                <a:ea typeface="微软雅黑" panose="020B0503020204020204" pitchFamily="34" charset="-122"/>
              </a:rPr>
              <a:t>年级上册</a:t>
            </a:r>
            <a:r>
              <a:rPr lang="en-US" altLang="zh-CN" b="1">
                <a:ea typeface="微软雅黑" panose="020B0503020204020204" pitchFamily="34" charset="-122"/>
              </a:rPr>
              <a:t>   </a:t>
            </a:r>
            <a:r>
              <a:rPr lang="zh-CN" altLang="en-US" b="1">
                <a:ea typeface="微软雅黑" panose="020B0503020204020204" pitchFamily="34" charset="-122"/>
              </a:rPr>
              <a:t>人教</a:t>
            </a:r>
            <a:r>
              <a:rPr lang="en-US" altLang="zh-CN" b="1">
                <a:ea typeface="微软雅黑" panose="020B0503020204020204" pitchFamily="34" charset="-122"/>
              </a:rPr>
              <a:t>RJ</a:t>
            </a:r>
            <a:endParaRPr lang="en-US" altLang="zh-CN" b="1">
              <a:ea typeface="微软雅黑" panose="020B0503020204020204" pitchFamily="34" charset="-122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idx="17826050"/>
          </p:nvPr>
        </p:nvSpPr>
        <p:spPr/>
        <p:txBody>
          <a:bodyPr/>
          <a:p>
            <a:endParaRPr lang="zh-CN" altLang="en-US" b="1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7" name="文本占位符 9"/>
          <p:cNvSpPr txBox="1"/>
          <p:nvPr>
            <p:custDataLst>
              <p:tags r:id="rId1"/>
            </p:custDataLst>
          </p:nvPr>
        </p:nvSpPr>
        <p:spPr>
          <a:xfrm>
            <a:off x="6883400" y="3524250"/>
            <a:ext cx="1610995" cy="311150"/>
          </a:xfrm>
          <a:prstGeom prst="rect">
            <a:avLst/>
          </a:prstGeom>
          <a:solidFill>
            <a:srgbClr val="C00000"/>
          </a:solidFill>
        </p:spPr>
        <p:txBody>
          <a:bodyPr lIns="0" tIns="0" rIns="0" bIns="0" anchor="t">
            <a:normAutofit/>
          </a:bodyPr>
          <a:lstStyle>
            <a:lvl1pPr marL="0" indent="0" algn="ctr" defTabSz="914400" rtl="0" eaLnBrk="1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b="1">
                <a:solidFill>
                  <a:schemeClr val="bg1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作业课件</a:t>
            </a:r>
            <a:endParaRPr lang="zh-CN" alt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640715" y="861060"/>
            <a:ext cx="1112583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三、</a:t>
            </a:r>
            <a:r>
              <a:rPr lang="en-US" altLang="zh-CN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算一算。</a:t>
            </a:r>
            <a:endParaRPr lang="zh-CN" altLang="en-US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10.直接写得数。</a:t>
            </a:r>
            <a:endParaRPr lang="en-US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3.2×4= </a:t>
            </a:r>
            <a:r>
              <a:rPr 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 </a:t>
            </a:r>
            <a:r>
              <a:rPr 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lang="en-US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0.7×0.5= </a:t>
            </a:r>
            <a:endParaRPr lang="en-US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0.5×40= </a:t>
            </a:r>
            <a:r>
              <a:rPr 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 </a:t>
            </a:r>
            <a:r>
              <a:rPr 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endParaRPr lang="en-US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2.5×0.3= </a:t>
            </a:r>
            <a:r>
              <a:rPr lang="en-US" altLang="zh-CN" sz="32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</a:rPr>
              <a:t> </a:t>
            </a:r>
            <a:r>
              <a:rPr lang="en-US" altLang="zh-CN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       </a:t>
            </a:r>
            <a:endParaRPr lang="zh-CN" altLang="en-US" sz="32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225675" y="2508885"/>
            <a:ext cx="11684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12.8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628265" y="3264535"/>
            <a:ext cx="11684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0.35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488565" y="3987165"/>
            <a:ext cx="11684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20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701290" y="4709795"/>
            <a:ext cx="11684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0.75 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2" grpId="0"/>
      <p:bldP spid="2" grpId="1"/>
      <p:bldP spid="3" grpId="0"/>
      <p:bldP spid="3" grpId="1"/>
      <p:bldP spid="4" grpId="0"/>
      <p:bldP spid="4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" name="文本框 8"/>
          <p:cNvSpPr txBox="1"/>
          <p:nvPr/>
        </p:nvSpPr>
        <p:spPr>
          <a:xfrm>
            <a:off x="215265" y="814070"/>
            <a:ext cx="11573510" cy="5262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11.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列竖式计算，带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※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的要验算，带</a:t>
            </a:r>
            <a:r>
              <a:rPr lang="en-US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△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的得数保留两位小数。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验算略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5.6</a:t>
            </a:r>
            <a:r>
              <a:rPr lang="en-US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×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4.25=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23.8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※0.78</a:t>
            </a:r>
            <a:r>
              <a:rPr lang="en-US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×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0.07=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0.0546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" name="文本框 8"/>
          <p:cNvSpPr txBox="1"/>
          <p:nvPr/>
        </p:nvSpPr>
        <p:spPr>
          <a:xfrm>
            <a:off x="972820" y="925195"/>
            <a:ext cx="11573510" cy="3046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△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8.24</a:t>
            </a:r>
            <a:r>
              <a:rPr lang="en-US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×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4.6≈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37.90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△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7.08</a:t>
            </a:r>
            <a:r>
              <a:rPr lang="en-US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×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3.6≈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25.49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" name="文本框 8"/>
          <p:cNvSpPr txBox="1"/>
          <p:nvPr/>
        </p:nvSpPr>
        <p:spPr>
          <a:xfrm>
            <a:off x="508000" y="673100"/>
            <a:ext cx="11573510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12.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用简便方法计算下列各题。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1.25</a:t>
            </a:r>
            <a:r>
              <a:rPr lang="en-US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×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8.8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11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64</a:t>
            </a:r>
            <a:r>
              <a:rPr lang="en-US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×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12.5</a:t>
            </a:r>
            <a:r>
              <a:rPr lang="en-US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×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0.25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200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" name="文本框 8"/>
          <p:cNvSpPr txBox="1"/>
          <p:nvPr/>
        </p:nvSpPr>
        <p:spPr>
          <a:xfrm>
            <a:off x="508000" y="673100"/>
            <a:ext cx="11573510" cy="37846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102</a:t>
            </a:r>
            <a:r>
              <a:rPr lang="en-US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×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8.6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877.2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3.4</a:t>
            </a:r>
            <a:r>
              <a:rPr lang="en-US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×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9.3+0.66</a:t>
            </a:r>
            <a:r>
              <a:rPr lang="en-US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×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93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93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640715" y="861060"/>
            <a:ext cx="11125835" cy="48310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alt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四</a:t>
            </a:r>
            <a:r>
              <a:rPr lang="en-US" altLang="zh-CN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             </a:t>
            </a:r>
            <a:r>
              <a:rPr lang="zh-CN" alt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解决问题。</a:t>
            </a:r>
            <a:endParaRPr lang="zh-CN" altLang="en-US" sz="32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0"/>
            <a:r>
              <a:rPr lang="zh-CN" altLang="en-US" sz="2800">
                <a:solidFill>
                  <a:srgbClr val="00B0F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为了让环保理念深入校园，全品小学五（</a:t>
            </a:r>
            <a:r>
              <a:rPr lang="en-US" altLang="zh-CN" sz="2800">
                <a:solidFill>
                  <a:srgbClr val="00B0F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2800">
                <a:solidFill>
                  <a:srgbClr val="00B0F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）班开展了</a:t>
            </a:r>
            <a:r>
              <a:rPr lang="en-US" altLang="zh-CN" sz="2800">
                <a:solidFill>
                  <a:srgbClr val="00B0F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2800">
                <a:solidFill>
                  <a:srgbClr val="00B0F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绿色校园</a:t>
            </a:r>
            <a:r>
              <a:rPr lang="en-US" altLang="zh-CN" sz="2800">
                <a:solidFill>
                  <a:srgbClr val="00B0F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2800">
                <a:solidFill>
                  <a:srgbClr val="00B0F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活动。同学们通过参与各项环保活动，学习用数学知识解决实际问题。以下是他们在活动中遇到的问题，请一起帮忙解决吧！</a:t>
            </a:r>
            <a:endParaRPr lang="zh-CN" altLang="en-US" sz="2800">
              <a:solidFill>
                <a:srgbClr val="00B0F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/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13.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【任务一：废纸新生计划】回收废纸是一项非常重要的环保行动。据统计，每回收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千克废纸可生产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0.7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千克再生纸。照这样计算，五（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）班同学回收的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35.5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千克废纸，可以生产多少千克再生纸？</a:t>
            </a: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/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35.5</a:t>
            </a:r>
            <a:r>
              <a:rPr lang="en-US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0.7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24.85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（千克）</a:t>
            </a:r>
            <a:endParaRPr lang="zh-CN" altLang="en-US" sz="32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/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答：可以生产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24.85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千克再生纸</a:t>
            </a:r>
            <a:r>
              <a:rPr 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altLang="en-US" sz="32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r="2254"/>
          <a:stretch>
            <a:fillRect/>
          </a:stretch>
        </p:blipFill>
        <p:spPr>
          <a:xfrm>
            <a:off x="1356995" y="634365"/>
            <a:ext cx="3854450" cy="781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640715" y="861060"/>
            <a:ext cx="11125835" cy="57543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14.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【任务二：节约用纸】坚持双面用纸，减少浪费，每少用一本练习本，可节约标准煤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0.26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千克，减排二氧化碳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0.66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千克。五（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）班有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45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名同学，若全班同学每人少用一本练习本，共可节约标准煤多少千克？减排二氧化碳多少千克？</a:t>
            </a: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45</a:t>
            </a:r>
            <a:r>
              <a:rPr lang="en-US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0.26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11.7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（千克）</a:t>
            </a:r>
            <a:endParaRPr lang="zh-CN" altLang="en-US" sz="32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45</a:t>
            </a:r>
            <a:r>
              <a:rPr lang="en-US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0.66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29.7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（千克）</a:t>
            </a:r>
            <a:endParaRPr lang="zh-CN" altLang="en-US" sz="32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答：共可节约标准煤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11.7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千克，减排二氧化碳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29.7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千克。</a:t>
            </a:r>
            <a:endParaRPr lang="zh-CN" altLang="en-US" sz="32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/>
            <a:endParaRPr lang="zh-CN" altLang="en-US" sz="32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640715" y="861060"/>
            <a:ext cx="1112583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15.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【任务三：垃圾分类挑战】垃圾分类能让垃圾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变废为宝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。明明家上个月产生的可回收物是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2.8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千克，厨余垃圾是可回收物的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1.08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倍，有害垃圾是厨余垃圾的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0.12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倍。上个月明明家产生的有害垃圾约是多少千克？（得数保留一位小数）</a:t>
            </a:r>
            <a:endParaRPr lang="zh-CN" altLang="en-US" sz="32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2.8</a:t>
            </a:r>
            <a:r>
              <a:rPr lang="en-US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1.08</a:t>
            </a:r>
            <a:r>
              <a:rPr lang="en-US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0.12≈0.4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（千克）</a:t>
            </a:r>
            <a:endParaRPr lang="zh-CN" altLang="en-US" sz="32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答：上个月明明家产生的有害垃圾约是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0.4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千克。</a:t>
            </a:r>
            <a:endParaRPr lang="zh-CN" altLang="en-US" sz="32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640715" y="861060"/>
            <a:ext cx="1112583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16.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【任务四：绿色出行】李老师为了践行低碳出行的环保理念，坚持骑自行车出行。已知李老师平均每小时骑行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12.9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千米，他从家到学校需要骑行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0.38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小时。李老师家到学校大约有多少千米？（结果精确到十分位）</a:t>
            </a: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12.9</a:t>
            </a:r>
            <a:r>
              <a:rPr lang="en-US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0.38≈4.9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（千米）</a:t>
            </a:r>
            <a:endParaRPr lang="zh-CN" altLang="en-US" sz="32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答：李老师家到学校大约有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4.9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千米。</a:t>
            </a:r>
            <a:endParaRPr lang="zh-CN" altLang="en-US" sz="32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640715" y="861060"/>
            <a:ext cx="11125835" cy="5262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24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17.</a:t>
            </a:r>
            <a:r>
              <a:rPr lang="zh-CN" altLang="en-US" sz="24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【任务五：节能减排】某共享出行平台通过规模化推广新能源车辆，并优化调度算法，可实现显著减排效益。爸爸出差回来，凌晨</a:t>
            </a:r>
            <a:r>
              <a:rPr lang="en-US" altLang="zh-CN" sz="24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4:00</a:t>
            </a:r>
            <a:r>
              <a:rPr lang="zh-CN" altLang="en-US" sz="24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用该平台从火车站打车回家，火车站距离家</a:t>
            </a:r>
            <a:r>
              <a:rPr lang="en-US" altLang="zh-CN" sz="24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25.8 km,</a:t>
            </a:r>
            <a:r>
              <a:rPr lang="zh-CN" altLang="en-US" sz="24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爸爸凌晨</a:t>
            </a:r>
            <a:r>
              <a:rPr lang="en-US" altLang="zh-CN" sz="24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4:25</a:t>
            </a:r>
            <a:r>
              <a:rPr lang="zh-CN" altLang="en-US" sz="24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到家，该平台打车收费标准如图所示</a:t>
            </a:r>
            <a:r>
              <a:rPr lang="en-US" altLang="zh-CN" sz="24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4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超出起步价的里程或时长时</a:t>
            </a:r>
            <a:r>
              <a:rPr lang="en-US" altLang="zh-CN" sz="24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4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将在起步价的基础上累计，而且哪项累计费用高按哪项计算。爸爸需要支付车费多少元</a:t>
            </a:r>
            <a:r>
              <a:rPr lang="en-US" altLang="zh-CN" sz="24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?</a:t>
            </a:r>
            <a:endParaRPr lang="en-US" altLang="zh-CN" sz="24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/>
            <a:endParaRPr lang="en-US" altLang="zh-CN" sz="24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/>
            <a:r>
              <a:rPr lang="en-US" altLang="zh-CN" sz="24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</a:t>
            </a:r>
            <a:r>
              <a:rPr lang="zh-CN" altLang="en-US" sz="24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时</a:t>
            </a:r>
            <a:r>
              <a:rPr lang="en-US" altLang="zh-CN" sz="24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25</a:t>
            </a:r>
            <a:r>
              <a:rPr lang="zh-CN" altLang="en-US" sz="24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分－</a:t>
            </a:r>
            <a:r>
              <a:rPr lang="en-US" altLang="zh-CN" sz="24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</a:t>
            </a:r>
            <a:r>
              <a:rPr lang="zh-CN" altLang="en-US" sz="24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时＝</a:t>
            </a:r>
            <a:r>
              <a:rPr lang="en-US" altLang="zh-CN" sz="24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25</a:t>
            </a:r>
            <a:r>
              <a:rPr lang="zh-CN" altLang="en-US" sz="24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分</a:t>
            </a:r>
            <a:endParaRPr lang="zh-CN" altLang="en-US" sz="24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/>
            <a:r>
              <a:rPr lang="en-US" altLang="zh-CN" sz="24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25</a:t>
            </a:r>
            <a:r>
              <a:rPr lang="zh-CN" altLang="en-US" sz="24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－</a:t>
            </a:r>
            <a:r>
              <a:rPr lang="en-US" altLang="zh-CN" sz="24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12</a:t>
            </a:r>
            <a:r>
              <a:rPr lang="zh-CN" altLang="en-US" sz="24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24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13</a:t>
            </a:r>
            <a:r>
              <a:rPr lang="zh-CN" altLang="en-US" sz="24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（分）</a:t>
            </a:r>
            <a:endParaRPr lang="zh-CN" altLang="en-US" sz="24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/>
            <a:r>
              <a:rPr lang="en-US" altLang="zh-CN" sz="24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14</a:t>
            </a:r>
            <a:r>
              <a:rPr lang="zh-CN" altLang="en-US" sz="24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＋</a:t>
            </a:r>
            <a:r>
              <a:rPr lang="en-US" altLang="zh-CN" sz="24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13</a:t>
            </a:r>
            <a:r>
              <a:rPr lang="en-US" altLang="en-US" sz="24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24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0.65</a:t>
            </a:r>
            <a:r>
              <a:rPr lang="zh-CN" altLang="en-US" sz="24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24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22.45</a:t>
            </a:r>
            <a:r>
              <a:rPr lang="zh-CN" altLang="en-US" sz="24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（元）</a:t>
            </a:r>
            <a:endParaRPr lang="zh-CN" altLang="en-US" sz="24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/>
            <a:r>
              <a:rPr lang="zh-CN" altLang="en-US" sz="24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把</a:t>
            </a:r>
            <a:r>
              <a:rPr lang="en-US" altLang="zh-CN" sz="24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25.8</a:t>
            </a:r>
            <a:r>
              <a:rPr lang="zh-CN" altLang="en-US" sz="24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千米看成</a:t>
            </a:r>
            <a:r>
              <a:rPr lang="en-US" altLang="zh-CN" sz="24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26</a:t>
            </a:r>
            <a:r>
              <a:rPr lang="zh-CN" altLang="en-US" sz="24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千米。</a:t>
            </a:r>
            <a:endParaRPr lang="zh-CN" altLang="en-US" sz="24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/>
            <a:r>
              <a:rPr lang="en-US" altLang="zh-CN" sz="24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14</a:t>
            </a:r>
            <a:r>
              <a:rPr lang="zh-CN" altLang="en-US" sz="24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＋（</a:t>
            </a:r>
            <a:r>
              <a:rPr lang="en-US" altLang="zh-CN" sz="24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6</a:t>
            </a:r>
            <a:r>
              <a:rPr lang="zh-CN" altLang="en-US" sz="24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－</a:t>
            </a:r>
            <a:r>
              <a:rPr lang="en-US" altLang="zh-CN" sz="24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</a:t>
            </a:r>
            <a:r>
              <a:rPr lang="zh-CN" altLang="en-US" sz="24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</a:t>
            </a:r>
            <a:r>
              <a:rPr lang="en-US" altLang="en-US" sz="24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24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2.25</a:t>
            </a:r>
            <a:r>
              <a:rPr lang="zh-CN" altLang="en-US" sz="24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＋（</a:t>
            </a:r>
            <a:r>
              <a:rPr lang="en-US" altLang="zh-CN" sz="24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26</a:t>
            </a:r>
            <a:r>
              <a:rPr lang="zh-CN" altLang="en-US" sz="24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－</a:t>
            </a:r>
            <a:r>
              <a:rPr lang="en-US" altLang="zh-CN" sz="24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6</a:t>
            </a:r>
            <a:r>
              <a:rPr lang="zh-CN" altLang="en-US" sz="24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</a:t>
            </a:r>
            <a:r>
              <a:rPr lang="en-US" altLang="en-US" sz="24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endParaRPr lang="en-US" altLang="en-US" sz="24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/>
            <a:r>
              <a:rPr lang="en-US" altLang="zh-CN" sz="24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1.62</a:t>
            </a:r>
            <a:r>
              <a:rPr lang="zh-CN" altLang="en-US" sz="24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24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53.15</a:t>
            </a:r>
            <a:r>
              <a:rPr lang="zh-CN" altLang="en-US" sz="24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（元）</a:t>
            </a:r>
            <a:endParaRPr lang="zh-CN" altLang="en-US" sz="24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/>
            <a:r>
              <a:rPr lang="en-US" altLang="zh-CN" sz="24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53.15</a:t>
            </a:r>
            <a:r>
              <a:rPr lang="zh-CN" altLang="en-US" sz="24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＞</a:t>
            </a:r>
            <a:r>
              <a:rPr lang="en-US" altLang="zh-CN" sz="24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22.45</a:t>
            </a:r>
            <a:endParaRPr lang="en-US" altLang="zh-CN" sz="24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/>
            <a:r>
              <a:rPr lang="zh-CN" altLang="en-US" sz="24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答：爸爸需要支付车费</a:t>
            </a:r>
            <a:r>
              <a:rPr lang="en-US" altLang="zh-CN" sz="24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53.15</a:t>
            </a:r>
            <a:r>
              <a:rPr lang="zh-CN" altLang="en-US" sz="24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元。</a:t>
            </a:r>
            <a:endParaRPr lang="zh-CN" altLang="en-US" sz="24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79210" y="2520315"/>
            <a:ext cx="3837940" cy="38792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0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0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0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0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7826049"/>
          </p:nvPr>
        </p:nvSpPr>
        <p:spPr/>
        <p:txBody>
          <a:bodyPr>
            <a:normAutofit/>
          </a:bodyPr>
          <a:p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sym typeface="+mn-ea"/>
              </a:rPr>
              <a:t>1   </a:t>
            </a:r>
            <a:r>
              <a:rPr lang="zh-CN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sym typeface="+mn-ea"/>
              </a:rPr>
              <a:t>小</a:t>
            </a:r>
            <a:r>
              <a:rPr lang="zh-CN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sym typeface="+mn-ea"/>
              </a:rPr>
              <a:t>数乘法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7826817"/>
          </p:nvPr>
        </p:nvSpPr>
        <p:spPr/>
        <p:txBody>
          <a:bodyPr>
            <a:normAutofit/>
          </a:bodyPr>
          <a:p>
            <a:r>
              <a:rPr lang="zh-CN" altLang="en-US" b="1">
                <a:ea typeface="微软雅黑" panose="020B0503020204020204" pitchFamily="34" charset="-122"/>
              </a:rPr>
              <a:t>第一单元整合训练（含情境题）</a:t>
            </a:r>
            <a:endParaRPr lang="zh-CN" altLang="en-US" b="1">
              <a:ea typeface="微软雅黑" panose="020B0503020204020204" pitchFamily="34" charset="-122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idx="17826050"/>
          </p:nvPr>
        </p:nvSpPr>
        <p:spPr/>
        <p:txBody>
          <a:bodyPr/>
          <a:p>
            <a:endParaRPr lang="zh-CN" altLang="en-US" b="1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7" name="文本占位符 9"/>
          <p:cNvSpPr txBox="1"/>
          <p:nvPr>
            <p:custDataLst>
              <p:tags r:id="rId1"/>
            </p:custDataLst>
          </p:nvPr>
        </p:nvSpPr>
        <p:spPr>
          <a:xfrm>
            <a:off x="6883400" y="3524250"/>
            <a:ext cx="1610995" cy="311150"/>
          </a:xfrm>
          <a:prstGeom prst="rect">
            <a:avLst/>
          </a:prstGeom>
          <a:solidFill>
            <a:srgbClr val="C00000"/>
          </a:solidFill>
        </p:spPr>
        <p:txBody>
          <a:bodyPr lIns="0" tIns="0" rIns="0" bIns="0" anchor="t">
            <a:normAutofit/>
          </a:bodyPr>
          <a:lstStyle>
            <a:lvl1pPr marL="0" indent="0" algn="ctr" defTabSz="914400" rtl="0" eaLnBrk="1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b="1">
                <a:solidFill>
                  <a:schemeClr val="bg1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作业课件</a:t>
            </a:r>
            <a:endParaRPr lang="zh-CN" altLang="en-US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>
            <p:custDataLst>
              <p:tags r:id="rId1"/>
            </p:custDataLst>
          </p:nvPr>
        </p:nvSpPr>
        <p:spPr>
          <a:xfrm>
            <a:off x="612775" y="934720"/>
            <a:ext cx="1096708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一、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填一填。</a:t>
            </a:r>
            <a:endParaRPr lang="zh-CN" altLang="en-US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根据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148</a:t>
            </a:r>
            <a:r>
              <a:rPr lang="en-US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×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23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3404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在括号里填数。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1.48</a:t>
            </a:r>
            <a:r>
              <a:rPr lang="en-US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×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23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148</a:t>
            </a:r>
            <a:r>
              <a:rPr lang="en-US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×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2.3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0.148</a:t>
            </a:r>
            <a:r>
              <a:rPr lang="en-US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×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23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0.148</a:t>
            </a:r>
            <a:r>
              <a:rPr lang="en-US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×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0.23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0" name="QB_4_AN.1_1#b69ca93eb.bracket?vbaanalysisanswer=1&amp;vbadefaultcenterpage=1&amp;parentnodeid=1c39e6aa0&amp;hasmatchpositionanswer=1"/>
          <p:cNvSpPr/>
          <p:nvPr>
            <p:custDataLst>
              <p:tags r:id="rId2"/>
            </p:custDataLst>
          </p:nvPr>
        </p:nvSpPr>
        <p:spPr>
          <a:xfrm>
            <a:off x="3536950" y="2435860"/>
            <a:ext cx="45148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34.04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3" name="QB_4_AN.1_1#b69ca93eb.bracket?vbaanalysisanswer=1&amp;vbadefaultcenterpage=1&amp;parentnodeid=1c39e6aa0&amp;hasmatchpositionanswer=1"/>
          <p:cNvSpPr/>
          <p:nvPr>
            <p:custDataLst>
              <p:tags r:id="rId3"/>
            </p:custDataLst>
          </p:nvPr>
        </p:nvSpPr>
        <p:spPr>
          <a:xfrm>
            <a:off x="3562985" y="3170555"/>
            <a:ext cx="45148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340.4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4" name="QB_4_AN.1_1#b69ca93eb.bracket?vbaanalysisanswer=1&amp;vbadefaultcenterpage=1&amp;parentnodeid=1c39e6aa0&amp;hasmatchpositionanswer=1"/>
          <p:cNvSpPr/>
          <p:nvPr>
            <p:custDataLst>
              <p:tags r:id="rId4"/>
            </p:custDataLst>
          </p:nvPr>
        </p:nvSpPr>
        <p:spPr>
          <a:xfrm>
            <a:off x="3603625" y="3907790"/>
            <a:ext cx="45148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3.404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5" name="QB_4_AN.1_1#b69ca93eb.bracket?vbaanalysisanswer=1&amp;vbadefaultcenterpage=1&amp;parentnodeid=1c39e6aa0&amp;hasmatchpositionanswer=1"/>
          <p:cNvSpPr/>
          <p:nvPr>
            <p:custDataLst>
              <p:tags r:id="rId5"/>
            </p:custDataLst>
          </p:nvPr>
        </p:nvSpPr>
        <p:spPr>
          <a:xfrm>
            <a:off x="4229735" y="4628515"/>
            <a:ext cx="45148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0.03404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  <a:sym typeface="+mn-ea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utoUpdateAnimBg="0" build="p"/>
      <p:bldP spid="3" grpId="0" autoUpdateAnimBg="0" build="p"/>
      <p:bldP spid="4" grpId="0" autoUpdateAnimBg="0" build="p"/>
      <p:bldP spid="5" grpId="0" autoUpdateAnimBg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>
            <p:custDataLst>
              <p:tags r:id="rId1"/>
            </p:custDataLst>
          </p:nvPr>
        </p:nvSpPr>
        <p:spPr>
          <a:xfrm>
            <a:off x="612140" y="874395"/>
            <a:ext cx="10967085" cy="5262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2. 0.48</a:t>
            </a:r>
            <a:r>
              <a:rPr lang="en-US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×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2.6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的积是（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）位小数，保留一位小数约是（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）。</a:t>
            </a:r>
            <a:endParaRPr lang="zh-CN" altLang="en-US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3. 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在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里填上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＞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”“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＜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或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“=”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</a:t>
            </a:r>
            <a:endParaRPr lang="zh-CN" altLang="en-US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5.5</a:t>
            </a:r>
            <a:r>
              <a:rPr lang="en-US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×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1.02    5.5</a:t>
            </a:r>
            <a:endParaRPr lang="en-US" altLang="zh-CN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4.06</a:t>
            </a:r>
            <a:r>
              <a:rPr lang="en-US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×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0.9    4.06</a:t>
            </a:r>
            <a:endParaRPr lang="en-US" altLang="zh-CN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1.6</a:t>
            </a:r>
            <a:r>
              <a:rPr lang="en-US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×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2.3    2.3</a:t>
            </a:r>
            <a:r>
              <a:rPr lang="en-US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×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1.6</a:t>
            </a:r>
            <a:endParaRPr lang="en-US" altLang="zh-CN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4.7</a:t>
            </a:r>
            <a:r>
              <a:rPr lang="en-US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×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2.5    47</a:t>
            </a:r>
            <a:r>
              <a:rPr lang="en-US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×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0.25</a:t>
            </a:r>
            <a:endParaRPr lang="en-US" altLang="zh-CN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0" name="QB_4_AN.1_1#b69ca93eb.bracket?vbaanalysisanswer=1&amp;vbadefaultcenterpage=1&amp;parentnodeid=1c39e6aa0&amp;hasmatchpositionanswer=1"/>
          <p:cNvSpPr/>
          <p:nvPr>
            <p:custDataLst>
              <p:tags r:id="rId2"/>
            </p:custDataLst>
          </p:nvPr>
        </p:nvSpPr>
        <p:spPr>
          <a:xfrm>
            <a:off x="5003800" y="894080"/>
            <a:ext cx="45148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三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2" name="QB_4_AN.1_1#b69ca93eb.bracket?vbaanalysisanswer=1&amp;vbadefaultcenterpage=1&amp;parentnodeid=1c39e6aa0&amp;hasmatchpositionanswer=1"/>
          <p:cNvSpPr/>
          <p:nvPr>
            <p:custDataLst>
              <p:tags r:id="rId3"/>
            </p:custDataLst>
          </p:nvPr>
        </p:nvSpPr>
        <p:spPr>
          <a:xfrm>
            <a:off x="1286510" y="1628140"/>
            <a:ext cx="45148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1.2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1737995" y="2580640"/>
            <a:ext cx="533400" cy="521335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2720340" y="3302000"/>
            <a:ext cx="533400" cy="521335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2720340" y="4046855"/>
            <a:ext cx="533400" cy="521335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2498090" y="4791710"/>
            <a:ext cx="533400" cy="521335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2498090" y="5536565"/>
            <a:ext cx="533400" cy="521335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QB_4_AN.1_1#b69ca93eb.bracket?vbaanalysisanswer=1&amp;vbadefaultcenterpage=1&amp;parentnodeid=1c39e6aa0&amp;hasmatchpositionanswer=1"/>
          <p:cNvSpPr/>
          <p:nvPr>
            <p:custDataLst>
              <p:tags r:id="rId4"/>
            </p:custDataLst>
          </p:nvPr>
        </p:nvSpPr>
        <p:spPr>
          <a:xfrm>
            <a:off x="2707005" y="3813810"/>
            <a:ext cx="45148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zh-CN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  <a:sym typeface="+mn-ea"/>
              </a:rPr>
              <a:t>&lt;</a:t>
            </a:r>
            <a:endParaRPr lang="zh-CN" sz="3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黑体" panose="02010609060101010101" charset="-122"/>
              <a:sym typeface="+mn-ea"/>
            </a:endParaRPr>
          </a:p>
        </p:txBody>
      </p:sp>
      <p:sp>
        <p:nvSpPr>
          <p:cNvPr id="11" name="QB_4_AN.1_1#b69ca93eb.bracket?vbaanalysisanswer=1&amp;vbadefaultcenterpage=1&amp;parentnodeid=1c39e6aa0&amp;hasmatchpositionanswer=1"/>
          <p:cNvSpPr/>
          <p:nvPr>
            <p:custDataLst>
              <p:tags r:id="rId5"/>
            </p:custDataLst>
          </p:nvPr>
        </p:nvSpPr>
        <p:spPr>
          <a:xfrm>
            <a:off x="2580005" y="4568190"/>
            <a:ext cx="45148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  <a:sym typeface="+mn-ea"/>
              </a:rPr>
              <a:t>=</a:t>
            </a:r>
            <a:endParaRPr lang="en-US" altLang="zh-CN" sz="3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黑体" panose="02010609060101010101" charset="-122"/>
              <a:sym typeface="+mn-ea"/>
            </a:endParaRPr>
          </a:p>
        </p:txBody>
      </p:sp>
      <p:sp>
        <p:nvSpPr>
          <p:cNvPr id="13" name="QB_4_AN.1_1#b69ca93eb.bracket?vbaanalysisanswer=1&amp;vbadefaultcenterpage=1&amp;parentnodeid=1c39e6aa0&amp;hasmatchpositionanswer=1"/>
          <p:cNvSpPr/>
          <p:nvPr>
            <p:custDataLst>
              <p:tags r:id="rId6"/>
            </p:custDataLst>
          </p:nvPr>
        </p:nvSpPr>
        <p:spPr>
          <a:xfrm>
            <a:off x="2802255" y="3098800"/>
            <a:ext cx="45148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zh-CN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  <a:sym typeface="+mn-ea"/>
              </a:rPr>
              <a:t>&gt;</a:t>
            </a:r>
            <a:endParaRPr lang="zh-CN" sz="3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黑体" panose="02010609060101010101" charset="-122"/>
              <a:sym typeface="+mn-ea"/>
            </a:endParaRPr>
          </a:p>
        </p:txBody>
      </p:sp>
      <p:sp>
        <p:nvSpPr>
          <p:cNvPr id="12" name="QB_4_AN.1_1#b69ca93eb.bracket?vbaanalysisanswer=1&amp;vbadefaultcenterpage=1&amp;parentnodeid=1c39e6aa0&amp;hasmatchpositionanswer=1"/>
          <p:cNvSpPr/>
          <p:nvPr>
            <p:custDataLst>
              <p:tags r:id="rId7"/>
            </p:custDataLst>
          </p:nvPr>
        </p:nvSpPr>
        <p:spPr>
          <a:xfrm>
            <a:off x="2541905" y="5307330"/>
            <a:ext cx="45148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  <a:sym typeface="+mn-ea"/>
              </a:rPr>
              <a:t>=</a:t>
            </a:r>
            <a:endParaRPr lang="en-US" altLang="zh-CN" sz="3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黑体" panose="02010609060101010101" charset="-122"/>
              <a:sym typeface="+mn-ea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utoUpdateAnimBg="0" build="p"/>
      <p:bldP spid="2" grpId="0" autoUpdateAnimBg="0" build="p"/>
      <p:bldP spid="10" grpId="0" autoUpdateAnimBg="0" build="p"/>
      <p:bldP spid="11" grpId="0" autoUpdateAnimBg="0" build="p"/>
      <p:bldP spid="13" grpId="0" autoUpdateAnimBg="0" build="p"/>
      <p:bldP spid="12" grpId="0" autoUpdateAnimBg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>
            <p:custDataLst>
              <p:tags r:id="rId1"/>
            </p:custDataLst>
          </p:nvPr>
        </p:nvSpPr>
        <p:spPr>
          <a:xfrm>
            <a:off x="612775" y="1601470"/>
            <a:ext cx="1096708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4.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如下图，涂色部分表示的是（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）</a:t>
            </a:r>
            <a:r>
              <a:rPr lang="en-US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×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（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）的结果，整个图形可以用乘法算式（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 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）表示。</a:t>
            </a:r>
            <a:endParaRPr lang="zh-CN" altLang="en-US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0" name="QB_4_AN.1_1#b69ca93eb.bracket?vbaanalysisanswer=1&amp;vbadefaultcenterpage=1&amp;parentnodeid=1c39e6aa0&amp;hasmatchpositionanswer=1"/>
          <p:cNvSpPr/>
          <p:nvPr>
            <p:custDataLst>
              <p:tags r:id="rId2"/>
            </p:custDataLst>
          </p:nvPr>
        </p:nvSpPr>
        <p:spPr>
          <a:xfrm>
            <a:off x="6506210" y="1639570"/>
            <a:ext cx="45148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2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2" name="QB_4_AN.1_1#b69ca93eb.bracket?vbaanalysisanswer=1&amp;vbadefaultcenterpage=1&amp;parentnodeid=1c39e6aa0&amp;hasmatchpositionanswer=1"/>
          <p:cNvSpPr/>
          <p:nvPr>
            <p:custDataLst>
              <p:tags r:id="rId3"/>
            </p:custDataLst>
          </p:nvPr>
        </p:nvSpPr>
        <p:spPr>
          <a:xfrm>
            <a:off x="8462010" y="1639570"/>
            <a:ext cx="45148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0.3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4" name="QB_4_AN.1_1#b69ca93eb.bracket?vbaanalysisanswer=1&amp;vbadefaultcenterpage=1&amp;parentnodeid=1c39e6aa0&amp;hasmatchpositionanswer=1"/>
          <p:cNvSpPr/>
          <p:nvPr>
            <p:custDataLst>
              <p:tags r:id="rId4"/>
            </p:custDataLst>
          </p:nvPr>
        </p:nvSpPr>
        <p:spPr>
          <a:xfrm>
            <a:off x="6323330" y="2369185"/>
            <a:ext cx="45148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2.7</a:t>
            </a:r>
            <a:r>
              <a:rPr lang="en-US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×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1.3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71800" y="3295650"/>
            <a:ext cx="4572000" cy="2447925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utoUpdateAnimBg="0" build="p"/>
      <p:bldP spid="2" grpId="0" autoUpdateAnimBg="0" build="p"/>
      <p:bldP spid="4" grpId="0" autoUpdateAnimBg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>
            <p:custDataLst>
              <p:tags r:id="rId1"/>
            </p:custDataLst>
          </p:nvPr>
        </p:nvSpPr>
        <p:spPr>
          <a:xfrm>
            <a:off x="612775" y="955040"/>
            <a:ext cx="10967085" cy="3046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5.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图书馆的长方形挂画长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8.85 m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，高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4.97 m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，估算它的面积不会超过（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）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m</a:t>
            </a:r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</a:rPr>
              <a:t>²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</a:t>
            </a:r>
            <a:endParaRPr lang="zh-CN" altLang="en-US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6.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张强在计算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2.5</a:t>
            </a:r>
            <a:r>
              <a:rPr lang="en-US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×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（</a:t>
            </a:r>
            <a:r>
              <a:rPr lang="en-US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△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+0.8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）时，错算成了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2.5</a:t>
            </a:r>
            <a:r>
              <a:rPr lang="en-US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×△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+0.8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，算出的结果和正确结果相差（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）。</a:t>
            </a:r>
            <a:endParaRPr lang="zh-CN" altLang="en-US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0" name="QB_4_AN.1_1#b69ca93eb.bracket?vbaanalysisanswer=1&amp;vbadefaultcenterpage=1&amp;parentnodeid=1c39e6aa0&amp;hasmatchpositionanswer=1"/>
          <p:cNvSpPr/>
          <p:nvPr>
            <p:custDataLst>
              <p:tags r:id="rId2"/>
            </p:custDataLst>
          </p:nvPr>
        </p:nvSpPr>
        <p:spPr>
          <a:xfrm>
            <a:off x="2840990" y="1758315"/>
            <a:ext cx="45148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45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5" name="QB_4_AN.1_1#b69ca93eb.bracket?vbaanalysisanswer=1&amp;vbadefaultcenterpage=1&amp;parentnodeid=1c39e6aa0&amp;hasmatchpositionanswer=1"/>
          <p:cNvSpPr/>
          <p:nvPr>
            <p:custDataLst>
              <p:tags r:id="rId3"/>
            </p:custDataLst>
          </p:nvPr>
        </p:nvSpPr>
        <p:spPr>
          <a:xfrm>
            <a:off x="6210300" y="3171825"/>
            <a:ext cx="45148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1.2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  <a:sym typeface="+mn-ea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utoUpdateAnimBg="0" build="p"/>
      <p:bldP spid="5" grpId="0" autoUpdateAnimBg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QO_3#1c39e6aa0?vbaanalysisanswer=1&amp;vbadefaultcenterpage=1&amp;parentnodeid=311880475"/>
          <p:cNvSpPr/>
          <p:nvPr>
            <p:custDataLst>
              <p:tags r:id="rId1"/>
            </p:custDataLst>
          </p:nvPr>
        </p:nvSpPr>
        <p:spPr>
          <a:xfrm>
            <a:off x="552196" y="833501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二、</a:t>
            </a:r>
            <a:r>
              <a:rPr lang="en-US" altLang="zh-CN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选一选。</a:t>
            </a:r>
            <a:endParaRPr lang="zh-CN" altLang="en-US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7.下面的算式中，与3.2×10.1的结果不相等的是（   ）。</a:t>
            </a:r>
            <a:endParaRPr lang="en-US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A.3.2×10+0.32</a:t>
            </a:r>
            <a:endParaRPr lang="en-US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B.3.2×（10+0.1）</a:t>
            </a:r>
            <a:endParaRPr lang="en-US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C.3.2×10+0.1</a:t>
            </a:r>
            <a:endParaRPr lang="en-US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D.32+0.32</a:t>
            </a:r>
            <a:endParaRPr lang="en-US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endParaRPr lang="en-US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0" name="QB_4_AN.1_1#b69ca93eb.bracket?vbaanalysisanswer=1&amp;vbadefaultcenterpage=1&amp;parentnodeid=1c39e6aa0&amp;hasmatchpositionanswer=1"/>
          <p:cNvSpPr/>
          <p:nvPr>
            <p:custDataLst>
              <p:tags r:id="rId2"/>
            </p:custDataLst>
          </p:nvPr>
        </p:nvSpPr>
        <p:spPr>
          <a:xfrm>
            <a:off x="9871075" y="1563370"/>
            <a:ext cx="45148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C</a:t>
            </a:r>
            <a:endParaRPr lang="en-US" altLang="zh-CN" sz="3200" b="1" dirty="0">
              <a:solidFill>
                <a:srgbClr val="FF0000"/>
              </a:solidFill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  <a:sym typeface="+mn-ea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utoUpdateAnimBg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" name="文本框 8"/>
          <p:cNvSpPr txBox="1"/>
          <p:nvPr>
            <p:custDataLst>
              <p:tags r:id="rId1"/>
            </p:custDataLst>
          </p:nvPr>
        </p:nvSpPr>
        <p:spPr>
          <a:xfrm>
            <a:off x="585470" y="1315085"/>
            <a:ext cx="11573510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8.1.98×</a:t>
            </a:r>
            <a:r>
              <a:rPr lang="en-US" sz="3200" b="1" i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A</a:t>
            </a:r>
            <a:r>
              <a:rPr 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＜1.98，那么</a:t>
            </a:r>
            <a:r>
              <a:rPr lang="en-US" sz="3200" b="1" i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A</a:t>
            </a:r>
            <a:r>
              <a:rPr 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   ）1。</a:t>
            </a:r>
            <a:endParaRPr lang="en-US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A.＞</a:t>
            </a:r>
            <a:endParaRPr lang="en-US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B.＜</a:t>
            </a:r>
            <a:endParaRPr lang="en-US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C.＝</a:t>
            </a:r>
            <a:endParaRPr lang="en-US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D.无法确定</a:t>
            </a:r>
            <a:endParaRPr lang="en-US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0" name="QB_4_AN.1_1#b69ca93eb.bracket?vbaanalysisanswer=1&amp;vbadefaultcenterpage=1&amp;parentnodeid=1c39e6aa0&amp;hasmatchpositionanswer=1"/>
          <p:cNvSpPr/>
          <p:nvPr>
            <p:custDataLst>
              <p:tags r:id="rId2"/>
            </p:custDataLst>
          </p:nvPr>
        </p:nvSpPr>
        <p:spPr>
          <a:xfrm>
            <a:off x="5841365" y="1362710"/>
            <a:ext cx="45148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B</a:t>
            </a:r>
            <a:endParaRPr lang="en-US" altLang="zh-CN" sz="3200" b="1" dirty="0">
              <a:solidFill>
                <a:srgbClr val="FF0000"/>
              </a:solidFill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utoUpdateAnimBg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" name="文本框 8"/>
          <p:cNvSpPr txBox="1"/>
          <p:nvPr>
            <p:custDataLst>
              <p:tags r:id="rId1"/>
            </p:custDataLst>
          </p:nvPr>
        </p:nvSpPr>
        <p:spPr>
          <a:xfrm>
            <a:off x="740410" y="1703070"/>
            <a:ext cx="11573510" cy="37846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9.下列算式中，乘积可能是46的是（   ）。</a:t>
            </a:r>
            <a:endParaRPr lang="en-US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A.2.□□×14</a:t>
            </a:r>
            <a:endParaRPr lang="en-US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B.6.□□×8</a:t>
            </a:r>
            <a:endParaRPr lang="en-US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C.5.□□×8</a:t>
            </a:r>
            <a:endParaRPr lang="en-US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D.7.□□×7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0" name="QB_4_AN.1_1#b69ca93eb.bracket?vbaanalysisanswer=1&amp;vbadefaultcenterpage=1&amp;parentnodeid=1c39e6aa0&amp;hasmatchpositionanswer=1"/>
          <p:cNvSpPr/>
          <p:nvPr>
            <p:custDataLst>
              <p:tags r:id="rId2"/>
            </p:custDataLst>
          </p:nvPr>
        </p:nvSpPr>
        <p:spPr>
          <a:xfrm>
            <a:off x="7465695" y="1760220"/>
            <a:ext cx="45148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C</a:t>
            </a:r>
            <a:endParaRPr lang="en-US" altLang="zh-CN" sz="3200" b="1" dirty="0">
              <a:solidFill>
                <a:srgbClr val="FF0000"/>
              </a:solidFill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utoUpdateAnimBg="0" build="p"/>
    </p:bldLst>
  </p:timing>
</p:sld>
</file>

<file path=ppt/tags/tag1.xml><?xml version="1.0" encoding="utf-8"?>
<p:tagLst xmlns:p="http://schemas.openxmlformats.org/presentationml/2006/main">
  <p:tag name="KSO_WM_BEAUTIFY_FLAG" val="#fgm#"/>
  <p:tag name="KSO_WM_UNIT_INDEX" val="1"/>
  <p:tag name="KSO_WM_UNIT_TYPE" val="a"/>
  <p:tag name="KSO_WM_LAYOUT_CHECK_HASH" val="58204ba703b6277a2c8fdc498bbec4aa722b2661"/>
  <p:tag name="KSO_WM_NEWLAYOUT_ID" val="10"/>
</p:tagLst>
</file>

<file path=ppt/tags/tag10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11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12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13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14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15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16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17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18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19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2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20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21.xml><?xml version="1.0" encoding="utf-8"?>
<p:tagLst xmlns:p="http://schemas.openxmlformats.org/presentationml/2006/main">
  <p:tag name="KSO_WM_DIAGRAM_VIRTUALLY_FRAME" val="{&quot;height&quot;:360.65,&quot;left&quot;:43.5,&quot;top&quot;:126.1,&quot;width&quot;:880.8}"/>
</p:tagLst>
</file>

<file path=ppt/tags/tag22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23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24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30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31.xml><?xml version="1.0" encoding="utf-8"?>
<p:tagLst xmlns:p="http://schemas.openxmlformats.org/presentationml/2006/main">
  <p:tag name="commondata" val="eyJoZGlkIjoiMTMzY2FmZTZlYWZhMDEyNmJlMTZiZTdjNzdlNGE5MjgifQ=="/>
</p:tagLst>
</file>

<file path=ppt/tags/tag4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5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6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7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8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9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1906</Words>
  <Application>WPS 演示</Application>
  <PresentationFormat>宽屏</PresentationFormat>
  <Paragraphs>160</Paragraphs>
  <Slides>20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2" baseType="lpstr">
      <vt:lpstr>Arial</vt:lpstr>
      <vt:lpstr>宋体</vt:lpstr>
      <vt:lpstr>Wingdings</vt:lpstr>
      <vt:lpstr>微软雅黑</vt:lpstr>
      <vt:lpstr>方正兰亭黑_GBK</vt:lpstr>
      <vt:lpstr>黑体</vt:lpstr>
      <vt:lpstr>楷体</vt:lpstr>
      <vt:lpstr>Times New Roman</vt:lpstr>
      <vt:lpstr>Arial Unicode MS</vt:lpstr>
      <vt:lpstr>Calibri</vt:lpstr>
      <vt:lpstr>等线</vt:lpstr>
      <vt:lpstr/>
      <vt:lpstr>全品作业本</vt:lpstr>
      <vt:lpstr>1   小数乘法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芗筱</cp:lastModifiedBy>
  <cp:revision>51</cp:revision>
  <dcterms:created xsi:type="dcterms:W3CDTF">2024-12-09T09:33:00Z</dcterms:created>
  <dcterms:modified xsi:type="dcterms:W3CDTF">2025-07-18T01:45:15Z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D56094592DA949379B1AC3C6CC0C316C_13</vt:lpwstr>
  </property>
  <property fmtid="{D5CDD505-2E9C-101B-9397-08002B2CF9AE}" pid="3" name="KSOProductBuildVer">
    <vt:lpwstr>2052-12.1.0.21915</vt:lpwstr>
  </property>
</Properties>
</file>