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"/>
  </p:notesMasterIdLst>
  <p:sldIdLst>
    <p:sldId id="265" r:id="rId3"/>
    <p:sldId id="268" r:id="rId4"/>
    <p:sldId id="257" r:id="rId5"/>
    <p:sldId id="273" r:id="rId7"/>
    <p:sldId id="275" r:id="rId8"/>
    <p:sldId id="276" r:id="rId9"/>
    <p:sldId id="277" r:id="rId10"/>
    <p:sldId id="281" r:id="rId11"/>
    <p:sldId id="280" r:id="rId12"/>
    <p:sldId id="282" r:id="rId13"/>
    <p:sldId id="278" r:id="rId14"/>
    <p:sldId id="279" r:id="rId15"/>
    <p:sldId id="284" r:id="rId16"/>
    <p:sldId id="286" r:id="rId17"/>
    <p:sldId id="285" r:id="rId18"/>
    <p:sldId id="263" r:id="rId19"/>
  </p:sldIdLst>
  <p:sldSz cx="12192000" cy="6858000"/>
  <p:notesSz cx="6858000" cy="12192000"/>
  <p:custDataLst>
    <p:tags r:id="rId23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8300"/>
    <a:srgbClr val="DC4F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11"/>
    <p:restoredTop sz="94610"/>
  </p:normalViewPr>
  <p:slideViewPr>
    <p:cSldViewPr snapToGrid="0" snapToObjects="1">
      <p:cViewPr varScale="1">
        <p:scale>
          <a:sx n="110" d="100"/>
          <a:sy n="110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-103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50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2.png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-1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7826049" hasCustomPrompt="1"/>
            <p:custDataLst>
              <p:tags r:id="rId3"/>
            </p:custDataLst>
          </p:nvPr>
        </p:nvSpPr>
        <p:spPr>
          <a:xfrm>
            <a:off x="1219200" y="2590800"/>
            <a:ext cx="9753600" cy="762000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4400" b="1" spc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7826817" hasCustomPrompt="1"/>
            <p:custDataLst>
              <p:tags r:id="rId4"/>
            </p:custDataLst>
          </p:nvPr>
        </p:nvSpPr>
        <p:spPr>
          <a:xfrm>
            <a:off x="3752850" y="3524250"/>
            <a:ext cx="3130550" cy="311150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英语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三年级上册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RJ·PEP</a:t>
            </a:r>
            <a:endParaRPr lang="en-US" altLang="zh-CN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7826050" hasCustomPrompt="1"/>
            <p:custDataLst>
              <p:tags r:id="rId5"/>
            </p:custDataLst>
          </p:nvPr>
        </p:nvSpPr>
        <p:spPr>
          <a:xfrm>
            <a:off x="687451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smtClean="0"/>
          </a:p>
        </p:txBody>
      </p:sp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8945" y="419735"/>
            <a:ext cx="720000" cy="324073"/>
          </a:xfrm>
          <a:prstGeom prst="rect">
            <a:avLst/>
          </a:prstGeom>
        </p:spPr>
      </p:pic>
      <p:pic>
        <p:nvPicPr>
          <p:cNvPr id="11" name="图片 10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354945" y="6236970"/>
            <a:ext cx="1440000" cy="2493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/>
        </p:nvGrpSpPr>
        <p:grpSpPr>
          <a:xfrm>
            <a:off x="1962150" y="2607945"/>
            <a:ext cx="8929370" cy="1571625"/>
            <a:chOff x="3090" y="4107"/>
            <a:chExt cx="14062" cy="2475"/>
          </a:xfrm>
        </p:grpSpPr>
        <p:sp>
          <p:nvSpPr>
            <p:cNvPr id="9" name="文本框 8"/>
            <p:cNvSpPr txBox="1"/>
            <p:nvPr userDrawn="1"/>
          </p:nvSpPr>
          <p:spPr>
            <a:xfrm>
              <a:off x="3090" y="4197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小学官网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 userDrawn="1"/>
          </p:nvSpPr>
          <p:spPr>
            <a:xfrm>
              <a:off x="5851" y="4107"/>
              <a:ext cx="11301" cy="155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听力音频、课时课件等资源</a:t>
              </a:r>
              <a:endPara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还可登录：</a:t>
              </a:r>
              <a:r>
                <a:rPr lang="en-US" altLang="zh-CN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xx.canpoint.cn</a:t>
              </a:r>
              <a:endPara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 userDrawn="1"/>
          </p:nvSpPr>
          <p:spPr>
            <a:xfrm>
              <a:off x="3090" y="5760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联系我们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 userDrawn="1"/>
          </p:nvSpPr>
          <p:spPr>
            <a:xfrm>
              <a:off x="5851" y="5760"/>
              <a:ext cx="11301" cy="70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en-US" sz="20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黑_GBK" panose="02000000000000000000" charset="-122"/>
                </a:rPr>
                <a:t>400-0555-100</a:t>
              </a:r>
              <a:endParaRPr lang="en-US"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黑_GBK" panose="02000000000000000000" charset="-122"/>
              </a:endParaRPr>
            </a:p>
          </p:txBody>
        </p:sp>
      </p:grpSp>
      <p:pic>
        <p:nvPicPr>
          <p:cNvPr id="2" name="图片 1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  <p:pic>
        <p:nvPicPr>
          <p:cNvPr id="3" name="图片 2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93530" y="476250"/>
            <a:ext cx="2160270" cy="37401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41.xml"/><Relationship Id="rId4" Type="http://schemas.openxmlformats.org/officeDocument/2006/relationships/tags" Target="../tags/tag40.xml"/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3.xml"/><Relationship Id="rId1" Type="http://schemas.openxmlformats.org/officeDocument/2006/relationships/tags" Target="../tags/tag4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tags" Target="../tags/tag45.xml"/><Relationship Id="rId1" Type="http://schemas.openxmlformats.org/officeDocument/2006/relationships/tags" Target="../tags/tag44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tags" Target="../tags/tag47.xml"/><Relationship Id="rId1" Type="http://schemas.openxmlformats.org/officeDocument/2006/relationships/tags" Target="../tags/tag4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9.xml"/><Relationship Id="rId1" Type="http://schemas.openxmlformats.org/officeDocument/2006/relationships/tags" Target="../tags/tag4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2.xml"/><Relationship Id="rId7" Type="http://schemas.openxmlformats.org/officeDocument/2006/relationships/tags" Target="../tags/tag12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7.xml"/><Relationship Id="rId1" Type="http://schemas.openxmlformats.org/officeDocument/2006/relationships/tags" Target="../tags/tag16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tags" Target="../tags/tag22.xml"/><Relationship Id="rId1" Type="http://schemas.openxmlformats.org/officeDocument/2006/relationships/tags" Target="../tags/tag21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31.xml"/><Relationship Id="rId8" Type="http://schemas.openxmlformats.org/officeDocument/2006/relationships/tags" Target="../tags/tag30.xml"/><Relationship Id="rId7" Type="http://schemas.openxmlformats.org/officeDocument/2006/relationships/tags" Target="../tags/tag29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23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tags" Target="../tags/tag3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全品学练考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/>
        <p:txBody>
          <a:bodyPr/>
          <a:p>
            <a:r>
              <a:rPr lang="zh-CN" altLang="en-US" b="1">
                <a:ea typeface="微软雅黑" panose="020B0503020204020204" pitchFamily="34" charset="-122"/>
              </a:rPr>
              <a:t>数学</a:t>
            </a:r>
            <a:r>
              <a:rPr lang="en-US" altLang="zh-CN" b="1">
                <a:ea typeface="微软雅黑" panose="020B0503020204020204" pitchFamily="34" charset="-122"/>
              </a:rPr>
              <a:t>  </a:t>
            </a:r>
            <a:r>
              <a:rPr lang="zh-CN" altLang="en-US" b="1">
                <a:ea typeface="微软雅黑" panose="020B0503020204020204" pitchFamily="34" charset="-122"/>
              </a:rPr>
              <a:t>五</a:t>
            </a:r>
            <a:r>
              <a:rPr lang="zh-CN" altLang="en-US" b="1">
                <a:ea typeface="微软雅黑" panose="020B0503020204020204" pitchFamily="34" charset="-122"/>
              </a:rPr>
              <a:t>年级上册</a:t>
            </a:r>
            <a:r>
              <a:rPr lang="en-US" altLang="zh-CN" b="1">
                <a:ea typeface="微软雅黑" panose="020B0503020204020204" pitchFamily="34" charset="-122"/>
              </a:rPr>
              <a:t>   </a:t>
            </a:r>
            <a:r>
              <a:rPr lang="zh-CN" altLang="en-US" b="1">
                <a:ea typeface="微软雅黑" panose="020B0503020204020204" pitchFamily="34" charset="-122"/>
              </a:rPr>
              <a:t>人教</a:t>
            </a:r>
            <a:r>
              <a:rPr lang="en-US" altLang="zh-CN" b="1">
                <a:ea typeface="微软雅黑" panose="020B0503020204020204" pitchFamily="34" charset="-122"/>
              </a:rPr>
              <a:t>RJ</a:t>
            </a:r>
            <a:endParaRPr lang="en-US" altLang="zh-CN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/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文本占位符 9"/>
          <p:cNvSpPr txBox="1"/>
          <p:nvPr>
            <p:custDataLst>
              <p:tags r:id="rId1"/>
            </p:custDataLst>
          </p:nvPr>
        </p:nvSpPr>
        <p:spPr>
          <a:xfrm>
            <a:off x="688340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87020" y="802005"/>
            <a:ext cx="1161732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（3）计算下列各题，能简算的要简算。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3.208÷1.6-0.936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0.6×（4－3.42）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0.25×3.2×1.25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4.5×9.9+0.45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287020" y="2485390"/>
            <a:ext cx="205549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＝1.069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6096000" y="2555240"/>
            <a:ext cx="205549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＝0.348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6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287020" y="5244465"/>
            <a:ext cx="205549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＝1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5899150" y="5244465"/>
            <a:ext cx="205549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＝45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3" grpId="0" autoUpdateAnimBg="0"/>
      <p:bldP spid="6" grpId="0" autoUpdateAnimBg="0"/>
      <p:bldP spid="7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87020" y="802005"/>
            <a:ext cx="1161732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4.解决问题。</a:t>
            </a:r>
            <a:endParaRPr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（1）五（1）班原有班费24.2元，同学们卖废品又得到16.4元。用这些钱正好可以买14根跳绳，平均每根跳绳多少元？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1750060" y="3579495"/>
            <a:ext cx="10601960" cy="147701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（24.2＋16.4）÷14＝2.9（元）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答：平均每根跳绳2.9元。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47650" y="839470"/>
            <a:ext cx="11501755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）人们常用雨后春笋来比喻新事物短时间内大量涌现。春雨过后，一根竹笋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天就长高了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3.6 m,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照这样计算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半个月能长高多少米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（一个月按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30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天计算）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3.6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30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10.8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（米）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答：半个月能长高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10.8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米。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87020" y="802005"/>
            <a:ext cx="1161732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）小林家和小云家相距1.8千米，周日早上9：00两人从家骑自行车出发，相向而行，如下图。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①从上图看，谁的速度快一些呢？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1442085" y="4709160"/>
            <a:ext cx="1060196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小林的速度快一些。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8895" y="2471420"/>
            <a:ext cx="5895975" cy="133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87020" y="802005"/>
            <a:ext cx="1161732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）小林家和小云家相距1.8千米，周日早上9：00两人从家骑自行车出发，相向而行，如下图。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②小林每分钟行0.25千米，小云每分钟行多少千米？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1442085" y="4709160"/>
            <a:ext cx="10601960" cy="147701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1.8÷4－0.25＝0.2（千米）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答：小云每分钟行0.2千米。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8895" y="2471420"/>
            <a:ext cx="5895975" cy="133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87020" y="802005"/>
            <a:ext cx="1161732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（4）某停车场收费标准：1小时及以内，每辆车收费10元；超过1小时的部分，每辆车每半小时收2.5元（不足半小时按半小时计算）。陈叔叔共交了35元停车费，请问陈叔叔的汽车在该停车场最多停了多长时间？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287020" y="3929380"/>
            <a:ext cx="10601960" cy="147701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（35－10）÷2.5÷2＋1＝6（时）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答：陈叔叔的汽车在该停车场最多停了6小时。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>
          <a:xfrm>
            <a:off x="1461770" y="2026920"/>
            <a:ext cx="9753600" cy="1497330"/>
          </a:xfrm>
        </p:spPr>
        <p:txBody>
          <a:bodyPr>
            <a:normAutofit/>
          </a:bodyPr>
          <a:p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8   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总复习</a:t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</a:b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>
          <a:xfrm>
            <a:off x="3691255" y="3524250"/>
            <a:ext cx="3946525" cy="311150"/>
          </a:xfrm>
        </p:spPr>
        <p:txBody>
          <a:bodyPr>
            <a:noAutofit/>
          </a:bodyPr>
          <a:p>
            <a:pPr algn="ctr"/>
            <a:r>
              <a:rPr lang="zh-CN" altLang="en-US" b="1">
                <a:ea typeface="微软雅黑" panose="020B0503020204020204" pitchFamily="34" charset="-122"/>
              </a:rPr>
              <a:t>第</a:t>
            </a:r>
            <a:r>
              <a:rPr lang="en-US" altLang="zh-CN" b="1">
                <a:ea typeface="微软雅黑" panose="020B0503020204020204" pitchFamily="34" charset="-122"/>
              </a:rPr>
              <a:t>1</a:t>
            </a:r>
            <a:r>
              <a:rPr lang="zh-CN" altLang="en-US" b="1">
                <a:ea typeface="微软雅黑" panose="020B0503020204020204" pitchFamily="34" charset="-122"/>
              </a:rPr>
              <a:t>课时</a:t>
            </a:r>
            <a:r>
              <a:rPr lang="en-US" altLang="zh-CN" b="1">
                <a:ea typeface="微软雅黑" panose="020B0503020204020204" pitchFamily="34" charset="-122"/>
              </a:rPr>
              <a:t>       </a:t>
            </a:r>
            <a:r>
              <a:rPr lang="zh-CN" altLang="en-US" b="1">
                <a:ea typeface="微软雅黑" panose="020B0503020204020204" pitchFamily="34" charset="-122"/>
              </a:rPr>
              <a:t>小数乘、除法</a:t>
            </a:r>
            <a:endParaRPr lang="zh-CN" altLang="en-US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>
          <a:xfrm>
            <a:off x="7637780" y="3524250"/>
            <a:ext cx="1610995" cy="311150"/>
          </a:xfrm>
        </p:spPr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文本占位符 9"/>
          <p:cNvSpPr txBox="1"/>
          <p:nvPr>
            <p:custDataLst>
              <p:tags r:id="rId1"/>
            </p:custDataLst>
          </p:nvPr>
        </p:nvSpPr>
        <p:spPr>
          <a:xfrm>
            <a:off x="763778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287020" y="802005"/>
            <a:ext cx="1161732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1.填一填。</a:t>
            </a:r>
            <a:endParaRPr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（1）3.7×0.42的积是（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）位小数，0.7÷0.4的商的最高位是（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）位。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（2）3.7×0.44的积精确到十分位是（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），保留两位小数是（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（3）一台磨面机0.8小时磨面0.5吨，平均每小时磨面（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）吨，平均磨一吨面需要（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）小时。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4924425" y="1564640"/>
            <a:ext cx="255460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三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1248410" y="2303145"/>
            <a:ext cx="255460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个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7313930" y="3051175"/>
            <a:ext cx="255460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1.6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8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688340" y="3740150"/>
            <a:ext cx="255460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1.63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9" name="QB_4_AN.1_1#b69ca93eb.bracket?vbaanalysisanswer=1&amp;vbadefaultcenterpage=1&amp;parentnodeid=1c39e6aa0&amp;hasmatchpositionanswer=1"/>
          <p:cNvSpPr/>
          <p:nvPr>
            <p:custDataLst>
              <p:tags r:id="rId6"/>
            </p:custDataLst>
          </p:nvPr>
        </p:nvSpPr>
        <p:spPr>
          <a:xfrm>
            <a:off x="10314305" y="4499610"/>
            <a:ext cx="255460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0.625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0" name="QB_4_AN.1_1#b69ca93eb.bracket?vbaanalysisanswer=1&amp;vbadefaultcenterpage=1&amp;parentnodeid=1c39e6aa0&amp;hasmatchpositionanswer=1"/>
          <p:cNvSpPr/>
          <p:nvPr>
            <p:custDataLst>
              <p:tags r:id="rId7"/>
            </p:custDataLst>
          </p:nvPr>
        </p:nvSpPr>
        <p:spPr>
          <a:xfrm>
            <a:off x="4924425" y="5238115"/>
            <a:ext cx="255460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1.6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4" grpId="0" autoUpdateAnimBg="0"/>
      <p:bldP spid="7" grpId="0" autoUpdateAnimBg="0"/>
      <p:bldP spid="8" grpId="0" autoUpdateAnimBg="0"/>
      <p:bldP spid="9" grpId="0" autoUpdateAnimBg="0"/>
      <p:bldP spid="10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" name="文本框 22"/>
          <p:cNvSpPr txBox="1"/>
          <p:nvPr>
            <p:custDataLst>
              <p:tags r:id="rId1"/>
            </p:custDataLst>
          </p:nvPr>
        </p:nvSpPr>
        <p:spPr>
          <a:xfrm>
            <a:off x="287020" y="802005"/>
            <a:ext cx="1161732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（4）小东在计算一道小数乘法题时，误将7.2看成了2.7，算出的结果是8.1，正确的结果应该是（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（5）98.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705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的小数部分第31位上的数字是（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4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6866890" y="1570990"/>
            <a:ext cx="187515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21.6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5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8742045" y="3059430"/>
            <a:ext cx="187515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7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981200" y="2584450"/>
            <a:ext cx="10712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/>
              <a:t>.</a:t>
            </a:r>
            <a:endParaRPr lang="en-US" altLang="zh-CN" sz="4000"/>
          </a:p>
        </p:txBody>
      </p:sp>
      <p:sp>
        <p:nvSpPr>
          <p:cNvPr id="27" name="文本框 26"/>
          <p:cNvSpPr txBox="1"/>
          <p:nvPr/>
        </p:nvSpPr>
        <p:spPr>
          <a:xfrm>
            <a:off x="2412365" y="2571750"/>
            <a:ext cx="10712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/>
              <a:t>.</a:t>
            </a:r>
            <a:endParaRPr lang="en-US" altLang="zh-CN" sz="4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utoUpdateAnimBg="0"/>
      <p:bldP spid="25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134620" y="802005"/>
            <a:ext cx="1211580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2.将正确答案的序号填在括号里。</a:t>
            </a:r>
            <a:endParaRPr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（1）下面说法正确的是（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①大于7.6小于7.8的小数只有7.7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②6.995用“四舍五入”法精确到百分位是7.00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③如果一根木料锯成2段要用5.9分钟，那么锯成4段要用11.8分钟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④两个数的积是整数，这两个数有可能是小数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A.①和②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B.②和③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C.③和④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D.②和④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5036185" y="1566545"/>
            <a:ext cx="1060196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D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87020" y="802005"/>
            <a:ext cx="1161732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（2）已知</a:t>
            </a:r>
            <a:r>
              <a:rPr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÷1.5=</a:t>
            </a:r>
            <a:r>
              <a:rPr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×1.5（</a:t>
            </a:r>
            <a:r>
              <a:rPr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都大于0），那么</a:t>
            </a:r>
            <a:r>
              <a:rPr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相比，（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</a:t>
            </a:r>
            <a:r>
              <a:rPr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＞</a:t>
            </a:r>
            <a:r>
              <a:rPr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lang="en-US" sz="3200" b="1" i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</a:t>
            </a:r>
            <a:r>
              <a:rPr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＞</a:t>
            </a:r>
            <a:r>
              <a:rPr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lang="en-US" sz="3200" b="1" i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</a:t>
            </a:r>
            <a:r>
              <a:rPr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</a:t>
            </a:r>
            <a:r>
              <a:rPr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lang="en-US" sz="3200" b="1" i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D.无法比较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（3）聪聪在用计算器计算“4.9×8”时，发现计算器的按键“4”坏了，他想到的以下的输入方法中，错误的是（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A.0.7×7×8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B.9.8×8÷2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C.5×8-8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D.2×2×8+0.9×8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1120140" y="1591945"/>
            <a:ext cx="1060196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A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10182225" y="3762375"/>
            <a:ext cx="1060196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C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  <p:bldP spid="4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87020" y="802005"/>
            <a:ext cx="1161732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（4）小东在购物网站上购买了一袋橡皮，观察图和竖式，下面说法错误的是（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A.商中的“6”相当于6角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B.商中的“4”表示4个0.1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C.竖式中的“120”相当于120分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D.每块橡皮大约是0.5元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3568700" y="1590040"/>
            <a:ext cx="1060196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A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59880" y="1771015"/>
            <a:ext cx="5019675" cy="3781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87020" y="802005"/>
            <a:ext cx="1161732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3.算一算。</a:t>
            </a:r>
            <a:endParaRPr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（1）直接写得数。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0.4×0.6=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5.4÷3=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1.5÷0.1=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1.4×0.05=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0.8+0.25=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0.2×0.2=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0.72÷0.6=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2.5×0.8=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2355850" y="2264410"/>
            <a:ext cx="106616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0.24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6978015" y="2264410"/>
            <a:ext cx="106616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1.8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6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2355850" y="3054985"/>
            <a:ext cx="106616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15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7408545" y="3054985"/>
            <a:ext cx="106616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0.07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8" name="QB_4_AN.1_1#b69ca93eb.bracket?vbaanalysisanswer=1&amp;vbadefaultcenterpage=1&amp;parentnodeid=1c39e6aa0&amp;hasmatchpositionanswer=1"/>
          <p:cNvSpPr/>
          <p:nvPr>
            <p:custDataLst>
              <p:tags r:id="rId6"/>
            </p:custDataLst>
          </p:nvPr>
        </p:nvSpPr>
        <p:spPr>
          <a:xfrm>
            <a:off x="2355850" y="3793490"/>
            <a:ext cx="106616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1.05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9" name="QB_4_AN.1_1#b69ca93eb.bracket?vbaanalysisanswer=1&amp;vbadefaultcenterpage=1&amp;parentnodeid=1c39e6aa0&amp;hasmatchpositionanswer=1"/>
          <p:cNvSpPr/>
          <p:nvPr>
            <p:custDataLst>
              <p:tags r:id="rId7"/>
            </p:custDataLst>
          </p:nvPr>
        </p:nvSpPr>
        <p:spPr>
          <a:xfrm>
            <a:off x="7292340" y="3793490"/>
            <a:ext cx="106616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0.04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0" name="QB_4_AN.1_1#b69ca93eb.bracket?vbaanalysisanswer=1&amp;vbadefaultcenterpage=1&amp;parentnodeid=1c39e6aa0&amp;hasmatchpositionanswer=1"/>
          <p:cNvSpPr/>
          <p:nvPr>
            <p:custDataLst>
              <p:tags r:id="rId8"/>
            </p:custDataLst>
          </p:nvPr>
        </p:nvSpPr>
        <p:spPr>
          <a:xfrm>
            <a:off x="2576830" y="4531995"/>
            <a:ext cx="110109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1.2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1" name="QB_4_AN.1_1#b69ca93eb.bracket?vbaanalysisanswer=1&amp;vbadefaultcenterpage=1&amp;parentnodeid=1c39e6aa0&amp;hasmatchpositionanswer=1"/>
          <p:cNvSpPr/>
          <p:nvPr>
            <p:custDataLst>
              <p:tags r:id="rId9"/>
            </p:custDataLst>
          </p:nvPr>
        </p:nvSpPr>
        <p:spPr>
          <a:xfrm>
            <a:off x="7292340" y="4531995"/>
            <a:ext cx="106616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3" grpId="0" autoUpdateAnimBg="0"/>
      <p:bldP spid="6" grpId="0" autoUpdateAnimBg="0"/>
      <p:bldP spid="7" grpId="0" autoUpdateAnimBg="0"/>
      <p:bldP spid="8" grpId="0" autoUpdateAnimBg="0"/>
      <p:bldP spid="9" grpId="0" autoUpdateAnimBg="0"/>
      <p:bldP spid="10" grpId="0" autoUpdateAnimBg="0"/>
      <p:bldP spid="11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87020" y="802005"/>
            <a:ext cx="1161732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3.算一算。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（2）用竖式计算。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12.5×2.4=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31.2×4.2≈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（得数保留整数）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73.6÷16=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36.85÷1.8≈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（得数保留一位小数）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2495550" y="2348865"/>
            <a:ext cx="106616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30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3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6768465" y="2255520"/>
            <a:ext cx="106616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131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4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2239010" y="4467860"/>
            <a:ext cx="106616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4.6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5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6523355" y="4467860"/>
            <a:ext cx="106616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20.5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utoUpdateAnimBg="0"/>
      <p:bldP spid="13" grpId="0" autoUpdateAnimBg="0"/>
      <p:bldP spid="14" grpId="0" autoUpdateAnimBg="0"/>
      <p:bldP spid="15" grpId="0" autoUpdateAnimBg="0"/>
    </p:bldLst>
  </p:timing>
</p:sld>
</file>

<file path=ppt/tags/tag1.xml><?xml version="1.0" encoding="utf-8"?>
<p:tagLst xmlns:p="http://schemas.openxmlformats.org/presentationml/2006/main">
  <p:tag name="KSO_WM_BEAUTIFY_FLAG" val="#fgm#"/>
  <p:tag name="KSO_WM_UNIT_INDEX" val="1"/>
  <p:tag name="KSO_WM_UNIT_TYPE" val="a"/>
  <p:tag name="KSO_WM_LAYOUT_CHECK_HASH" val="58204ba703b6277a2c8fdc498bbec4aa722b2661"/>
  <p:tag name="KSO_WM_NEWLAYOUT_ID" val="10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50.xml><?xml version="1.0" encoding="utf-8"?>
<p:tagLst xmlns:p="http://schemas.openxmlformats.org/presentationml/2006/main">
  <p:tag name="commondata" val="eyJoZGlkIjoiMTMzY2FmZTZlYWZhMDEyNmJlMTZiZTdjNzdlNGE5MjgifQ==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1696</Words>
  <Application>WPS 演示</Application>
  <PresentationFormat>宽屏</PresentationFormat>
  <Paragraphs>154</Paragraphs>
  <Slides>16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方正兰亭黑_GBK</vt:lpstr>
      <vt:lpstr>黑体</vt:lpstr>
      <vt:lpstr>楷体</vt:lpstr>
      <vt:lpstr>Times New Roman</vt:lpstr>
      <vt:lpstr>Arial Unicode MS</vt:lpstr>
      <vt:lpstr>Calibri</vt:lpstr>
      <vt:lpstr>等线</vt:lpstr>
      <vt:lpstr/>
      <vt:lpstr>全品学练考</vt:lpstr>
      <vt:lpstr>8     总复习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芗筱</cp:lastModifiedBy>
  <cp:revision>45</cp:revision>
  <dcterms:created xsi:type="dcterms:W3CDTF">2024-12-09T09:33:00Z</dcterms:created>
  <dcterms:modified xsi:type="dcterms:W3CDTF">2025-07-18T07:50:14Z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D56094592DA949379B1AC3C6CC0C316C_13</vt:lpwstr>
  </property>
  <property fmtid="{D5CDD505-2E9C-101B-9397-08002B2CF9AE}" pid="3" name="KSOProductBuildVer">
    <vt:lpwstr>2052-12.1.0.21915</vt:lpwstr>
  </property>
</Properties>
</file>