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73" r:id="rId7"/>
    <p:sldId id="274" r:id="rId8"/>
    <p:sldId id="269" r:id="rId9"/>
    <p:sldId id="270" r:id="rId10"/>
    <p:sldId id="271" r:id="rId11"/>
    <p:sldId id="272" r:id="rId12"/>
    <p:sldId id="263" r:id="rId13"/>
  </p:sldIdLst>
  <p:sldSz cx="12192000" cy="6858000"/>
  <p:notesSz cx="6858000" cy="12192000"/>
  <p:custDataLst>
    <p:tags r:id="rId17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4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image" Target="../media/image7.png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image" Target="../media/image7.png"/><Relationship Id="rId1" Type="http://schemas.openxmlformats.org/officeDocument/2006/relationships/tags" Target="../tags/tag11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image" Target="../media/image7.png"/><Relationship Id="rId1" Type="http://schemas.openxmlformats.org/officeDocument/2006/relationships/tags" Target="../tags/tag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image" Target="../media/image7.png"/><Relationship Id="rId1" Type="http://schemas.openxmlformats.org/officeDocument/2006/relationships/tags" Target="../tags/tag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3  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小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数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除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法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 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691255" y="3524250"/>
            <a:ext cx="3946525" cy="311150"/>
          </a:xfrm>
        </p:spPr>
        <p:txBody>
          <a:bodyPr>
            <a:noAutofit/>
          </a:bodyPr>
          <a:p>
            <a:pPr algn="ctr"/>
            <a:r>
              <a:rPr lang="zh-CN" altLang="en-US" b="1">
                <a:ea typeface="微软雅黑" panose="020B0503020204020204" pitchFamily="34" charset="-122"/>
              </a:rPr>
              <a:t>第</a:t>
            </a:r>
            <a:r>
              <a:rPr lang="en-US" altLang="zh-CN" b="1">
                <a:ea typeface="微软雅黑" panose="020B0503020204020204" pitchFamily="34" charset="-122"/>
              </a:rPr>
              <a:t>3</a:t>
            </a:r>
            <a:r>
              <a:rPr lang="zh-CN" altLang="en-US" b="1">
                <a:ea typeface="微软雅黑" panose="020B0503020204020204" pitchFamily="34" charset="-122"/>
              </a:rPr>
              <a:t>课时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一个数除以小数（</a:t>
            </a:r>
            <a:r>
              <a:rPr lang="en-US" altLang="zh-CN" b="1">
                <a:ea typeface="微软雅黑" panose="020B0503020204020204" pitchFamily="34" charset="-122"/>
              </a:rPr>
              <a:t>1</a:t>
            </a:r>
            <a:r>
              <a:rPr lang="zh-CN" altLang="en-US" b="1">
                <a:ea typeface="微软雅黑" panose="020B0503020204020204" pitchFamily="34" charset="-122"/>
              </a:rPr>
              <a:t>）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>
          <a:xfrm>
            <a:off x="7637780" y="3524250"/>
            <a:ext cx="1610995" cy="311150"/>
          </a:xfrm>
        </p:spPr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文本占位符 9"/>
          <p:cNvSpPr txBox="1"/>
          <p:nvPr>
            <p:custDataLst>
              <p:tags r:id="rId1"/>
            </p:custDataLst>
          </p:nvPr>
        </p:nvSpPr>
        <p:spPr>
          <a:xfrm>
            <a:off x="763778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430" y="1621790"/>
            <a:ext cx="9008110" cy="3894455"/>
          </a:xfrm>
          <a:prstGeom prst="rect">
            <a:avLst/>
          </a:prstGeom>
        </p:spPr>
      </p:pic>
      <p:sp>
        <p:nvSpPr>
          <p:cNvPr id="18" name="QO_3#1c39e6aa0?vbaanalysisanswer=1&amp;vbadefaultcenterpage=1&amp;parentnodeid=311880475"/>
          <p:cNvSpPr/>
          <p:nvPr>
            <p:custDataLst>
              <p:tags r:id="rId2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 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想一想，填一填。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6921500" y="387477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右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5980" y="928370"/>
            <a:ext cx="981075" cy="600075"/>
          </a:xfrm>
          <a:prstGeom prst="rect">
            <a:avLst/>
          </a:prstGeom>
        </p:spPr>
      </p:pic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5617845" y="468693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一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3291205" y="196088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5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7"/>
            </p:custDataLst>
          </p:nvPr>
        </p:nvSpPr>
        <p:spPr>
          <a:xfrm>
            <a:off x="2809240" y="387477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3    5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  <p:bldP spid="4" grpId="0" autoUpdateAnimBg="0" build="p"/>
      <p:bldP spid="5" grpId="0" autoUpdateAnimBg="0" build="p"/>
      <p:bldP spid="7" grpId="0" autoUpdateAnimBg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 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想一想，填一填。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）在（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）里填上合适的数。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（部分空答案不唯一）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0.56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0.25=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25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2.38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0.07=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38.42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3.2=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0.039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0.13=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1"/>
            </p:custDataLst>
          </p:nvPr>
        </p:nvSpPr>
        <p:spPr>
          <a:xfrm>
            <a:off x="3298825" y="303212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56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980" y="928370"/>
            <a:ext cx="981075" cy="600075"/>
          </a:xfrm>
          <a:prstGeom prst="rect">
            <a:avLst/>
          </a:prstGeom>
        </p:spPr>
      </p:pic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3415665" y="376301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238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4553585" y="448754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384.2       32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4324350" y="522160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3.9      13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  <p:bldP spid="4" grpId="0" autoUpdateAnimBg="0" build="p"/>
      <p:bldP spid="7" grpId="0" autoUpdateAnimBg="0" build="p"/>
      <p:bldP spid="6" grpId="0" autoUpdateAnimBg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 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想一想，填一填。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）用（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）题的方法直接写出得数。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0.9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0.3=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0.25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0.05=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1.6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0.4=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3.63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0.3=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1"/>
            </p:custDataLst>
          </p:nvPr>
        </p:nvSpPr>
        <p:spPr>
          <a:xfrm>
            <a:off x="2541270" y="229489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3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980" y="928370"/>
            <a:ext cx="981075" cy="600075"/>
          </a:xfrm>
          <a:prstGeom prst="rect">
            <a:avLst/>
          </a:prstGeom>
        </p:spPr>
      </p:pic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2935605" y="301434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5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2484120" y="375031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4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2927350" y="448437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12.1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  <p:bldP spid="4" grpId="0" autoUpdateAnimBg="0" build="p"/>
      <p:bldP spid="7" grpId="0" autoUpdateAnimBg="0" build="p"/>
      <p:bldP spid="6" grpId="0" autoUpdateAnimBg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 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列竖式计算。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5.474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1.7=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3.22</a:t>
            </a: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7.36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6.4=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1.15</a:t>
            </a: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0.252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0.36=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0.7</a:t>
            </a: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2.704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1.3=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2.08</a:t>
            </a: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5505" y="927735"/>
            <a:ext cx="981075" cy="6000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indent="0" algn="l" fontAlgn="auto">
              <a:lnSpc>
                <a:spcPct val="13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判断，在能用算式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“1.2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0.5”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解决的问题后面画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“√”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，不能的画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3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）要修一条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千米长的小路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每天修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0.5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千米，多少天可以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3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修完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3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）小红用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元买了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0.5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千克橘子，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千克橘子多少钱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3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）聪聪跑了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千米，明明跑的路程是聪聪的一半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明明跑了多少千米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en-US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3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）一辆电动车行驶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千米，需要耗电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0.5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千瓦时，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千瓦时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3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可以行多少千米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505" y="927735"/>
            <a:ext cx="981075" cy="600075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1958975" y="263779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√</a:t>
            </a:r>
            <a:endParaRPr lang="zh-CN" sz="32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11161395" y="328866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√</a:t>
            </a:r>
            <a:endParaRPr lang="zh-CN" sz="32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2774315" y="458152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×</a:t>
            </a:r>
            <a:endParaRPr lang="zh-CN" sz="32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4006850" y="580326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√</a:t>
            </a:r>
            <a:endParaRPr lang="zh-CN" sz="32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 build="p"/>
      <p:bldP spid="2" grpId="0" autoUpdateAnimBg="0" build="p"/>
      <p:bldP spid="4" grpId="0" autoUpdateAnimBg="0" build="p"/>
      <p:bldP spid="7" grpId="0" autoUpdateAnimBg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吃月饼是中秋节的习俗之一。红太阳食品厂在中秋节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前夕加工月饼，工人用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60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米彩带包装了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盒高档月饼，用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62.7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米彩带包装了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38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盒中档月饼，包装一盒高档月饼比包装一盒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中档月饼多用多少米彩带？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60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32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1.875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（米）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62.7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38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1.65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（米）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1.875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1.65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0.225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（米）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答：包装一盒高档月饼比包装一盒中档月饼多用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0.225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米彩带。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010" y="995680"/>
            <a:ext cx="952500" cy="5429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5.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小华在计算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3.6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除以一个数时，把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3.6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写成了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6.3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，结果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比正确的商多出了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0.3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。你能帮小华计算出这道题正确的商吗？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6.3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3.6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0.3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3.6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0.4</a:t>
            </a: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答：这道题正确的商是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0.4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963930"/>
            <a:ext cx="952500" cy="5715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1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2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3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4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5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6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7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8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20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1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2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3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4.xml><?xml version="1.0" encoding="utf-8"?>
<p:tagLst xmlns:p="http://schemas.openxmlformats.org/presentationml/2006/main">
  <p:tag name="commondata" val="eyJoZGlkIjoiMTMzY2FmZTZlYWZhMDEyNmJlMTZiZTdjNzdlNGE5MjgifQ==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8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9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864</Words>
  <Application>WPS 演示</Application>
  <PresentationFormat>宽屏</PresentationFormat>
  <Paragraphs>95</Paragraphs>
  <Slides>10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方正兰亭黑_GBK</vt:lpstr>
      <vt:lpstr>黑体</vt:lpstr>
      <vt:lpstr>楷体</vt:lpstr>
      <vt:lpstr>Arial Unicode MS</vt:lpstr>
      <vt:lpstr>Calibri</vt:lpstr>
      <vt:lpstr>等线</vt:lpstr>
      <vt:lpstr/>
      <vt:lpstr>全品学练考</vt:lpstr>
      <vt:lpstr>3     小 数 除 法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43</cp:revision>
  <dcterms:created xsi:type="dcterms:W3CDTF">2024-12-09T09:33:00Z</dcterms:created>
  <dcterms:modified xsi:type="dcterms:W3CDTF">2025-07-18T02:05:11Z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