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6"/>
  </p:notesMasterIdLst>
  <p:sldIdLst>
    <p:sldId id="265" r:id="rId3"/>
    <p:sldId id="268" r:id="rId4"/>
    <p:sldId id="257" r:id="rId5"/>
    <p:sldId id="273" r:id="rId7"/>
    <p:sldId id="269" r:id="rId8"/>
    <p:sldId id="274" r:id="rId9"/>
    <p:sldId id="275" r:id="rId10"/>
    <p:sldId id="270" r:id="rId11"/>
    <p:sldId id="271" r:id="rId12"/>
    <p:sldId id="272" r:id="rId13"/>
    <p:sldId id="266" r:id="rId14"/>
    <p:sldId id="276" r:id="rId15"/>
    <p:sldId id="267" r:id="rId16"/>
    <p:sldId id="263" r:id="rId17"/>
  </p:sldIdLst>
  <p:sldSz cx="12192000" cy="6858000"/>
  <p:notesSz cx="6858000" cy="12192000"/>
  <p:custDataLst>
    <p:tags r:id="rId21"/>
  </p:custDataLst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08300"/>
    <a:srgbClr val="DC4F0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horzBarState="maximized">
    <p:restoredLeft sz="15611"/>
    <p:restoredTop sz="94610"/>
  </p:normalViewPr>
  <p:slideViewPr>
    <p:cSldViewPr snapToGrid="0" snapToObjects="1">
      <p:cViewPr varScale="1">
        <p:scale>
          <a:sx n="110" d="100"/>
          <a:sy n="110" d="100"/>
        </p:scale>
        <p:origin x="59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-1032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12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image" Target="../media/image2.png"/><Relationship Id="rId5" Type="http://schemas.openxmlformats.org/officeDocument/2006/relationships/tags" Target="../tags/tag3.xml"/><Relationship Id="rId4" Type="http://schemas.openxmlformats.org/officeDocument/2006/relationships/tags" Target="../tags/tag2.xml"/><Relationship Id="rId3" Type="http://schemas.openxmlformats.org/officeDocument/2006/relationships/tags" Target="../tags/tag1.xml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2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一段文本-1项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>
            <a:spLocks noGrp="1"/>
          </p:cNvSpPr>
          <p:nvPr>
            <p:ph type="ctrTitle" idx="17826049" hasCustomPrompt="1"/>
            <p:custDataLst>
              <p:tags r:id="rId3"/>
            </p:custDataLst>
          </p:nvPr>
        </p:nvSpPr>
        <p:spPr>
          <a:xfrm>
            <a:off x="1219200" y="2590800"/>
            <a:ext cx="9753600" cy="762000"/>
          </a:xfrm>
          <a:prstGeom prst="rect">
            <a:avLst/>
          </a:prstGeom>
          <a:noFill/>
        </p:spPr>
        <p:txBody>
          <a:bodyPr lIns="0" tIns="0" rIns="0" bIns="0" anchor="ctr">
            <a:normAutofit/>
          </a:bodyPr>
          <a:lstStyle>
            <a:lvl1pPr marL="0" indent="0" algn="ctr">
              <a:spcBef>
                <a:spcPct val="0"/>
              </a:spcBef>
              <a:spcAft>
                <a:spcPct val="0"/>
              </a:spcAft>
              <a:buNone/>
              <a:defRPr sz="4400" b="1" spc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idx="17826817" hasCustomPrompt="1"/>
            <p:custDataLst>
              <p:tags r:id="rId4"/>
            </p:custDataLst>
          </p:nvPr>
        </p:nvSpPr>
        <p:spPr>
          <a:xfrm>
            <a:off x="3752850" y="3524250"/>
            <a:ext cx="3130550" cy="311150"/>
          </a:xfrm>
          <a:prstGeom prst="rect">
            <a:avLst/>
          </a:prstGeom>
          <a:solidFill>
            <a:schemeClr val="bg1"/>
          </a:solidFill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400" b="0" u="none" strike="noStrike" kern="1500" cap="none" spc="0" normalizeH="0">
                <a:solidFill>
                  <a:schemeClr val="tx1"/>
                </a:solidFill>
                <a:latin typeface="微软雅黑" panose="020B0503020204020204" pitchFamily="34" charset="-122"/>
              </a:defRPr>
            </a:lvl1pPr>
          </a:lstStyle>
          <a:p>
            <a:pPr lvl="0"/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英语</a:t>
            </a:r>
            <a:r>
              <a:rPr lang="en-US" altLang="zh-CN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</a:t>
            </a:r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三年级上册</a:t>
            </a:r>
            <a:r>
              <a:rPr lang="en-US" altLang="zh-CN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RJ·PEP</a:t>
            </a:r>
            <a:endParaRPr lang="en-US" altLang="zh-CN" smtClean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  <p:sp>
        <p:nvSpPr>
          <p:cNvPr id="10" name="文本占位符 9"/>
          <p:cNvSpPr>
            <a:spLocks noGrp="1"/>
          </p:cNvSpPr>
          <p:nvPr>
            <p:ph type="body" idx="17826050" hasCustomPrompt="1"/>
            <p:custDataLst>
              <p:tags r:id="rId5"/>
            </p:custDataLst>
          </p:nvPr>
        </p:nvSpPr>
        <p:spPr>
          <a:xfrm>
            <a:off x="6874510" y="3524250"/>
            <a:ext cx="1610995" cy="311150"/>
          </a:xfrm>
          <a:prstGeom prst="rect">
            <a:avLst/>
          </a:prstGeom>
          <a:solidFill>
            <a:srgbClr val="C00000"/>
          </a:solidFill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400" b="0" u="none" strike="noStrike" kern="1500" cap="none" spc="0" normalizeH="0">
                <a:solidFill>
                  <a:schemeClr val="tx1"/>
                </a:solidFill>
                <a:latin typeface="微软雅黑" panose="020B0503020204020204" pitchFamily="34" charset="-122"/>
              </a:defRPr>
            </a:lvl1pPr>
          </a:lstStyle>
          <a:p>
            <a:pPr lvl="0"/>
            <a:r>
              <a:rPr lang="zh-CN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作业课件</a:t>
            </a:r>
            <a:endParaRPr lang="zh-CN" altLang="en-US" smtClean="0"/>
          </a:p>
        </p:txBody>
      </p:sp>
      <p:pic>
        <p:nvPicPr>
          <p:cNvPr id="15" name="图片 14" descr="小学logo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838200" y="379730"/>
            <a:ext cx="1259840" cy="56705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 descr="小学logo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48945" y="419735"/>
            <a:ext cx="720000" cy="324073"/>
          </a:xfrm>
          <a:prstGeom prst="rect">
            <a:avLst/>
          </a:prstGeom>
        </p:spPr>
      </p:pic>
      <p:pic>
        <p:nvPicPr>
          <p:cNvPr id="11" name="图片 10" descr="30+年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354945" y="6236970"/>
            <a:ext cx="1440000" cy="249312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 userDrawn="1"/>
        </p:nvGrpSpPr>
        <p:grpSpPr>
          <a:xfrm>
            <a:off x="1962150" y="2607945"/>
            <a:ext cx="8929370" cy="1571625"/>
            <a:chOff x="3090" y="4107"/>
            <a:chExt cx="14062" cy="2475"/>
          </a:xfrm>
        </p:grpSpPr>
        <p:sp>
          <p:nvSpPr>
            <p:cNvPr id="9" name="文本框 8"/>
            <p:cNvSpPr txBox="1"/>
            <p:nvPr userDrawn="1"/>
          </p:nvSpPr>
          <p:spPr>
            <a:xfrm>
              <a:off x="3090" y="4197"/>
              <a:ext cx="2601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800" b="1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小学官网</a:t>
              </a:r>
              <a:endParaRPr lang="zh-CN" altLang="en-US" sz="28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文本框 9"/>
            <p:cNvSpPr txBox="1"/>
            <p:nvPr userDrawn="1"/>
          </p:nvSpPr>
          <p:spPr>
            <a:xfrm>
              <a:off x="5851" y="4107"/>
              <a:ext cx="11301" cy="1559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pPr>
                <a:lnSpc>
                  <a:spcPct val="130000"/>
                </a:lnSpc>
              </a:pPr>
              <a:r>
                <a:rPr lang="zh-CN" altLang="en-US"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听力音频、课时课件等资源</a:t>
              </a:r>
              <a:endParaRPr lang="zh-CN" altLang="en-US"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还可登录：</a:t>
              </a:r>
              <a:r>
                <a:rPr lang="en-US" altLang="zh-CN"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xx.canpoint.cn</a:t>
              </a:r>
              <a:endParaRPr lang="en-US" altLang="zh-CN"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11" name="文本框 10"/>
            <p:cNvSpPr txBox="1"/>
            <p:nvPr userDrawn="1"/>
          </p:nvSpPr>
          <p:spPr>
            <a:xfrm>
              <a:off x="3090" y="5760"/>
              <a:ext cx="2601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800" b="1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联系我们</a:t>
              </a:r>
              <a:endParaRPr lang="zh-CN" altLang="en-US" sz="28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文本框 11"/>
            <p:cNvSpPr txBox="1"/>
            <p:nvPr userDrawn="1"/>
          </p:nvSpPr>
          <p:spPr>
            <a:xfrm>
              <a:off x="5851" y="5760"/>
              <a:ext cx="11301" cy="703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pPr>
                <a:lnSpc>
                  <a:spcPct val="130000"/>
                </a:lnSpc>
              </a:pPr>
              <a:r>
                <a:rPr lang="en-US" sz="2000" b="1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方正兰亭黑_GBK" panose="02000000000000000000" charset="-122"/>
                </a:rPr>
                <a:t>400-0555-100</a:t>
              </a:r>
              <a:endParaRPr lang="en-US" sz="20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黑_GBK" panose="02000000000000000000" charset="-122"/>
              </a:endParaRPr>
            </a:p>
          </p:txBody>
        </p:sp>
      </p:grpSp>
      <p:pic>
        <p:nvPicPr>
          <p:cNvPr id="2" name="图片 1" descr="小学logo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38200" y="379730"/>
            <a:ext cx="1259840" cy="567055"/>
          </a:xfrm>
          <a:prstGeom prst="rect">
            <a:avLst/>
          </a:prstGeom>
        </p:spPr>
      </p:pic>
      <p:pic>
        <p:nvPicPr>
          <p:cNvPr id="3" name="图片 2" descr="30+年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193530" y="476250"/>
            <a:ext cx="2160270" cy="37401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8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6.png"/><Relationship Id="rId3" Type="http://schemas.openxmlformats.org/officeDocument/2006/relationships/tags" Target="../tags/tag11.xml"/><Relationship Id="rId2" Type="http://schemas.openxmlformats.org/officeDocument/2006/relationships/image" Target="../media/image13.png"/><Relationship Id="rId1" Type="http://schemas.openxmlformats.org/officeDocument/2006/relationships/tags" Target="../tags/tag1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7.png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7.png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8.png"/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7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7826049"/>
          </p:nvPr>
        </p:nvSpPr>
        <p:spPr/>
        <p:txBody>
          <a:bodyPr>
            <a:normAutofit/>
          </a:bodyPr>
          <a:p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  <a:sym typeface="+mn-ea"/>
              </a:rPr>
              <a:t>全品学练考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7826817"/>
          </p:nvPr>
        </p:nvSpPr>
        <p:spPr/>
        <p:txBody>
          <a:bodyPr/>
          <a:p>
            <a:r>
              <a:rPr lang="zh-CN" altLang="en-US" b="1">
                <a:ea typeface="微软雅黑" panose="020B0503020204020204" pitchFamily="34" charset="-122"/>
              </a:rPr>
              <a:t>数学</a:t>
            </a:r>
            <a:r>
              <a:rPr lang="en-US" altLang="zh-CN" b="1">
                <a:ea typeface="微软雅黑" panose="020B0503020204020204" pitchFamily="34" charset="-122"/>
              </a:rPr>
              <a:t>  </a:t>
            </a:r>
            <a:r>
              <a:rPr lang="zh-CN" altLang="en-US" b="1">
                <a:ea typeface="微软雅黑" panose="020B0503020204020204" pitchFamily="34" charset="-122"/>
              </a:rPr>
              <a:t>五</a:t>
            </a:r>
            <a:r>
              <a:rPr lang="zh-CN" altLang="en-US" b="1">
                <a:ea typeface="微软雅黑" panose="020B0503020204020204" pitchFamily="34" charset="-122"/>
              </a:rPr>
              <a:t>年级上册</a:t>
            </a:r>
            <a:r>
              <a:rPr lang="en-US" altLang="zh-CN" b="1">
                <a:ea typeface="微软雅黑" panose="020B0503020204020204" pitchFamily="34" charset="-122"/>
              </a:rPr>
              <a:t>   </a:t>
            </a:r>
            <a:r>
              <a:rPr lang="zh-CN" altLang="en-US" b="1">
                <a:ea typeface="微软雅黑" panose="020B0503020204020204" pitchFamily="34" charset="-122"/>
              </a:rPr>
              <a:t>人教</a:t>
            </a:r>
            <a:r>
              <a:rPr lang="en-US" altLang="zh-CN" b="1">
                <a:ea typeface="微软雅黑" panose="020B0503020204020204" pitchFamily="34" charset="-122"/>
              </a:rPr>
              <a:t>RJ</a:t>
            </a:r>
            <a:endParaRPr lang="en-US" altLang="zh-CN" b="1">
              <a:ea typeface="微软雅黑" panose="020B0503020204020204" pitchFamily="34" charset="-122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idx="17826050"/>
          </p:nvPr>
        </p:nvSpPr>
        <p:spPr/>
        <p:txBody>
          <a:bodyPr/>
          <a:p>
            <a:endParaRPr lang="zh-CN" altLang="en-US" b="1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19" name="文本占位符 9"/>
          <p:cNvSpPr txBox="1"/>
          <p:nvPr>
            <p:custDataLst>
              <p:tags r:id="rId1"/>
            </p:custDataLst>
          </p:nvPr>
        </p:nvSpPr>
        <p:spPr>
          <a:xfrm>
            <a:off x="6883400" y="3524250"/>
            <a:ext cx="1610995" cy="311150"/>
          </a:xfrm>
          <a:prstGeom prst="rect">
            <a:avLst/>
          </a:prstGeom>
          <a:solidFill>
            <a:srgbClr val="C00000"/>
          </a:solidFill>
        </p:spPr>
        <p:txBody>
          <a:bodyPr lIns="0" tIns="0" rIns="0" bIns="0" anchor="t">
            <a:normAutofit/>
          </a:bodyPr>
          <a:lstStyle>
            <a:lvl1pPr marL="0" indent="0" algn="ctr" defTabSz="914400" rtl="0" eaLnBrk="1" latinLnBrk="0" hangingPunct="1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400" b="0" u="none" strike="noStrike" kern="1500" cap="none" spc="0" normalizeH="0">
                <a:solidFill>
                  <a:schemeClr val="tx1"/>
                </a:solidFill>
                <a:latin typeface="微软雅黑" panose="020B0503020204020204" pitchFamily="34" charset="-122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b="1">
                <a:solidFill>
                  <a:schemeClr val="bg1"/>
                </a:solidFill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作业课件</a:t>
            </a:r>
            <a:endParaRPr lang="zh-CN" alt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287020" y="756920"/>
            <a:ext cx="11602720" cy="30460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altLang="zh-CN" sz="32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5</a:t>
            </a:r>
            <a:r>
              <a:rPr lang="zh-CN" sz="32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.</a:t>
            </a:r>
            <a:r>
              <a:rPr lang="en-US" altLang="zh-CN" sz="32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     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现代装修中，玻璃艺术品应用越来越广泛。下面这块玻璃制品是由两个完全相同的平行四边形组合而成。已知这种玻璃的售价为每平方米60元，要买这块玻璃制品，需要花费多少钱？</a:t>
            </a:r>
            <a:endParaRPr lang="zh-CN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1535" y="976630"/>
            <a:ext cx="952500" cy="542925"/>
          </a:xfrm>
          <a:prstGeom prst="rect">
            <a:avLst/>
          </a:prstGeom>
        </p:spPr>
      </p:pic>
      <p:sp>
        <p:nvSpPr>
          <p:cNvPr id="5" name="QB_4_AN.1_1#b69ca93eb.bracket?vbaanalysisanswer=1&amp;vbadefaultcenterpage=1&amp;parentnodeid=1c39e6aa0&amp;hasmatchpositionanswer=1"/>
          <p:cNvSpPr/>
          <p:nvPr>
            <p:custDataLst>
              <p:tags r:id="rId3"/>
            </p:custDataLst>
          </p:nvPr>
        </p:nvSpPr>
        <p:spPr>
          <a:xfrm>
            <a:off x="4566285" y="3192145"/>
            <a:ext cx="7511415" cy="61087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marL="0" algn="l" latinLnBrk="1">
              <a:lnSpc>
                <a:spcPct val="150000"/>
              </a:lnSpc>
            </a:pP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14×8＝112（平方分米）</a:t>
            </a:r>
            <a:endParaRPr lang="zh-CN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marL="0" algn="l" latinLnBrk="1">
              <a:lnSpc>
                <a:spcPct val="150000"/>
              </a:lnSpc>
            </a:pP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112平方分米＝1.12平方米</a:t>
            </a:r>
            <a:endParaRPr lang="zh-CN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marL="0" algn="l" latinLnBrk="1">
              <a:lnSpc>
                <a:spcPct val="150000"/>
              </a:lnSpc>
            </a:pP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1.12×60＝67.2（元）</a:t>
            </a:r>
            <a:endParaRPr lang="zh-CN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marL="0" algn="l" latinLnBrk="1">
              <a:lnSpc>
                <a:spcPct val="150000"/>
              </a:lnSpc>
            </a:pP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答：需要花费67.2元钱。</a:t>
            </a:r>
            <a:endParaRPr lang="zh-CN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4785" y="3945890"/>
            <a:ext cx="3400425" cy="1885950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" name="文本框 8"/>
          <p:cNvSpPr txBox="1"/>
          <p:nvPr/>
        </p:nvSpPr>
        <p:spPr>
          <a:xfrm>
            <a:off x="410845" y="695325"/>
            <a:ext cx="11573510" cy="52622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6.    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车站为方便旅客进出站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在进站口、出站口张贴了下面这样的方向指示标。根据图中的数据算一算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 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这个指示标的面积有多大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?</a:t>
            </a:r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                     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15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－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5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</a:t>
            </a:r>
            <a:r>
              <a:rPr lang="en-US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×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5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＋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8</a:t>
            </a:r>
            <a:r>
              <a:rPr lang="en-US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×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5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＋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10</a:t>
            </a:r>
            <a:r>
              <a:rPr lang="en-US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×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4</a:t>
            </a:r>
            <a:r>
              <a:rPr lang="en-US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÷</a:t>
            </a:r>
            <a:endParaRPr lang="en-US" altLang="en-US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                      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＝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110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dm²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</a:t>
            </a:r>
            <a:endParaRPr lang="zh-CN" altLang="en-US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                    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答：这个指示标的面积是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110 dm²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endParaRPr lang="zh-CN" altLang="en-US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44855" y="899160"/>
            <a:ext cx="952500" cy="542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52805" y="2798445"/>
            <a:ext cx="4121150" cy="3603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" name="文本框 8"/>
          <p:cNvSpPr txBox="1"/>
          <p:nvPr/>
        </p:nvSpPr>
        <p:spPr>
          <a:xfrm>
            <a:off x="410845" y="695325"/>
            <a:ext cx="11573510" cy="60007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7.                     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七巧板是一种古老的中国传统智力玩具。玩家可以把它拼成各种人物、动物、桥、房、塔等。笑笑用一副七巧板拼了一只乌龟（如图）。这副七巧板的面积是多少平方厘米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?</a:t>
            </a:r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endParaRPr lang="en-US" altLang="zh-CN" sz="32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endParaRPr lang="en-US" altLang="zh-CN" sz="32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7.5</a:t>
            </a:r>
            <a:r>
              <a:rPr lang="en-US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×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7.5</a:t>
            </a:r>
            <a:r>
              <a:rPr lang="en-US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÷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</a:t>
            </a:r>
            <a:r>
              <a:rPr lang="en-US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×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4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＝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112.5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cm</a:t>
            </a:r>
            <a:r>
              <a:rPr lang="en-US" altLang="zh-CN" sz="3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charset="-122"/>
              </a:rPr>
              <a:t>²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</a:t>
            </a:r>
            <a:endParaRPr lang="zh-CN" altLang="en-US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答：这副七巧板的面积是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112.5 cm</a:t>
            </a:r>
            <a:r>
              <a:rPr lang="en-US" altLang="zh-CN" sz="3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charset="-122"/>
              </a:rPr>
              <a:t>²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endParaRPr lang="zh-CN" altLang="en-US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21055" y="828040"/>
            <a:ext cx="4482465" cy="61658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6325" y="3284220"/>
            <a:ext cx="6383655" cy="1863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" name="文本框 8"/>
          <p:cNvSpPr txBox="1"/>
          <p:nvPr/>
        </p:nvSpPr>
        <p:spPr>
          <a:xfrm>
            <a:off x="309245" y="671830"/>
            <a:ext cx="11573510" cy="52622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8.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如图所示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有两个面积相同的大正方形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每个大正方形中都有涂色区域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在左图中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相邻边的中点相连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;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在右图中，大正方形的边长是涂色小正方形边长的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倍，左图中的涂色部分面积是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9 dm</a:t>
            </a:r>
            <a:r>
              <a:rPr lang="en-US" altLang="zh-CN" sz="3200" b="1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²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右图中的涂色部分的面积是多少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? </a:t>
            </a:r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                   3</a:t>
            </a:r>
            <a:r>
              <a:rPr lang="en-US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×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＝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9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（个）</a:t>
            </a:r>
            <a:endParaRPr lang="zh-CN" altLang="en-US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                   9</a:t>
            </a:r>
            <a:r>
              <a:rPr lang="en-US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×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</a:t>
            </a:r>
            <a:r>
              <a:rPr lang="en-US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÷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9</a:t>
            </a:r>
            <a:r>
              <a:rPr lang="en-US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×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4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＝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8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dm²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</a:t>
            </a:r>
            <a:endParaRPr lang="zh-CN" altLang="en-US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                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答：右图中的涂色部分的面积是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8 dm²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endParaRPr lang="zh-CN" altLang="en-US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22960" y="847090"/>
            <a:ext cx="952500" cy="5715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830" y="3784600"/>
            <a:ext cx="4536440" cy="20713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7826049"/>
          </p:nvPr>
        </p:nvSpPr>
        <p:spPr>
          <a:xfrm>
            <a:off x="1393825" y="2680335"/>
            <a:ext cx="9753600" cy="1497330"/>
          </a:xfrm>
        </p:spPr>
        <p:txBody>
          <a:bodyPr>
            <a:normAutofit fontScale="90000"/>
          </a:bodyPr>
          <a:p>
            <a:r>
              <a:rPr lang="en-US" altLang="zh-CN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</a:rPr>
              <a:t>6   </a:t>
            </a:r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</a:rPr>
              <a:t>多边形的面积</a:t>
            </a:r>
            <a:b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</a:rPr>
            </a:br>
            <a:b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</a:rPr>
            </a:br>
            <a:b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</a:rPr>
            </a:br>
            <a:endParaRPr lang="zh-CN" altLang="en-US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60000"/>
                  <a:lumOff val="40000"/>
                </a:schemeClr>
              </a:solidFill>
              <a:effectLst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7826817"/>
          </p:nvPr>
        </p:nvSpPr>
        <p:spPr>
          <a:xfrm>
            <a:off x="3691255" y="3524250"/>
            <a:ext cx="3946525" cy="311150"/>
          </a:xfrm>
        </p:spPr>
        <p:txBody>
          <a:bodyPr>
            <a:noAutofit/>
          </a:bodyPr>
          <a:p>
            <a:pPr algn="ctr"/>
            <a:r>
              <a:rPr lang="zh-CN" altLang="en-US" b="1">
                <a:ea typeface="微软雅黑" panose="020B0503020204020204" pitchFamily="34" charset="-122"/>
              </a:rPr>
              <a:t>第</a:t>
            </a:r>
            <a:r>
              <a:rPr lang="en-US" altLang="zh-CN" b="1">
                <a:ea typeface="微软雅黑" panose="020B0503020204020204" pitchFamily="34" charset="-122"/>
              </a:rPr>
              <a:t>4</a:t>
            </a:r>
            <a:r>
              <a:rPr lang="zh-CN" altLang="en-US" b="1">
                <a:ea typeface="微软雅黑" panose="020B0503020204020204" pitchFamily="34" charset="-122"/>
              </a:rPr>
              <a:t>课时</a:t>
            </a:r>
            <a:r>
              <a:rPr lang="en-US" altLang="zh-CN" b="1">
                <a:ea typeface="微软雅黑" panose="020B0503020204020204" pitchFamily="34" charset="-122"/>
              </a:rPr>
              <a:t>     </a:t>
            </a:r>
            <a:r>
              <a:rPr lang="zh-CN" altLang="en-US" b="1">
                <a:ea typeface="微软雅黑" panose="020B0503020204020204" pitchFamily="34" charset="-122"/>
              </a:rPr>
              <a:t>组合图形的面积</a:t>
            </a:r>
            <a:endParaRPr lang="zh-CN" altLang="en-US" b="1">
              <a:ea typeface="微软雅黑" panose="020B0503020204020204" pitchFamily="34" charset="-122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idx="17826050"/>
          </p:nvPr>
        </p:nvSpPr>
        <p:spPr>
          <a:xfrm>
            <a:off x="7637780" y="3524250"/>
            <a:ext cx="1610995" cy="311150"/>
          </a:xfrm>
        </p:spPr>
        <p:txBody>
          <a:bodyPr/>
          <a:p>
            <a:endParaRPr lang="zh-CN" altLang="en-US" b="1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19" name="文本占位符 9"/>
          <p:cNvSpPr txBox="1"/>
          <p:nvPr>
            <p:custDataLst>
              <p:tags r:id="rId1"/>
            </p:custDataLst>
          </p:nvPr>
        </p:nvSpPr>
        <p:spPr>
          <a:xfrm>
            <a:off x="7637780" y="3524250"/>
            <a:ext cx="1610995" cy="311150"/>
          </a:xfrm>
          <a:prstGeom prst="rect">
            <a:avLst/>
          </a:prstGeom>
          <a:solidFill>
            <a:srgbClr val="C00000"/>
          </a:solidFill>
        </p:spPr>
        <p:txBody>
          <a:bodyPr lIns="0" tIns="0" rIns="0" bIns="0" anchor="t">
            <a:normAutofit/>
          </a:bodyPr>
          <a:lstStyle>
            <a:lvl1pPr marL="0" indent="0" algn="ctr" defTabSz="914400" rtl="0" eaLnBrk="1" latinLnBrk="0" hangingPunct="1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400" b="0" u="none" strike="noStrike" kern="1500" cap="none" spc="0" normalizeH="0">
                <a:solidFill>
                  <a:schemeClr val="tx1"/>
                </a:solidFill>
                <a:latin typeface="微软雅黑" panose="020B0503020204020204" pitchFamily="34" charset="-122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b="1">
                <a:solidFill>
                  <a:schemeClr val="bg1"/>
                </a:solidFill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作业课件</a:t>
            </a:r>
            <a:endParaRPr lang="zh-CN" alt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55980" y="928370"/>
            <a:ext cx="981075" cy="600075"/>
          </a:xfrm>
          <a:prstGeom prst="rect">
            <a:avLst/>
          </a:prstGeom>
        </p:spPr>
      </p:pic>
      <p:sp>
        <p:nvSpPr>
          <p:cNvPr id="3" name="文本框 2"/>
          <p:cNvSpPr txBox="1"/>
          <p:nvPr>
            <p:custDataLst>
              <p:tags r:id="rId2"/>
            </p:custDataLst>
          </p:nvPr>
        </p:nvSpPr>
        <p:spPr>
          <a:xfrm>
            <a:off x="287020" y="756920"/>
            <a:ext cx="11602720" cy="15684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altLang="zh-CN" sz="32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1</a:t>
            </a:r>
            <a:r>
              <a:rPr lang="zh-CN" sz="32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.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计算下面组合图形的面积。（单位：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cm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endParaRPr lang="zh-CN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（1） </a:t>
            </a:r>
            <a:endParaRPr lang="zh-CN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" name="QB_4_AN.1_1#b69ca93eb.bracket?vbaanalysisanswer=1&amp;vbadefaultcenterpage=1&amp;parentnodeid=1c39e6aa0&amp;hasmatchpositionanswer=1"/>
          <p:cNvSpPr/>
          <p:nvPr>
            <p:custDataLst>
              <p:tags r:id="rId3"/>
            </p:custDataLst>
          </p:nvPr>
        </p:nvSpPr>
        <p:spPr>
          <a:xfrm>
            <a:off x="4414520" y="2325370"/>
            <a:ext cx="10601960" cy="221551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p>
            <a:pPr marL="0" algn="l" latinLnBrk="1">
              <a:lnSpc>
                <a:spcPct val="150000"/>
              </a:lnSpc>
            </a:pP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5×12÷2＝30（cm</a:t>
            </a:r>
            <a:r>
              <a:rPr lang="zh-CN" altLang="zh-CN" sz="3200" b="1" baseline="300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2</a:t>
            </a: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）</a:t>
            </a:r>
            <a:endParaRPr lang="zh-CN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marL="0" algn="l" latinLnBrk="1">
              <a:lnSpc>
                <a:spcPct val="150000"/>
              </a:lnSpc>
            </a:pP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（13＋15）×5÷2＝70（cm</a:t>
            </a:r>
            <a:r>
              <a:rPr lang="zh-CN" altLang="zh-CN" sz="3200" b="1" baseline="300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2</a:t>
            </a: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）</a:t>
            </a:r>
            <a:endParaRPr lang="zh-CN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marL="0" algn="l" latinLnBrk="1">
              <a:lnSpc>
                <a:spcPct val="150000"/>
              </a:lnSpc>
            </a:pP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30＋70＝100（cm</a:t>
            </a:r>
            <a:r>
              <a:rPr lang="zh-CN" altLang="zh-CN" sz="3200" b="1" baseline="300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2</a:t>
            </a: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）</a:t>
            </a:r>
            <a:endParaRPr lang="zh-CN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68120" y="1859280"/>
            <a:ext cx="2362200" cy="1857375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55980" y="928370"/>
            <a:ext cx="981075" cy="600075"/>
          </a:xfrm>
          <a:prstGeom prst="rect">
            <a:avLst/>
          </a:prstGeom>
        </p:spPr>
      </p:pic>
      <p:sp>
        <p:nvSpPr>
          <p:cNvPr id="3" name="文本框 2"/>
          <p:cNvSpPr txBox="1"/>
          <p:nvPr>
            <p:custDataLst>
              <p:tags r:id="rId2"/>
            </p:custDataLst>
          </p:nvPr>
        </p:nvSpPr>
        <p:spPr>
          <a:xfrm>
            <a:off x="287020" y="756920"/>
            <a:ext cx="11602720" cy="15684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altLang="zh-CN" sz="32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1</a:t>
            </a:r>
            <a:r>
              <a:rPr lang="zh-CN" sz="32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.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计算下面组合图形的面积。（单位：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cm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endParaRPr lang="zh-CN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 </a:t>
            </a:r>
            <a:endParaRPr lang="zh-CN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" name="QB_4_AN.1_1#b69ca93eb.bracket?vbaanalysisanswer=1&amp;vbadefaultcenterpage=1&amp;parentnodeid=1c39e6aa0&amp;hasmatchpositionanswer=1"/>
          <p:cNvSpPr/>
          <p:nvPr>
            <p:custDataLst>
              <p:tags r:id="rId3"/>
            </p:custDataLst>
          </p:nvPr>
        </p:nvSpPr>
        <p:spPr>
          <a:xfrm>
            <a:off x="4414520" y="2325370"/>
            <a:ext cx="10601960" cy="295465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p>
            <a:pPr marL="0" algn="l" latinLnBrk="1">
              <a:lnSpc>
                <a:spcPct val="150000"/>
              </a:lnSpc>
            </a:pP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15×10＝150（cm</a:t>
            </a:r>
            <a:r>
              <a:rPr lang="zh-CN" altLang="zh-CN" sz="3200" b="1" baseline="300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2</a:t>
            </a: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）</a:t>
            </a:r>
            <a:endParaRPr lang="zh-CN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marL="0" algn="l" latinLnBrk="1">
              <a:lnSpc>
                <a:spcPct val="150000"/>
              </a:lnSpc>
            </a:pP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15－4×2＝7（cm）</a:t>
            </a:r>
            <a:endParaRPr lang="zh-CN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marL="0" algn="l" latinLnBrk="1">
              <a:lnSpc>
                <a:spcPct val="150000"/>
              </a:lnSpc>
            </a:pP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（10＋7）×4÷2＝34（cm</a:t>
            </a:r>
            <a:r>
              <a:rPr lang="zh-CN" altLang="zh-CN" sz="3200" b="1" baseline="300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2</a:t>
            </a: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）</a:t>
            </a:r>
            <a:endParaRPr lang="zh-CN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marL="0" algn="l" latinLnBrk="1">
              <a:lnSpc>
                <a:spcPct val="150000"/>
              </a:lnSpc>
            </a:pP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150－34＝116（cm</a:t>
            </a:r>
            <a:r>
              <a:rPr lang="zh-CN" altLang="zh-CN" sz="3200" b="1" baseline="300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2</a:t>
            </a: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）</a:t>
            </a:r>
            <a:endParaRPr lang="zh-CN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96695" y="2325370"/>
            <a:ext cx="2533650" cy="2190750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QO_3#1c39e6aa0?vbaanalysisanswer=1&amp;vbadefaultcenterpage=1&amp;parentnodeid=311880475"/>
          <p:cNvSpPr/>
          <p:nvPr/>
        </p:nvSpPr>
        <p:spPr>
          <a:xfrm>
            <a:off x="552196" y="833501"/>
            <a:ext cx="11484864" cy="566992"/>
          </a:xfrm>
          <a:prstGeom prst="rect">
            <a:avLst/>
          </a:prstGeom>
          <a:noFill/>
        </p:spPr>
        <p:txBody>
          <a:bodyPr wrap="square" lIns="0" tIns="0" rIns="0" bIns="0" rtlCol="0" anchor="t"/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altLang="zh-CN" sz="3200" b="1">
                <a:solidFill>
                  <a:schemeClr val="tx1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2.     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计算下面涂色部分的面积。（单位：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cm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）</a:t>
            </a:r>
            <a:endParaRPr lang="zh-CN" altLang="en-US" sz="3200" b="1">
              <a:solidFill>
                <a:schemeClr val="tx1"/>
              </a:solidFill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altLang="zh-CN" sz="3200" b="1">
                <a:solidFill>
                  <a:schemeClr val="tx1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                </a:t>
            </a:r>
            <a:endParaRPr lang="zh-CN" altLang="en-US" sz="3200" b="1">
              <a:solidFill>
                <a:schemeClr val="tx1"/>
              </a:solidFill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endParaRPr lang="zh-CN" altLang="en-US" sz="3200" b="1">
              <a:solidFill>
                <a:schemeClr val="tx1"/>
              </a:solidFill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endParaRPr lang="zh-CN" altLang="en-US" sz="3200" b="1">
              <a:solidFill>
                <a:schemeClr val="tx1"/>
              </a:solidFill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endParaRPr lang="zh-CN" altLang="en-US" sz="3200" b="1">
              <a:solidFill>
                <a:schemeClr val="tx1"/>
              </a:solidFill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8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＋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6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</a:t>
            </a:r>
            <a:r>
              <a:rPr lang="en-US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×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8</a:t>
            </a:r>
            <a:r>
              <a:rPr lang="en-US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÷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－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8</a:t>
            </a:r>
            <a:r>
              <a:rPr lang="en-US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×</a:t>
            </a:r>
            <a:endParaRPr lang="en-US" altLang="en-US" sz="3200" b="1">
              <a:solidFill>
                <a:srgbClr val="FF0000"/>
              </a:solidFill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8</a:t>
            </a:r>
            <a:r>
              <a:rPr lang="en-US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÷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＝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24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cm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charset="-122"/>
              </a:rPr>
              <a:t>²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  <a:endParaRPr lang="zh-CN" altLang="en-US" sz="3200" b="1">
              <a:solidFill>
                <a:schemeClr val="tx1"/>
              </a:solidFill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5505" y="927735"/>
            <a:ext cx="981075" cy="60007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6202680" y="4457065"/>
            <a:ext cx="6096000" cy="1568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10</a:t>
            </a:r>
            <a:r>
              <a:rPr lang="en-US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×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10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＋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5</a:t>
            </a:r>
            <a:r>
              <a:rPr lang="en-US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×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5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－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10</a:t>
            </a:r>
            <a:r>
              <a:rPr lang="en-US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×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10</a:t>
            </a:r>
            <a:r>
              <a:rPr lang="en-US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÷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2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－</a:t>
            </a:r>
            <a:endParaRPr lang="zh-CN" altLang="en-US" sz="3200" b="1">
              <a:solidFill>
                <a:srgbClr val="FF0000"/>
              </a:solidFill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（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10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＋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5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）</a:t>
            </a:r>
            <a:r>
              <a:rPr lang="en-US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×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5</a:t>
            </a:r>
            <a:r>
              <a:rPr lang="en-US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÷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2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＝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37.5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（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cm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charset="-122"/>
                <a:sym typeface="+mn-ea"/>
              </a:rPr>
              <a:t>²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）</a:t>
            </a:r>
            <a:endParaRPr lang="zh-CN" altLang="en-US" sz="3200" b="1">
              <a:solidFill>
                <a:srgbClr val="FF0000"/>
              </a:solidFill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9570" y="1932940"/>
            <a:ext cx="4000500" cy="196659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51270" y="1891030"/>
            <a:ext cx="3667125" cy="2075815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QO_3#1c39e6aa0?vbaanalysisanswer=1&amp;vbadefaultcenterpage=1&amp;parentnodeid=311880475"/>
          <p:cNvSpPr/>
          <p:nvPr/>
        </p:nvSpPr>
        <p:spPr>
          <a:xfrm>
            <a:off x="552196" y="833501"/>
            <a:ext cx="11484864" cy="566992"/>
          </a:xfrm>
          <a:prstGeom prst="rect">
            <a:avLst/>
          </a:prstGeom>
          <a:noFill/>
        </p:spPr>
        <p:txBody>
          <a:bodyPr wrap="square" lIns="0" tIns="0" rIns="0" bIns="0" rtlCol="0" anchor="t"/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altLang="zh-CN" sz="2400" b="1">
                <a:solidFill>
                  <a:schemeClr val="tx1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3.                       </a:t>
            </a:r>
            <a:r>
              <a:rPr lang="zh-CN" altLang="en-US" sz="24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下面是两位同学求一座房子侧墙面积的不同方法。</a:t>
            </a:r>
            <a:endParaRPr lang="zh-CN" altLang="en-US" sz="24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algn="l" fontAlgn="auto">
              <a:lnSpc>
                <a:spcPct val="100000"/>
              </a:lnSpc>
              <a:buClrTx/>
              <a:buSzTx/>
              <a:buFontTx/>
            </a:pPr>
            <a:r>
              <a:rPr lang="zh-CN" altLang="en-US" sz="2400" b="1">
                <a:solidFill>
                  <a:srgbClr val="00B0F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欢欢：我用分割法</a:t>
            </a:r>
            <a:r>
              <a:rPr lang="en-US" altLang="zh-CN" sz="2400" b="1">
                <a:solidFill>
                  <a:srgbClr val="00B0F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lang="zh-CN" altLang="en-US" sz="2400" b="1">
                <a:solidFill>
                  <a:srgbClr val="00B0F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把图形分割成一个三角形和一个正方形，如图</a:t>
            </a:r>
            <a:r>
              <a:rPr lang="en-US" altLang="zh-CN" sz="2400" b="1">
                <a:solidFill>
                  <a:srgbClr val="00B0F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</a:t>
            </a:r>
            <a:r>
              <a:rPr lang="zh-CN" altLang="en-US" sz="2400" b="1">
                <a:solidFill>
                  <a:srgbClr val="00B0F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endParaRPr lang="zh-CN" altLang="en-US" sz="2400" b="1">
              <a:solidFill>
                <a:srgbClr val="00B0F0"/>
              </a:solidFill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 algn="l" fontAlgn="auto">
              <a:lnSpc>
                <a:spcPct val="100000"/>
              </a:lnSpc>
              <a:buClrTx/>
              <a:buSzTx/>
              <a:buFontTx/>
            </a:pPr>
            <a:r>
              <a:rPr lang="zh-CN" altLang="en-US" sz="2400" b="1">
                <a:solidFill>
                  <a:srgbClr val="00B0F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乐乐：我用添补法，添上两个三角形，使图形变成长方形，如图</a:t>
            </a:r>
            <a:r>
              <a:rPr lang="en-US" altLang="zh-CN" sz="2400" b="1">
                <a:solidFill>
                  <a:srgbClr val="00B0F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</a:t>
            </a:r>
            <a:r>
              <a:rPr lang="zh-CN" altLang="en-US" sz="2400" b="1">
                <a:solidFill>
                  <a:srgbClr val="00B0F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endParaRPr lang="zh-CN" altLang="en-US" sz="2400" b="1">
              <a:solidFill>
                <a:srgbClr val="00B0F0"/>
              </a:solidFill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endParaRPr lang="en-US" altLang="zh-CN" sz="24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0" algn="l" fontAlgn="auto">
              <a:lnSpc>
                <a:spcPct val="100000"/>
              </a:lnSpc>
              <a:buClrTx/>
              <a:buSzTx/>
              <a:buFontTx/>
            </a:pPr>
            <a:endParaRPr lang="zh-CN" altLang="en-US" sz="24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algn="l" fontAlgn="auto">
              <a:lnSpc>
                <a:spcPct val="100000"/>
              </a:lnSpc>
              <a:buClrTx/>
              <a:buSzTx/>
              <a:buFontTx/>
            </a:pPr>
            <a:endParaRPr lang="zh-CN" altLang="en-US" sz="24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algn="l" fontAlgn="auto">
              <a:lnSpc>
                <a:spcPct val="100000"/>
              </a:lnSpc>
              <a:buClrTx/>
              <a:buSzTx/>
              <a:buFontTx/>
            </a:pPr>
            <a:endParaRPr lang="zh-CN" altLang="en-US" sz="24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algn="l" fontAlgn="auto">
              <a:lnSpc>
                <a:spcPct val="100000"/>
              </a:lnSpc>
              <a:buClrTx/>
              <a:buSzTx/>
              <a:buFontTx/>
            </a:pPr>
            <a:endParaRPr lang="zh-CN" altLang="en-US" sz="24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algn="l" fontAlgn="auto">
              <a:lnSpc>
                <a:spcPct val="100000"/>
              </a:lnSpc>
              <a:buClrTx/>
              <a:buSzTx/>
              <a:buFontTx/>
            </a:pPr>
            <a:endParaRPr lang="zh-CN" altLang="en-US" sz="24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algn="l" fontAlgn="auto">
              <a:lnSpc>
                <a:spcPct val="100000"/>
              </a:lnSpc>
              <a:buClrTx/>
              <a:buSzTx/>
              <a:buFontTx/>
            </a:pPr>
            <a:endParaRPr lang="zh-CN" altLang="en-US" sz="24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algn="l" fontAlgn="auto">
              <a:lnSpc>
                <a:spcPct val="100000"/>
              </a:lnSpc>
              <a:buClrTx/>
              <a:buSzTx/>
              <a:buFontTx/>
            </a:pPr>
            <a:endParaRPr lang="zh-CN" altLang="en-US" sz="24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algn="l" fontAlgn="auto">
              <a:lnSpc>
                <a:spcPct val="100000"/>
              </a:lnSpc>
              <a:buClrTx/>
              <a:buSzTx/>
              <a:buFontTx/>
            </a:pPr>
            <a:r>
              <a:rPr lang="zh-CN" altLang="en-US" sz="24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24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）用欢欢的方法求这座房子侧墙的面积，列式计算。</a:t>
            </a:r>
            <a:endParaRPr lang="zh-CN" altLang="en-US" sz="24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algn="l" fontAlgn="auto">
              <a:lnSpc>
                <a:spcPct val="100000"/>
              </a:lnSpc>
              <a:buClrTx/>
              <a:buSzTx/>
              <a:buFontTx/>
            </a:pPr>
            <a:r>
              <a:rPr lang="en-US" altLang="zh-CN" sz="24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10</a:t>
            </a:r>
            <a:r>
              <a:rPr lang="en-US" altLang="en-US" sz="24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×</a:t>
            </a:r>
            <a:r>
              <a:rPr lang="en-US" altLang="zh-CN" sz="24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4</a:t>
            </a:r>
            <a:r>
              <a:rPr lang="en-US" altLang="en-US" sz="24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÷</a:t>
            </a:r>
            <a:r>
              <a:rPr lang="en-US" altLang="zh-CN" sz="24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</a:t>
            </a:r>
            <a:r>
              <a:rPr lang="zh-CN" altLang="en-US" sz="24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＋</a:t>
            </a:r>
            <a:r>
              <a:rPr lang="en-US" altLang="zh-CN" sz="24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10</a:t>
            </a:r>
            <a:r>
              <a:rPr lang="en-US" altLang="en-US" sz="24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×</a:t>
            </a:r>
            <a:r>
              <a:rPr lang="en-US" altLang="zh-CN" sz="24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10</a:t>
            </a:r>
            <a:r>
              <a:rPr lang="zh-CN" altLang="en-US" sz="24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＝</a:t>
            </a:r>
            <a:r>
              <a:rPr lang="en-US" altLang="zh-CN" sz="24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120</a:t>
            </a:r>
            <a:r>
              <a:rPr lang="zh-CN" altLang="en-US" sz="24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（平方米）</a:t>
            </a:r>
            <a:endParaRPr lang="zh-CN" altLang="en-US" sz="2400" b="1">
              <a:solidFill>
                <a:srgbClr val="FF0000"/>
              </a:solidFill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 algn="l" fontAlgn="auto">
              <a:lnSpc>
                <a:spcPct val="100000"/>
              </a:lnSpc>
              <a:buClrTx/>
              <a:buSzTx/>
              <a:buFontTx/>
            </a:pPr>
            <a:r>
              <a:rPr lang="zh-CN" altLang="en-US" sz="24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答：这座房子侧墙的面积是</a:t>
            </a:r>
            <a:r>
              <a:rPr lang="en-US" altLang="zh-CN" sz="24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120</a:t>
            </a:r>
            <a:r>
              <a:rPr lang="zh-CN" altLang="en-US" sz="24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平方米。</a:t>
            </a:r>
            <a:endParaRPr lang="zh-CN" altLang="en-US" sz="2400" b="1">
              <a:solidFill>
                <a:srgbClr val="FF0000"/>
              </a:solidFill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 algn="l" fontAlgn="auto">
              <a:lnSpc>
                <a:spcPct val="100000"/>
              </a:lnSpc>
              <a:buClrTx/>
              <a:buSzTx/>
              <a:buFontTx/>
            </a:pPr>
            <a:endParaRPr lang="zh-CN" altLang="en-US" sz="24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61390" y="925195"/>
            <a:ext cx="3392170" cy="47561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66725" y="1400810"/>
            <a:ext cx="9210675" cy="735330"/>
          </a:xfrm>
          <a:prstGeom prst="rect">
            <a:avLst/>
          </a:prstGeom>
          <a:noFill/>
          <a:ln w="28575">
            <a:solidFill>
              <a:srgbClr val="00B0F0"/>
            </a:solidFill>
            <a:prstDash val="dashDot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3445" y="2249170"/>
            <a:ext cx="8575040" cy="2809875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8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8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QO_3#1c39e6aa0?vbaanalysisanswer=1&amp;vbadefaultcenterpage=1&amp;parentnodeid=311880475"/>
          <p:cNvSpPr/>
          <p:nvPr/>
        </p:nvSpPr>
        <p:spPr>
          <a:xfrm>
            <a:off x="552196" y="833501"/>
            <a:ext cx="11484864" cy="566992"/>
          </a:xfrm>
          <a:prstGeom prst="rect">
            <a:avLst/>
          </a:prstGeom>
          <a:noFill/>
        </p:spPr>
        <p:txBody>
          <a:bodyPr wrap="square" lIns="0" tIns="0" rIns="0" bIns="0" rtlCol="0" anchor="t"/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altLang="zh-CN" sz="2800" b="1">
                <a:solidFill>
                  <a:schemeClr val="tx1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3</a:t>
            </a:r>
            <a:r>
              <a:rPr lang="en-US" altLang="zh-CN" sz="2400" b="1">
                <a:solidFill>
                  <a:schemeClr val="tx1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.                       </a:t>
            </a:r>
            <a:r>
              <a:rPr lang="zh-CN" altLang="en-US" sz="24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下面是两位同学求一座房子侧墙面积的不同方法。</a:t>
            </a:r>
            <a:endParaRPr lang="zh-CN" altLang="en-US" sz="24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algn="l" fontAlgn="auto">
              <a:lnSpc>
                <a:spcPct val="100000"/>
              </a:lnSpc>
              <a:buClrTx/>
              <a:buSzTx/>
              <a:buFontTx/>
            </a:pPr>
            <a:r>
              <a:rPr lang="zh-CN" altLang="en-US" sz="2800" b="1">
                <a:solidFill>
                  <a:srgbClr val="00B0F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欢欢：我用分割法</a:t>
            </a:r>
            <a:r>
              <a:rPr lang="en-US" altLang="zh-CN" sz="2800" b="1">
                <a:solidFill>
                  <a:srgbClr val="00B0F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lang="zh-CN" altLang="en-US" sz="2800" b="1">
                <a:solidFill>
                  <a:srgbClr val="00B0F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把图形分割成一个三角形和一个正方形，如图</a:t>
            </a:r>
            <a:r>
              <a:rPr lang="en-US" altLang="zh-CN" sz="2800" b="1">
                <a:solidFill>
                  <a:srgbClr val="00B0F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</a:t>
            </a:r>
            <a:r>
              <a:rPr lang="zh-CN" altLang="en-US" sz="2800" b="1">
                <a:solidFill>
                  <a:srgbClr val="00B0F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endParaRPr lang="zh-CN" altLang="en-US" sz="2800" b="1">
              <a:solidFill>
                <a:srgbClr val="00B0F0"/>
              </a:solidFill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 algn="l" fontAlgn="auto">
              <a:lnSpc>
                <a:spcPct val="100000"/>
              </a:lnSpc>
              <a:buClrTx/>
              <a:buSzTx/>
              <a:buFontTx/>
            </a:pPr>
            <a:r>
              <a:rPr lang="zh-CN" altLang="en-US" sz="2800" b="1">
                <a:solidFill>
                  <a:srgbClr val="00B0F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乐乐：我用添补法，添上两个三角形，使图形变成长方形，如图</a:t>
            </a:r>
            <a:r>
              <a:rPr lang="en-US" altLang="zh-CN" sz="2800" b="1">
                <a:solidFill>
                  <a:srgbClr val="00B0F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</a:t>
            </a:r>
            <a:r>
              <a:rPr lang="zh-CN" altLang="en-US" sz="2800" b="1">
                <a:solidFill>
                  <a:srgbClr val="00B0F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endParaRPr lang="zh-CN" altLang="en-US" sz="2800" b="1">
              <a:solidFill>
                <a:srgbClr val="00B0F0"/>
              </a:solidFill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endParaRPr lang="en-US" altLang="zh-CN" sz="32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0" algn="l" fontAlgn="auto">
              <a:lnSpc>
                <a:spcPct val="100000"/>
              </a:lnSpc>
              <a:buClrTx/>
              <a:buSzTx/>
              <a:buFontTx/>
            </a:pPr>
            <a:endParaRPr lang="zh-CN" altLang="en-US" sz="28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algn="l" fontAlgn="auto">
              <a:lnSpc>
                <a:spcPct val="100000"/>
              </a:lnSpc>
              <a:buClrTx/>
              <a:buSzTx/>
              <a:buFontTx/>
            </a:pPr>
            <a:endParaRPr lang="zh-CN" altLang="en-US" sz="28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algn="l" fontAlgn="auto">
              <a:lnSpc>
                <a:spcPct val="100000"/>
              </a:lnSpc>
              <a:buClrTx/>
              <a:buSzTx/>
              <a:buFontTx/>
            </a:pPr>
            <a:endParaRPr lang="zh-CN" altLang="en-US" sz="28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algn="l" fontAlgn="auto">
              <a:lnSpc>
                <a:spcPct val="100000"/>
              </a:lnSpc>
              <a:buClrTx/>
              <a:buSzTx/>
              <a:buFontTx/>
            </a:pPr>
            <a:endParaRPr lang="zh-CN" altLang="en-US" sz="28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algn="l" fontAlgn="auto">
              <a:lnSpc>
                <a:spcPct val="100000"/>
              </a:lnSpc>
              <a:buClrTx/>
              <a:buSzTx/>
              <a:buFontTx/>
            </a:pPr>
            <a:endParaRPr lang="zh-CN" altLang="en-US" sz="28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algn="l" fontAlgn="auto">
              <a:lnSpc>
                <a:spcPct val="100000"/>
              </a:lnSpc>
              <a:buClrTx/>
              <a:buSzTx/>
              <a:buFontTx/>
            </a:pPr>
            <a:r>
              <a:rPr lang="zh-CN" altLang="en-US" sz="28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8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28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）用乐乐的方法求这座房子侧墙的面积</a:t>
            </a:r>
            <a:r>
              <a:rPr lang="en-US" altLang="zh-CN" sz="28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列式计算。</a:t>
            </a:r>
            <a:endParaRPr lang="zh-CN" altLang="en-US" sz="28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algn="l" fontAlgn="auto">
              <a:lnSpc>
                <a:spcPct val="100000"/>
              </a:lnSpc>
              <a:buClrTx/>
              <a:buSzTx/>
              <a:buFontTx/>
            </a:pPr>
            <a:r>
              <a:rPr lang="en-US" altLang="zh-CN" sz="28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10</a:t>
            </a:r>
            <a:r>
              <a:rPr lang="en-US" altLang="en-US" sz="28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×</a:t>
            </a:r>
            <a:r>
              <a:rPr lang="zh-CN" altLang="en-US" sz="28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10</a:t>
            </a:r>
            <a:r>
              <a:rPr lang="zh-CN" altLang="en-US" sz="28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＋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4</a:t>
            </a:r>
            <a:r>
              <a:rPr lang="zh-CN" altLang="en-US" sz="28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）－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10</a:t>
            </a:r>
            <a:r>
              <a:rPr lang="en-US" altLang="en-US" sz="28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×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4</a:t>
            </a:r>
            <a:r>
              <a:rPr lang="en-US" altLang="en-US" sz="28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÷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</a:t>
            </a:r>
            <a:r>
              <a:rPr lang="zh-CN" altLang="en-US" sz="28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＝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120</a:t>
            </a:r>
            <a:r>
              <a:rPr lang="zh-CN" altLang="en-US" sz="28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（平方米）</a:t>
            </a:r>
            <a:endParaRPr lang="zh-CN" altLang="en-US" sz="2800" b="1">
              <a:solidFill>
                <a:srgbClr val="FF0000"/>
              </a:solidFill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 algn="l" fontAlgn="auto">
              <a:lnSpc>
                <a:spcPct val="100000"/>
              </a:lnSpc>
              <a:buClrTx/>
              <a:buSzTx/>
              <a:buFontTx/>
            </a:pPr>
            <a:r>
              <a:rPr lang="zh-CN" altLang="en-US" sz="28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答：这座房子侧墙的面积是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120</a:t>
            </a:r>
            <a:r>
              <a:rPr lang="zh-CN" altLang="en-US" sz="28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平方米。</a:t>
            </a:r>
            <a:endParaRPr lang="zh-CN" altLang="en-US" sz="2800" b="1">
              <a:solidFill>
                <a:srgbClr val="FF0000"/>
              </a:solidFill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 algn="l" fontAlgn="auto">
              <a:lnSpc>
                <a:spcPct val="100000"/>
              </a:lnSpc>
              <a:buClrTx/>
              <a:buSzTx/>
              <a:buFontTx/>
            </a:pPr>
            <a:endParaRPr lang="zh-CN" altLang="en-US" sz="2800" b="1">
              <a:solidFill>
                <a:srgbClr val="FF0000"/>
              </a:solidFill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14705" y="975360"/>
            <a:ext cx="3578860" cy="5016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19735" y="1458595"/>
            <a:ext cx="10809605" cy="846455"/>
          </a:xfrm>
          <a:prstGeom prst="rect">
            <a:avLst/>
          </a:prstGeom>
          <a:noFill/>
          <a:ln w="28575">
            <a:solidFill>
              <a:srgbClr val="00B0F0"/>
            </a:solidFill>
            <a:prstDash val="dashDot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3445" y="2249170"/>
            <a:ext cx="8575040" cy="2809875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QO_3#1c39e6aa0?vbaanalysisanswer=1&amp;vbadefaultcenterpage=1&amp;parentnodeid=311880475"/>
          <p:cNvSpPr/>
          <p:nvPr/>
        </p:nvSpPr>
        <p:spPr>
          <a:xfrm>
            <a:off x="552196" y="833501"/>
            <a:ext cx="11484864" cy="566992"/>
          </a:xfrm>
          <a:prstGeom prst="rect">
            <a:avLst/>
          </a:prstGeom>
          <a:noFill/>
        </p:spPr>
        <p:txBody>
          <a:bodyPr wrap="square" lIns="0" tIns="0" rIns="0" bIns="0" rtlCol="0" anchor="t"/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altLang="zh-CN" sz="2400" b="1">
                <a:solidFill>
                  <a:schemeClr val="tx1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3.                       </a:t>
            </a:r>
            <a:r>
              <a:rPr lang="zh-CN" altLang="en-US" sz="24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下面是两位同学求一座房子侧墙面积的不同方法。</a:t>
            </a:r>
            <a:endParaRPr lang="zh-CN" altLang="en-US" sz="24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algn="l" fontAlgn="auto">
              <a:lnSpc>
                <a:spcPct val="100000"/>
              </a:lnSpc>
              <a:buClrTx/>
              <a:buSzTx/>
              <a:buFontTx/>
            </a:pPr>
            <a:r>
              <a:rPr lang="zh-CN" altLang="en-US" sz="2800" b="1">
                <a:solidFill>
                  <a:srgbClr val="00B0F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欢欢：我用分割法</a:t>
            </a:r>
            <a:r>
              <a:rPr lang="en-US" altLang="zh-CN" sz="2800" b="1">
                <a:solidFill>
                  <a:srgbClr val="00B0F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lang="zh-CN" altLang="en-US" sz="2800" b="1">
                <a:solidFill>
                  <a:srgbClr val="00B0F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把图形分割成一个三角形和一个正方形，如图</a:t>
            </a:r>
            <a:r>
              <a:rPr lang="en-US" altLang="zh-CN" sz="2800" b="1">
                <a:solidFill>
                  <a:srgbClr val="00B0F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</a:t>
            </a:r>
            <a:r>
              <a:rPr lang="zh-CN" altLang="en-US" sz="2800" b="1">
                <a:solidFill>
                  <a:srgbClr val="00B0F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endParaRPr lang="zh-CN" altLang="en-US" sz="2800" b="1">
              <a:solidFill>
                <a:srgbClr val="00B0F0"/>
              </a:solidFill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 algn="l" fontAlgn="auto">
              <a:lnSpc>
                <a:spcPct val="100000"/>
              </a:lnSpc>
              <a:buClrTx/>
              <a:buSzTx/>
              <a:buFontTx/>
            </a:pPr>
            <a:r>
              <a:rPr lang="zh-CN" altLang="en-US" sz="2800" b="1">
                <a:solidFill>
                  <a:srgbClr val="00B0F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乐乐：我用添补法，添上两个三角形，使图形变成长方形，如图</a:t>
            </a:r>
            <a:r>
              <a:rPr lang="en-US" altLang="zh-CN" sz="2800" b="1">
                <a:solidFill>
                  <a:srgbClr val="00B0F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</a:t>
            </a:r>
            <a:r>
              <a:rPr lang="zh-CN" altLang="en-US" sz="2800" b="1">
                <a:solidFill>
                  <a:srgbClr val="00B0F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endParaRPr lang="zh-CN" altLang="en-US" sz="2800" b="1">
              <a:solidFill>
                <a:srgbClr val="00B0F0"/>
              </a:solidFill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endParaRPr lang="en-US" altLang="zh-CN" sz="32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0" algn="l" fontAlgn="auto">
              <a:lnSpc>
                <a:spcPct val="100000"/>
              </a:lnSpc>
              <a:buClrTx/>
              <a:buSzTx/>
              <a:buFontTx/>
            </a:pPr>
            <a:endParaRPr lang="zh-CN" altLang="en-US" sz="28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algn="l" fontAlgn="auto">
              <a:lnSpc>
                <a:spcPct val="100000"/>
              </a:lnSpc>
              <a:buClrTx/>
              <a:buSzTx/>
              <a:buFontTx/>
            </a:pPr>
            <a:endParaRPr lang="zh-CN" altLang="en-US" sz="28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algn="l" fontAlgn="auto">
              <a:lnSpc>
                <a:spcPct val="100000"/>
              </a:lnSpc>
              <a:buClrTx/>
              <a:buSzTx/>
              <a:buFontTx/>
            </a:pPr>
            <a:endParaRPr lang="zh-CN" altLang="en-US" sz="28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algn="l" fontAlgn="auto">
              <a:lnSpc>
                <a:spcPct val="100000"/>
              </a:lnSpc>
              <a:buClrTx/>
              <a:buSzTx/>
              <a:buFontTx/>
            </a:pPr>
            <a:endParaRPr lang="zh-CN" altLang="en-US" sz="28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algn="l" fontAlgn="auto">
              <a:lnSpc>
                <a:spcPct val="100000"/>
              </a:lnSpc>
              <a:buClrTx/>
              <a:buSzTx/>
              <a:buFontTx/>
            </a:pPr>
            <a:endParaRPr lang="zh-CN" altLang="en-US" sz="28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algn="l" fontAlgn="auto">
              <a:lnSpc>
                <a:spcPct val="100000"/>
              </a:lnSpc>
              <a:buClrTx/>
              <a:buSzTx/>
              <a:buFontTx/>
            </a:pPr>
            <a:r>
              <a:rPr lang="zh-CN" altLang="en-US" sz="28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8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zh-CN" altLang="en-US" sz="28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）你还能想到什么方法</a:t>
            </a:r>
            <a:r>
              <a:rPr lang="en-US" altLang="zh-CN" sz="28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?</a:t>
            </a:r>
            <a:r>
              <a:rPr lang="zh-CN" altLang="en-US" sz="28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在图</a:t>
            </a:r>
            <a:r>
              <a:rPr lang="en-US" altLang="zh-CN" sz="28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zh-CN" altLang="en-US" sz="28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中画一画并列式计算。</a:t>
            </a:r>
            <a:endParaRPr lang="zh-CN" altLang="en-US" sz="28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algn="l" fontAlgn="auto">
              <a:lnSpc>
                <a:spcPct val="100000"/>
              </a:lnSpc>
              <a:buClrTx/>
              <a:buSzTx/>
              <a:buFontTx/>
            </a:pPr>
            <a:r>
              <a:rPr lang="zh-CN" altLang="en-US" sz="28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［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10</a:t>
            </a:r>
            <a:r>
              <a:rPr lang="zh-CN" altLang="en-US" sz="28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＋（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10</a:t>
            </a:r>
            <a:r>
              <a:rPr lang="zh-CN" altLang="en-US" sz="28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＋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4</a:t>
            </a:r>
            <a:r>
              <a:rPr lang="zh-CN" altLang="en-US" sz="28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）］</a:t>
            </a:r>
            <a:r>
              <a:rPr lang="en-US" altLang="en-US" sz="28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×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10</a:t>
            </a:r>
            <a:r>
              <a:rPr lang="en-US" altLang="en-US" sz="28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÷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</a:t>
            </a:r>
            <a:r>
              <a:rPr lang="zh-CN" altLang="en-US" sz="28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＝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120</a:t>
            </a:r>
            <a:r>
              <a:rPr lang="zh-CN" altLang="en-US" sz="28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（平方米）</a:t>
            </a:r>
            <a:endParaRPr lang="zh-CN" altLang="en-US" sz="2800" b="1">
              <a:solidFill>
                <a:srgbClr val="FF0000"/>
              </a:solidFill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 algn="l" fontAlgn="auto">
              <a:lnSpc>
                <a:spcPct val="100000"/>
              </a:lnSpc>
              <a:buClrTx/>
              <a:buSzTx/>
              <a:buFontTx/>
            </a:pPr>
            <a:r>
              <a:rPr lang="zh-CN" altLang="en-US" sz="28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答：这座房子侧墙的面积是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120</a:t>
            </a:r>
            <a:r>
              <a:rPr lang="zh-CN" altLang="en-US" sz="28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平方米。（方法不唯一）</a:t>
            </a:r>
            <a:endParaRPr lang="zh-CN" altLang="en-US" sz="2800" b="1">
              <a:solidFill>
                <a:srgbClr val="FF0000"/>
              </a:solidFill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14705" y="892175"/>
            <a:ext cx="3488690" cy="4889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87680" y="1381125"/>
            <a:ext cx="10809605" cy="889635"/>
          </a:xfrm>
          <a:prstGeom prst="rect">
            <a:avLst/>
          </a:prstGeom>
          <a:noFill/>
          <a:ln w="28575">
            <a:solidFill>
              <a:srgbClr val="00B0F0"/>
            </a:solidFill>
            <a:prstDash val="dashDot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3445" y="2249170"/>
            <a:ext cx="8575040" cy="2809875"/>
          </a:xfrm>
          <a:prstGeom prst="rect">
            <a:avLst/>
          </a:prstGeom>
        </p:spPr>
      </p:pic>
      <p:cxnSp>
        <p:nvCxnSpPr>
          <p:cNvPr id="8" name="直接连接符 7"/>
          <p:cNvCxnSpPr/>
          <p:nvPr/>
        </p:nvCxnSpPr>
        <p:spPr>
          <a:xfrm>
            <a:off x="7752080" y="2328545"/>
            <a:ext cx="0" cy="1637665"/>
          </a:xfrm>
          <a:prstGeom prst="line">
            <a:avLst/>
          </a:prstGeom>
          <a:ln w="28575">
            <a:solidFill>
              <a:srgbClr val="FF0000"/>
            </a:solidFill>
            <a:prstDash val="dash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QO_3#1c39e6aa0?vbaanalysisanswer=1&amp;vbadefaultcenterpage=1&amp;parentnodeid=311880475"/>
          <p:cNvSpPr/>
          <p:nvPr/>
        </p:nvSpPr>
        <p:spPr>
          <a:xfrm>
            <a:off x="552196" y="833501"/>
            <a:ext cx="11484864" cy="566992"/>
          </a:xfrm>
          <a:prstGeom prst="rect">
            <a:avLst/>
          </a:prstGeom>
          <a:noFill/>
        </p:spPr>
        <p:txBody>
          <a:bodyPr wrap="square" lIns="0" tIns="0" rIns="0" bIns="0" rtlCol="0" anchor="t"/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4. </a:t>
            </a:r>
            <a:r>
              <a:rPr 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丽丽家进行装修，要粉刷下面这面墙，已知每平方米需</a:t>
            </a:r>
            <a:endParaRPr lang="zh-CN" altLang="en-US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要涂料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2.5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千克，需准备多少千克涂料？（图中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表示窗户，不需要粉刷）</a:t>
            </a:r>
            <a:endParaRPr lang="zh-CN" altLang="en-US" sz="32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                     6.2</a:t>
            </a:r>
            <a:r>
              <a:rPr lang="en-US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×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－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1.2</a:t>
            </a:r>
            <a:r>
              <a:rPr lang="en-US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×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＋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6.2</a:t>
            </a:r>
            <a:r>
              <a:rPr lang="en-US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×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1.5</a:t>
            </a:r>
            <a:r>
              <a:rPr lang="en-US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÷</a:t>
            </a:r>
            <a:endParaRPr lang="en-US" altLang="en-US" sz="3200" b="1">
              <a:solidFill>
                <a:srgbClr val="FF0000"/>
              </a:solidFill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                    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＝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22.05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m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charset="-122"/>
              </a:rPr>
              <a:t>²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</a:t>
            </a:r>
            <a:endParaRPr lang="zh-CN" altLang="en-US" sz="3200" b="1">
              <a:solidFill>
                <a:srgbClr val="FF0000"/>
              </a:solidFill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                     22.05</a:t>
            </a:r>
            <a:r>
              <a:rPr lang="en-US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×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2.5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＝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55.125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（千克）</a:t>
            </a:r>
            <a:endParaRPr lang="zh-CN" altLang="en-US" sz="3200" b="1">
              <a:solidFill>
                <a:srgbClr val="FF0000"/>
              </a:solidFill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                     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答：需准备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55.125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千克涂料。</a:t>
            </a:r>
            <a:endParaRPr lang="zh-CN" altLang="en-US" sz="3200" b="1">
              <a:solidFill>
                <a:srgbClr val="FF0000"/>
              </a:solidFill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42010" y="995680"/>
            <a:ext cx="952500" cy="542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6240" y="3103245"/>
            <a:ext cx="4924425" cy="3228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44635" y="1657350"/>
            <a:ext cx="666750" cy="771525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BEAUTIFY_FLAG" val="#fgm#"/>
  <p:tag name="KSO_WM_UNIT_INDEX" val="1"/>
  <p:tag name="KSO_WM_UNIT_TYPE" val="a"/>
  <p:tag name="KSO_WM_LAYOUT_CHECK_HASH" val="58204ba703b6277a2c8fdc498bbec4aa722b2661"/>
  <p:tag name="KSO_WM_NEWLAYOUT_ID" val="10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commondata" val="eyJoZGlkIjoiMTMzY2FmZTZlYWZhMDEyNmJlMTZiZTdjNzdlNGE5MjgifQ=="/>
</p:tagLst>
</file>

<file path=ppt/tags/tag2.xml><?xml version="1.0" encoding="utf-8"?>
<p:tagLst xmlns:p="http://schemas.openxmlformats.org/presentationml/2006/main">
  <p:tag name="KSO_WM_BEAUTIFY_FLAG" val="#fgm#"/>
  <p:tag name="KSO_WM_DIAGRAM_GROUP_CODE" val="1"/>
  <p:tag name="KSO_WM_UNIT_INDEX" val="1"/>
  <p:tag name="KSO_WM_UNIT_TYPE" val="f"/>
</p:tagLst>
</file>

<file path=ppt/tags/tag3.xml><?xml version="1.0" encoding="utf-8"?>
<p:tagLst xmlns:p="http://schemas.openxmlformats.org/presentationml/2006/main">
  <p:tag name="KSO_WM_BEAUTIFY_FLAG" val="#fgm#"/>
  <p:tag name="KSO_WM_DIAGRAM_GROUP_CODE" val="1"/>
  <p:tag name="KSO_WM_UNIT_INDEX" val="1"/>
  <p:tag name="KSO_WM_UNIT_TYPE" val="f"/>
</p:tagLst>
</file>

<file path=ppt/tags/tag4.xml><?xml version="1.0" encoding="utf-8"?>
<p:tagLst xmlns:p="http://schemas.openxmlformats.org/presentationml/2006/main">
  <p:tag name="KSO_WM_BEAUTIFY_FLAG" val="#fgm#"/>
  <p:tag name="KSO_WM_DIAGRAM_GROUP_CODE" val="1"/>
  <p:tag name="KSO_WM_UNIT_INDEX" val="1"/>
  <p:tag name="KSO_WM_UNIT_TYPE" val="f"/>
</p:tagLst>
</file>

<file path=ppt/tags/tag5.xml><?xml version="1.0" encoding="utf-8"?>
<p:tagLst xmlns:p="http://schemas.openxmlformats.org/presentationml/2006/main">
  <p:tag name="KSO_WM_BEAUTIFY_FLAG" val="#fgm#"/>
  <p:tag name="KSO_WM_DIAGRAM_GROUP_CODE" val="1"/>
  <p:tag name="KSO_WM_UNIT_INDEX" val="1"/>
  <p:tag name="KSO_WM_UNIT_TYPE" val="f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1816</Words>
  <Application>WPS 演示</Application>
  <PresentationFormat>宽屏</PresentationFormat>
  <Paragraphs>112</Paragraphs>
  <Slides>14</Slides>
  <Notes>8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5" baseType="lpstr">
      <vt:lpstr>Arial</vt:lpstr>
      <vt:lpstr>宋体</vt:lpstr>
      <vt:lpstr>Wingdings</vt:lpstr>
      <vt:lpstr>微软雅黑</vt:lpstr>
      <vt:lpstr>方正兰亭黑_GBK</vt:lpstr>
      <vt:lpstr>黑体</vt:lpstr>
      <vt:lpstr>楷体</vt:lpstr>
      <vt:lpstr>Arial Unicode MS</vt:lpstr>
      <vt:lpstr>Calibri</vt:lpstr>
      <vt:lpstr>等线</vt:lpstr>
      <vt:lpstr/>
      <vt:lpstr>全品学练考</vt:lpstr>
      <vt:lpstr>6   多边形的面积  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芗筱</cp:lastModifiedBy>
  <cp:revision>48</cp:revision>
  <dcterms:created xsi:type="dcterms:W3CDTF">2024-12-09T09:33:00Z</dcterms:created>
  <dcterms:modified xsi:type="dcterms:W3CDTF">2025-07-18T06:16:05Z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D56094592DA949379B1AC3C6CC0C316C_13</vt:lpwstr>
  </property>
  <property fmtid="{D5CDD505-2E9C-101B-9397-08002B2CF9AE}" pid="3" name="KSOProductBuildVer">
    <vt:lpwstr>2052-12.1.0.21915</vt:lpwstr>
  </property>
</Properties>
</file>