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6"/>
  </p:notesMasterIdLst>
  <p:sldIdLst>
    <p:sldId id="265" r:id="rId3"/>
    <p:sldId id="268" r:id="rId4"/>
    <p:sldId id="257" r:id="rId5"/>
    <p:sldId id="269" r:id="rId7"/>
    <p:sldId id="273" r:id="rId8"/>
    <p:sldId id="270" r:id="rId9"/>
    <p:sldId id="271" r:id="rId10"/>
    <p:sldId id="274" r:id="rId11"/>
    <p:sldId id="272" r:id="rId12"/>
    <p:sldId id="263" r:id="rId13"/>
  </p:sldIdLst>
  <p:sldSz cx="12192000" cy="6858000"/>
  <p:notesSz cx="6858000" cy="12192000"/>
  <p:custDataLst>
    <p:tags r:id="rId17"/>
  </p:custDataLst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08300"/>
    <a:srgbClr val="DC4F0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5611"/>
    <p:restoredTop sz="94610"/>
  </p:normalViewPr>
  <p:slideViewPr>
    <p:cSldViewPr snapToGrid="0" snapToObjects="1">
      <p:cViewPr varScale="1">
        <p:scale>
          <a:sx n="110" d="100"/>
          <a:sy n="110" d="100"/>
        </p:scale>
        <p:origin x="59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-103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8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image" Target="../media/image2.png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tags" Target="../tags/tag1.xm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一段文本-1项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ctrTitle" idx="17826049" hasCustomPrompt="1"/>
            <p:custDataLst>
              <p:tags r:id="rId3"/>
            </p:custDataLst>
          </p:nvPr>
        </p:nvSpPr>
        <p:spPr>
          <a:xfrm>
            <a:off x="1219200" y="2590800"/>
            <a:ext cx="9753600" cy="762000"/>
          </a:xfrm>
          <a:prstGeom prst="rect">
            <a:avLst/>
          </a:prstGeom>
          <a:noFill/>
        </p:spPr>
        <p:txBody>
          <a:bodyPr lIns="0" tIns="0" rIns="0" bIns="0" anchor="ctr">
            <a:normAutofit/>
          </a:bodyPr>
          <a:lstStyle>
            <a:lvl1pPr marL="0" indent="0" algn="ctr">
              <a:spcBef>
                <a:spcPct val="0"/>
              </a:spcBef>
              <a:spcAft>
                <a:spcPct val="0"/>
              </a:spcAft>
              <a:buNone/>
              <a:defRPr sz="4400" b="1" spc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7826817" hasCustomPrompt="1"/>
            <p:custDataLst>
              <p:tags r:id="rId4"/>
            </p:custDataLst>
          </p:nvPr>
        </p:nvSpPr>
        <p:spPr>
          <a:xfrm>
            <a:off x="3752850" y="3524250"/>
            <a:ext cx="3130550" cy="311150"/>
          </a:xfrm>
          <a:prstGeom prst="rect">
            <a:avLst/>
          </a:prstGeom>
          <a:solidFill>
            <a:schemeClr val="bg1"/>
          </a:solidFill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</a:defRPr>
            </a:lvl1pPr>
          </a:lstStyle>
          <a:p>
            <a:pPr lvl="0"/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英语</a:t>
            </a: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三年级上册</a:t>
            </a: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RJ·PEP</a:t>
            </a:r>
            <a:endParaRPr lang="en-US" altLang="zh-CN" smtClean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idx="17826050" hasCustomPrompt="1"/>
            <p:custDataLst>
              <p:tags r:id="rId5"/>
            </p:custDataLst>
          </p:nvPr>
        </p:nvSpPr>
        <p:spPr>
          <a:xfrm>
            <a:off x="6874510" y="3524250"/>
            <a:ext cx="1610995" cy="311150"/>
          </a:xfrm>
          <a:prstGeom prst="rect">
            <a:avLst/>
          </a:prstGeom>
          <a:solidFill>
            <a:srgbClr val="C00000"/>
          </a:solidFill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</a:defRPr>
            </a:lvl1pPr>
          </a:lstStyle>
          <a:p>
            <a:pPr lvl="0"/>
            <a:r>
              <a:rPr 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作业课件</a:t>
            </a:r>
            <a:endParaRPr lang="zh-CN" altLang="en-US" smtClean="0"/>
          </a:p>
        </p:txBody>
      </p:sp>
      <p:pic>
        <p:nvPicPr>
          <p:cNvPr id="15" name="图片 14" descr="小学logo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838200" y="379730"/>
            <a:ext cx="1259840" cy="56705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小学logo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48945" y="419735"/>
            <a:ext cx="720000" cy="324073"/>
          </a:xfrm>
          <a:prstGeom prst="rect">
            <a:avLst/>
          </a:prstGeom>
        </p:spPr>
      </p:pic>
      <p:pic>
        <p:nvPicPr>
          <p:cNvPr id="11" name="图片 10" descr="30+年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354945" y="6236970"/>
            <a:ext cx="1440000" cy="24931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 userDrawn="1"/>
        </p:nvGrpSpPr>
        <p:grpSpPr>
          <a:xfrm>
            <a:off x="1962150" y="2607945"/>
            <a:ext cx="8929370" cy="1571625"/>
            <a:chOff x="3090" y="4107"/>
            <a:chExt cx="14062" cy="2475"/>
          </a:xfrm>
        </p:grpSpPr>
        <p:sp>
          <p:nvSpPr>
            <p:cNvPr id="9" name="文本框 8"/>
            <p:cNvSpPr txBox="1"/>
            <p:nvPr userDrawn="1"/>
          </p:nvSpPr>
          <p:spPr>
            <a:xfrm>
              <a:off x="3090" y="4197"/>
              <a:ext cx="2601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小学官网</a:t>
              </a:r>
              <a:endPara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文本框 9"/>
            <p:cNvSpPr txBox="1"/>
            <p:nvPr userDrawn="1"/>
          </p:nvSpPr>
          <p:spPr>
            <a:xfrm>
              <a:off x="5851" y="4107"/>
              <a:ext cx="11301" cy="1559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>
                <a:lnSpc>
                  <a:spcPct val="130000"/>
                </a:lnSpc>
              </a:pPr>
              <a:r>
                <a:rPr lang="zh-CN" altLang="en-US"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听力音频、课时课件等资源</a:t>
              </a:r>
              <a:endParaRPr lang="zh-CN" altLang="en-US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还可登录：</a:t>
              </a:r>
              <a:r>
                <a:rPr lang="en-US" altLang="zh-CN"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xx.canpoint.cn</a:t>
              </a:r>
              <a:endParaRPr lang="en-US" altLang="zh-CN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11" name="文本框 10"/>
            <p:cNvSpPr txBox="1"/>
            <p:nvPr userDrawn="1"/>
          </p:nvSpPr>
          <p:spPr>
            <a:xfrm>
              <a:off x="3090" y="5760"/>
              <a:ext cx="2601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联系我们</a:t>
              </a:r>
              <a:endPara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文本框 11"/>
            <p:cNvSpPr txBox="1"/>
            <p:nvPr userDrawn="1"/>
          </p:nvSpPr>
          <p:spPr>
            <a:xfrm>
              <a:off x="5851" y="5760"/>
              <a:ext cx="11301" cy="70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>
                <a:lnSpc>
                  <a:spcPct val="130000"/>
                </a:lnSpc>
              </a:pPr>
              <a:r>
                <a:rPr lang="en-US" sz="20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方正兰亭黑_GBK" panose="02000000000000000000" charset="-122"/>
                </a:rPr>
                <a:t>400-0555-100</a:t>
              </a:r>
              <a:endParaRPr lang="en-US" sz="20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黑_GBK" panose="02000000000000000000" charset="-122"/>
              </a:endParaRPr>
            </a:p>
          </p:txBody>
        </p:sp>
      </p:grpSp>
      <p:pic>
        <p:nvPicPr>
          <p:cNvPr id="2" name="图片 1" descr="小学logo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38200" y="379730"/>
            <a:ext cx="1259840" cy="567055"/>
          </a:xfrm>
          <a:prstGeom prst="rect">
            <a:avLst/>
          </a:prstGeom>
        </p:spPr>
      </p:pic>
      <p:pic>
        <p:nvPicPr>
          <p:cNvPr id="3" name="图片 2" descr="30+年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193530" y="476250"/>
            <a:ext cx="2160270" cy="37401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tags" Target="../tags/tag7.xml"/><Relationship Id="rId1" Type="http://schemas.openxmlformats.org/officeDocument/2006/relationships/tags" Target="../tags/tag6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.xml"/><Relationship Id="rId7" Type="http://schemas.openxmlformats.org/officeDocument/2006/relationships/slideLayout" Target="../slideLayouts/slideLayout2.xml"/><Relationship Id="rId6" Type="http://schemas.openxmlformats.org/officeDocument/2006/relationships/tags" Target="../tags/tag11.xml"/><Relationship Id="rId5" Type="http://schemas.openxmlformats.org/officeDocument/2006/relationships/image" Target="../media/image8.png"/><Relationship Id="rId4" Type="http://schemas.openxmlformats.org/officeDocument/2006/relationships/tags" Target="../tags/tag10.xml"/><Relationship Id="rId3" Type="http://schemas.openxmlformats.org/officeDocument/2006/relationships/image" Target="../media/image6.png"/><Relationship Id="rId2" Type="http://schemas.openxmlformats.org/officeDocument/2006/relationships/tags" Target="../tags/tag9.xml"/><Relationship Id="rId1" Type="http://schemas.openxmlformats.org/officeDocument/2006/relationships/tags" Target="../tags/tag8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4.xml"/><Relationship Id="rId7" Type="http://schemas.openxmlformats.org/officeDocument/2006/relationships/slideLayout" Target="../slideLayouts/slideLayout2.xml"/><Relationship Id="rId6" Type="http://schemas.openxmlformats.org/officeDocument/2006/relationships/tags" Target="../tags/tag13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6.png"/><Relationship Id="rId1" Type="http://schemas.openxmlformats.org/officeDocument/2006/relationships/tags" Target="../tags/tag12.xml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tags" Target="../tags/tag15.xml"/><Relationship Id="rId1" Type="http://schemas.openxmlformats.org/officeDocument/2006/relationships/tags" Target="../tags/tag14.xml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4.png"/><Relationship Id="rId3" Type="http://schemas.openxmlformats.org/officeDocument/2006/relationships/image" Target="../media/image12.png"/><Relationship Id="rId2" Type="http://schemas.openxmlformats.org/officeDocument/2006/relationships/tags" Target="../tags/tag17.xml"/><Relationship Id="rId1" Type="http://schemas.openxmlformats.org/officeDocument/2006/relationships/tags" Target="../tags/tag1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7826049"/>
          </p:nvPr>
        </p:nvSpPr>
        <p:spPr/>
        <p:txBody>
          <a:bodyPr>
            <a:normAutofit/>
          </a:bodyPr>
          <a:p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sym typeface="+mn-ea"/>
              </a:rPr>
              <a:t>全品学练考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7826817"/>
          </p:nvPr>
        </p:nvSpPr>
        <p:spPr/>
        <p:txBody>
          <a:bodyPr/>
          <a:p>
            <a:r>
              <a:rPr lang="zh-CN" altLang="en-US" b="1">
                <a:ea typeface="微软雅黑" panose="020B0503020204020204" pitchFamily="34" charset="-122"/>
              </a:rPr>
              <a:t>数学</a:t>
            </a:r>
            <a:r>
              <a:rPr lang="en-US" altLang="zh-CN" b="1">
                <a:ea typeface="微软雅黑" panose="020B0503020204020204" pitchFamily="34" charset="-122"/>
              </a:rPr>
              <a:t>  </a:t>
            </a:r>
            <a:r>
              <a:rPr lang="zh-CN" altLang="en-US" b="1">
                <a:ea typeface="微软雅黑" panose="020B0503020204020204" pitchFamily="34" charset="-122"/>
              </a:rPr>
              <a:t>五</a:t>
            </a:r>
            <a:r>
              <a:rPr lang="zh-CN" altLang="en-US" b="1">
                <a:ea typeface="微软雅黑" panose="020B0503020204020204" pitchFamily="34" charset="-122"/>
              </a:rPr>
              <a:t>年级上册</a:t>
            </a:r>
            <a:r>
              <a:rPr lang="en-US" altLang="zh-CN" b="1">
                <a:ea typeface="微软雅黑" panose="020B0503020204020204" pitchFamily="34" charset="-122"/>
              </a:rPr>
              <a:t>   </a:t>
            </a:r>
            <a:r>
              <a:rPr lang="zh-CN" altLang="en-US" b="1">
                <a:ea typeface="微软雅黑" panose="020B0503020204020204" pitchFamily="34" charset="-122"/>
              </a:rPr>
              <a:t>人教</a:t>
            </a:r>
            <a:r>
              <a:rPr lang="en-US" altLang="zh-CN" b="1">
                <a:ea typeface="微软雅黑" panose="020B0503020204020204" pitchFamily="34" charset="-122"/>
              </a:rPr>
              <a:t>RJ</a:t>
            </a:r>
            <a:endParaRPr lang="en-US" altLang="zh-CN" b="1">
              <a:ea typeface="微软雅黑" panose="020B0503020204020204" pitchFamily="34" charset="-122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idx="17826050"/>
          </p:nvPr>
        </p:nvSpPr>
        <p:spPr/>
        <p:txBody>
          <a:bodyPr/>
          <a:p>
            <a:endParaRPr lang="zh-CN" altLang="en-US" b="1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9" name="文本占位符 9"/>
          <p:cNvSpPr txBox="1"/>
          <p:nvPr>
            <p:custDataLst>
              <p:tags r:id="rId1"/>
            </p:custDataLst>
          </p:nvPr>
        </p:nvSpPr>
        <p:spPr>
          <a:xfrm>
            <a:off x="6883400" y="3524250"/>
            <a:ext cx="1610995" cy="311150"/>
          </a:xfrm>
          <a:prstGeom prst="rect">
            <a:avLst/>
          </a:prstGeom>
          <a:solidFill>
            <a:srgbClr val="C00000"/>
          </a:solidFill>
        </p:spPr>
        <p:txBody>
          <a:bodyPr lIns="0" tIns="0" rIns="0" bIns="0" anchor="t">
            <a:normAutofit/>
          </a:bodyPr>
          <a:lstStyle>
            <a:lvl1pPr marL="0" indent="0" algn="ctr" defTabSz="914400" rtl="0" eaLnBrk="1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b="1">
                <a:solidFill>
                  <a:schemeClr val="bg1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作业课件</a:t>
            </a:r>
            <a:endParaRPr lang="zh-CN" alt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7826049"/>
          </p:nvPr>
        </p:nvSpPr>
        <p:spPr/>
        <p:txBody>
          <a:bodyPr>
            <a:normAutofit/>
          </a:bodyPr>
          <a:p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4</a:t>
            </a:r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     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可</a:t>
            </a:r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   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能</a:t>
            </a:r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   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性</a:t>
            </a:r>
            <a:endParaRPr lang="zh-CN" altLang="en-US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60000"/>
                  <a:lumOff val="40000"/>
                </a:schemeClr>
              </a:solidFill>
              <a:effectLst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7826817"/>
          </p:nvPr>
        </p:nvSpPr>
        <p:spPr>
          <a:xfrm>
            <a:off x="3691255" y="3524250"/>
            <a:ext cx="3946525" cy="311150"/>
          </a:xfrm>
        </p:spPr>
        <p:txBody>
          <a:bodyPr>
            <a:noAutofit/>
          </a:bodyPr>
          <a:p>
            <a:pPr algn="ctr"/>
            <a:r>
              <a:rPr lang="zh-CN" altLang="en-US" b="1">
                <a:ea typeface="微软雅黑" panose="020B0503020204020204" pitchFamily="34" charset="-122"/>
              </a:rPr>
              <a:t>第</a:t>
            </a:r>
            <a:r>
              <a:rPr lang="en-US" altLang="zh-CN" b="1">
                <a:ea typeface="微软雅黑" panose="020B0503020204020204" pitchFamily="34" charset="-122"/>
              </a:rPr>
              <a:t>2</a:t>
            </a:r>
            <a:r>
              <a:rPr lang="zh-CN" altLang="en-US" b="1">
                <a:ea typeface="微软雅黑" panose="020B0503020204020204" pitchFamily="34" charset="-122"/>
              </a:rPr>
              <a:t>课时</a:t>
            </a:r>
            <a:r>
              <a:rPr lang="en-US" altLang="zh-CN" b="1">
                <a:ea typeface="微软雅黑" panose="020B0503020204020204" pitchFamily="34" charset="-122"/>
              </a:rPr>
              <a:t>   </a:t>
            </a:r>
            <a:r>
              <a:rPr lang="zh-CN" altLang="en-US" b="1">
                <a:ea typeface="微软雅黑" panose="020B0503020204020204" pitchFamily="34" charset="-122"/>
              </a:rPr>
              <a:t>可能性（</a:t>
            </a:r>
            <a:r>
              <a:rPr lang="en-US" altLang="zh-CN" b="1">
                <a:ea typeface="微软雅黑" panose="020B0503020204020204" pitchFamily="34" charset="-122"/>
              </a:rPr>
              <a:t>2</a:t>
            </a:r>
            <a:r>
              <a:rPr lang="zh-CN" altLang="en-US" b="1">
                <a:ea typeface="微软雅黑" panose="020B0503020204020204" pitchFamily="34" charset="-122"/>
              </a:rPr>
              <a:t>）</a:t>
            </a:r>
            <a:endParaRPr lang="zh-CN" altLang="en-US" b="1">
              <a:ea typeface="微软雅黑" panose="020B0503020204020204" pitchFamily="34" charset="-122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idx="17826050"/>
          </p:nvPr>
        </p:nvSpPr>
        <p:spPr>
          <a:xfrm>
            <a:off x="7637780" y="3524250"/>
            <a:ext cx="1610995" cy="311150"/>
          </a:xfrm>
        </p:spPr>
        <p:txBody>
          <a:bodyPr/>
          <a:p>
            <a:endParaRPr lang="zh-CN" altLang="en-US" b="1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9" name="文本占位符 9"/>
          <p:cNvSpPr txBox="1"/>
          <p:nvPr>
            <p:custDataLst>
              <p:tags r:id="rId1"/>
            </p:custDataLst>
          </p:nvPr>
        </p:nvSpPr>
        <p:spPr>
          <a:xfrm>
            <a:off x="7637780" y="3524250"/>
            <a:ext cx="1610995" cy="311150"/>
          </a:xfrm>
          <a:prstGeom prst="rect">
            <a:avLst/>
          </a:prstGeom>
          <a:solidFill>
            <a:srgbClr val="C00000"/>
          </a:solidFill>
        </p:spPr>
        <p:txBody>
          <a:bodyPr lIns="0" tIns="0" rIns="0" bIns="0" anchor="t">
            <a:normAutofit/>
          </a:bodyPr>
          <a:lstStyle>
            <a:lvl1pPr marL="0" indent="0" algn="ctr" defTabSz="914400" rtl="0" eaLnBrk="1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b="1">
                <a:solidFill>
                  <a:schemeClr val="bg1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作业课件</a:t>
            </a:r>
            <a:endParaRPr lang="zh-CN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QO_3#1c39e6aa0?vbaanalysisanswer=1&amp;vbadefaultcenterpage=1&amp;parentnodeid=311880475"/>
          <p:cNvSpPr/>
          <p:nvPr>
            <p:custDataLst>
              <p:tags r:id="rId1"/>
            </p:custDataLst>
          </p:nvPr>
        </p:nvSpPr>
        <p:spPr>
          <a:xfrm>
            <a:off x="552196" y="833501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1.     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如图所示的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个碗里，只有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个碗下面有糖，你知道糖在哪个碗下面吗？说说猜对的可能性大还是猜错的可能性大。</a:t>
            </a: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0" name="QB_4_AN.1_1#b69ca93eb.bracket?vbaanalysisanswer=1&amp;vbadefaultcenterpage=1&amp;parentnodeid=1c39e6aa0&amp;hasmatchpositionanswer=1"/>
          <p:cNvSpPr/>
          <p:nvPr>
            <p:custDataLst>
              <p:tags r:id="rId2"/>
            </p:custDataLst>
          </p:nvPr>
        </p:nvSpPr>
        <p:spPr>
          <a:xfrm>
            <a:off x="552450" y="3535680"/>
            <a:ext cx="10375900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l" latinLnBrk="1"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不知道糖在哪个碗下面，猜错的可能性大。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  <a:sym typeface="+mn-ea"/>
            </a:endParaRPr>
          </a:p>
          <a:p>
            <a:pPr marL="0" algn="l" latinLnBrk="1"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理由：因为只有一个碗下面有糖，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3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个碗下面没有，猜对的可能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  <a:sym typeface="+mn-ea"/>
            </a:endParaRPr>
          </a:p>
          <a:p>
            <a:pPr marL="0" algn="l" latinLnBrk="1"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性有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1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种，猜错的可能性有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3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种，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3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＞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1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，所以猜错的可能性大。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5980" y="928370"/>
            <a:ext cx="981075" cy="600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92655" y="2380615"/>
            <a:ext cx="7496175" cy="895350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utoUpdateAnimBg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QO_3#1c39e6aa0?vbaanalysisanswer=1&amp;vbadefaultcenterpage=1&amp;parentnodeid=311880475"/>
          <p:cNvSpPr/>
          <p:nvPr>
            <p:custDataLst>
              <p:tags r:id="rId1"/>
            </p:custDataLst>
          </p:nvPr>
        </p:nvSpPr>
        <p:spPr>
          <a:xfrm>
            <a:off x="552196" y="833501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2.     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下表是同学们做摸球游戏的记录。</a:t>
            </a:r>
            <a:r>
              <a:rPr lang="zh-CN" altLang="en-US" sz="3200" b="1">
                <a:solidFill>
                  <a:srgbClr val="00B0F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（共摸</a:t>
            </a:r>
            <a:r>
              <a:rPr lang="en-US" altLang="zh-CN" sz="3200" b="1">
                <a:solidFill>
                  <a:srgbClr val="00B0F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20</a:t>
            </a:r>
            <a:r>
              <a:rPr lang="zh-CN" altLang="en-US" sz="3200" b="1">
                <a:solidFill>
                  <a:srgbClr val="00B0F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次，每次摸出一个球，记录后再放回盒子里，摇匀再摸）</a:t>
            </a:r>
            <a:endParaRPr lang="zh-CN" altLang="en-US" sz="3200" b="1">
              <a:solidFill>
                <a:srgbClr val="00B0F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）盒子里可能（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）球多，（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）球少。</a:t>
            </a: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）如果再摸一次，摸到（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）球的可能性大。</a:t>
            </a: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0" name="QB_4_AN.1_1#b69ca93eb.bracket?vbaanalysisanswer=1&amp;vbadefaultcenterpage=1&amp;parentnodeid=1c39e6aa0&amp;hasmatchpositionanswer=1"/>
          <p:cNvSpPr/>
          <p:nvPr>
            <p:custDataLst>
              <p:tags r:id="rId2"/>
            </p:custDataLst>
          </p:nvPr>
        </p:nvSpPr>
        <p:spPr>
          <a:xfrm>
            <a:off x="4082415" y="4463415"/>
            <a:ext cx="45148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黑</a:t>
            </a:r>
            <a:endParaRPr 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5505" y="927735"/>
            <a:ext cx="981075" cy="600075"/>
          </a:xfrm>
          <a:prstGeom prst="rect">
            <a:avLst/>
          </a:prstGeom>
        </p:spPr>
      </p:pic>
      <p:sp>
        <p:nvSpPr>
          <p:cNvPr id="2" name="QB_4_AN.1_1#b69ca93eb.bracket?vbaanalysisanswer=1&amp;vbadefaultcenterpage=1&amp;parentnodeid=1c39e6aa0&amp;hasmatchpositionanswer=1"/>
          <p:cNvSpPr/>
          <p:nvPr>
            <p:custDataLst>
              <p:tags r:id="rId4"/>
            </p:custDataLst>
          </p:nvPr>
        </p:nvSpPr>
        <p:spPr>
          <a:xfrm>
            <a:off x="6787515" y="4463415"/>
            <a:ext cx="45148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白</a:t>
            </a:r>
            <a:endParaRPr 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57425" y="2295525"/>
            <a:ext cx="5302885" cy="2266950"/>
          </a:xfrm>
          <a:prstGeom prst="rect">
            <a:avLst/>
          </a:prstGeom>
        </p:spPr>
      </p:pic>
      <p:sp>
        <p:nvSpPr>
          <p:cNvPr id="5" name="QB_4_AN.1_1#b69ca93eb.bracket?vbaanalysisanswer=1&amp;vbadefaultcenterpage=1&amp;parentnodeid=1c39e6aa0&amp;hasmatchpositionanswer=1"/>
          <p:cNvSpPr/>
          <p:nvPr>
            <p:custDataLst>
              <p:tags r:id="rId6"/>
            </p:custDataLst>
          </p:nvPr>
        </p:nvSpPr>
        <p:spPr>
          <a:xfrm>
            <a:off x="5741035" y="5226050"/>
            <a:ext cx="45148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黑</a:t>
            </a:r>
            <a:endParaRPr 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  <a:sym typeface="+mn-ea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utoUpdateAnimBg="0" build="p"/>
      <p:bldP spid="2" grpId="0" autoUpdateAnimBg="0" build="p"/>
      <p:bldP spid="5" grpId="0" autoUpdateAnimBg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QO_3#1c39e6aa0?vbaanalysisanswer=1&amp;vbadefaultcenterpage=1&amp;parentnodeid=311880475"/>
          <p:cNvSpPr/>
          <p:nvPr/>
        </p:nvSpPr>
        <p:spPr>
          <a:xfrm>
            <a:off x="552196" y="833501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2.     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下表是同学们做摸球游戏的记录。</a:t>
            </a:r>
            <a:r>
              <a:rPr lang="zh-CN" altLang="en-US" sz="3200" b="1">
                <a:solidFill>
                  <a:srgbClr val="00B0F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（共摸</a:t>
            </a:r>
            <a:r>
              <a:rPr lang="en-US" altLang="zh-CN" sz="3200" b="1">
                <a:solidFill>
                  <a:srgbClr val="00B0F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20</a:t>
            </a:r>
            <a:r>
              <a:rPr lang="zh-CN" altLang="en-US" sz="3200" b="1">
                <a:solidFill>
                  <a:srgbClr val="00B0F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次，每次摸出一个球，记录后再放回盒子里，摇匀再摸）</a:t>
            </a:r>
            <a:endParaRPr lang="zh-CN" altLang="en-US" sz="3200" b="1">
              <a:solidFill>
                <a:srgbClr val="00B0F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）怎样改变游戏，可以使摸到两种颜色球的可能性相等？</a:t>
            </a: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提示：使盒子里黑球和白球的数量相同即可。</a:t>
            </a:r>
            <a:endParaRPr lang="zh-CN" altLang="en-US" sz="32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5505" y="927735"/>
            <a:ext cx="981075" cy="6000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7425" y="2295525"/>
            <a:ext cx="5302885" cy="2266950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QO_3#1c39e6aa0?vbaanalysisanswer=1&amp;vbadefaultcenterpage=1&amp;parentnodeid=311880475"/>
          <p:cNvSpPr/>
          <p:nvPr>
            <p:custDataLst>
              <p:tags r:id="rId1"/>
            </p:custDataLst>
          </p:nvPr>
        </p:nvSpPr>
        <p:spPr>
          <a:xfrm>
            <a:off x="552196" y="833501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3.</a:t>
            </a:r>
            <a:r>
              <a:rPr lang="en-US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</a:t>
            </a:r>
            <a:r>
              <a:rPr lang="zh-CN" altLang="en-US" sz="28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明峰设计了一个数字转盘，并连续转了</a:t>
            </a:r>
            <a:r>
              <a:rPr lang="en-US" altLang="zh-CN" sz="28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40</a:t>
            </a:r>
            <a:r>
              <a:rPr lang="zh-CN" altLang="en-US" sz="28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次，指针停留的结果如下表。</a:t>
            </a:r>
            <a:endParaRPr lang="zh-CN" altLang="en-US" sz="28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endParaRPr lang="zh-CN" altLang="en-US" sz="28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endParaRPr lang="zh-CN" altLang="en-US" sz="28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28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明峰设计的转盘最有可能是下面的哪一个？画</a:t>
            </a:r>
            <a:r>
              <a:rPr lang="en-US" altLang="zh-CN" sz="28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“√”</a:t>
            </a:r>
            <a:r>
              <a:rPr lang="zh-CN" altLang="en-US" sz="28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8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5505" y="927735"/>
            <a:ext cx="981075" cy="6000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41395" y="1686560"/>
            <a:ext cx="4371975" cy="18954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45870" y="4312285"/>
            <a:ext cx="3912870" cy="193929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97600" y="4244340"/>
            <a:ext cx="4119880" cy="1941195"/>
          </a:xfrm>
          <a:prstGeom prst="rect">
            <a:avLst/>
          </a:prstGeom>
        </p:spPr>
      </p:pic>
      <p:sp>
        <p:nvSpPr>
          <p:cNvPr id="8" name="QB_4_AN.1_1#b69ca93eb.bracket?vbaanalysisanswer=1&amp;vbadefaultcenterpage=1&amp;parentnodeid=1c39e6aa0&amp;hasmatchpositionanswer=1"/>
          <p:cNvSpPr/>
          <p:nvPr>
            <p:custDataLst>
              <p:tags r:id="rId6"/>
            </p:custDataLst>
          </p:nvPr>
        </p:nvSpPr>
        <p:spPr>
          <a:xfrm>
            <a:off x="9276080" y="5539105"/>
            <a:ext cx="45148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zh-CN" sz="320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  <a:sym typeface="+mn-ea"/>
              </a:rPr>
              <a:t>√</a:t>
            </a:r>
            <a:endParaRPr lang="zh-CN" sz="3200" dirty="0">
              <a:solidFill>
                <a:srgbClr val="FF0000"/>
              </a:solidFill>
              <a:latin typeface="Arial" panose="020B0604020202020204" pitchFamily="34" charset="0"/>
              <a:ea typeface="楷体" panose="02010609060101010101" charset="-122"/>
              <a:cs typeface="Arial" panose="020B0604020202020204" pitchFamily="34" charset="0"/>
              <a:sym typeface="+mn-ea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utoUpdateAnimBg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QO_3#1c39e6aa0?vbaanalysisanswer=1&amp;vbadefaultcenterpage=1&amp;parentnodeid=311880475"/>
          <p:cNvSpPr/>
          <p:nvPr>
            <p:custDataLst>
              <p:tags r:id="rId1"/>
            </p:custDataLst>
          </p:nvPr>
        </p:nvSpPr>
        <p:spPr>
          <a:xfrm>
            <a:off x="552196" y="833501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4. </a:t>
            </a:r>
            <a:r>
              <a:rPr 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v  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把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10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个跳棋放在盒子里，任意摸出一个后放回，摇匀</a:t>
            </a: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再摸，一共摸了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20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次。</a:t>
            </a: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）下表是摸的结果统计情况，盒子里可能（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）色的</a:t>
            </a: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跳棋多。</a:t>
            </a: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0" name="QB_4_AN.1_1#b69ca93eb.bracket?vbaanalysisanswer=1&amp;vbadefaultcenterpage=1&amp;parentnodeid=1c39e6aa0&amp;hasmatchpositionanswer=1"/>
          <p:cNvSpPr/>
          <p:nvPr>
            <p:custDataLst>
              <p:tags r:id="rId2"/>
            </p:custDataLst>
          </p:nvPr>
        </p:nvSpPr>
        <p:spPr>
          <a:xfrm>
            <a:off x="9024620" y="2295525"/>
            <a:ext cx="45148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绿</a:t>
            </a:r>
            <a:endParaRPr 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2010" y="995680"/>
            <a:ext cx="952500" cy="542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23260" y="3307715"/>
            <a:ext cx="4581525" cy="2743200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utoUpdateAnimBg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QO_3#1c39e6aa0?vbaanalysisanswer=1&amp;vbadefaultcenterpage=1&amp;parentnodeid=311880475"/>
          <p:cNvSpPr/>
          <p:nvPr>
            <p:custDataLst>
              <p:tags r:id="rId1"/>
            </p:custDataLst>
          </p:nvPr>
        </p:nvSpPr>
        <p:spPr>
          <a:xfrm>
            <a:off x="552196" y="833501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4. </a:t>
            </a:r>
            <a:r>
              <a:rPr 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v  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把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10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个跳棋放在盒子里，任意摸出一个后放回，摇匀</a:t>
            </a: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再摸，一共摸了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20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次。</a:t>
            </a: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）请你根据表中的数据给盒子里的跳棋涂上颜色。</a:t>
            </a: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0" name="QB_4_AN.1_1#b69ca93eb.bracket?vbaanalysisanswer=1&amp;vbadefaultcenterpage=1&amp;parentnodeid=1c39e6aa0&amp;hasmatchpositionanswer=1"/>
          <p:cNvSpPr/>
          <p:nvPr>
            <p:custDataLst>
              <p:tags r:id="rId2"/>
            </p:custDataLst>
          </p:nvPr>
        </p:nvSpPr>
        <p:spPr>
          <a:xfrm>
            <a:off x="10352405" y="2266315"/>
            <a:ext cx="45148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略</a:t>
            </a:r>
            <a:endParaRPr 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2010" y="995680"/>
            <a:ext cx="952500" cy="542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24225" y="3429000"/>
            <a:ext cx="3952875" cy="2333625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utoUpdateAnimBg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QO_3#1c39e6aa0?vbaanalysisanswer=1&amp;vbadefaultcenterpage=1&amp;parentnodeid=311880475"/>
          <p:cNvSpPr/>
          <p:nvPr/>
        </p:nvSpPr>
        <p:spPr>
          <a:xfrm>
            <a:off x="258191" y="833501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5.    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一个盒子里放着一副红色的手套和一副黑色的手套（两副手套除颜色外其他都一样），从中任意摸出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只，摸出一副手套（左、右手是同色）的可能性大，还是不能摸出一副的可能性大？</a:t>
            </a: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 fontAlgn="auto">
              <a:lnSpc>
                <a:spcPct val="140000"/>
              </a:lnSpc>
              <a:buClrTx/>
              <a:buSzTx/>
              <a:buFontTx/>
            </a:pP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分别给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只手套编号，红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、红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、黑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、黑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，从中任意摸出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只，可能出现的情况有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6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种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: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红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红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、红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黑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、红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黑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、红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黑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、红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黑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、黑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黑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，其中能摸出一副手套（左、右手是同色）的可能性有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种，不能摸出一副手套的可能性有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种，所以不能摸出一副的可能性大。（合理即可）</a:t>
            </a:r>
            <a:endParaRPr lang="zh-CN" altLang="en-US" sz="32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6910" y="963930"/>
            <a:ext cx="952500" cy="571500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BEAUTIFY_FLAG" val="#fgm#"/>
  <p:tag name="KSO_WM_UNIT_INDEX" val="1"/>
  <p:tag name="KSO_WM_UNIT_TYPE" val="a"/>
  <p:tag name="KSO_WM_LAYOUT_CHECK_HASH" val="58204ba703b6277a2c8fdc498bbec4aa722b2661"/>
  <p:tag name="KSO_WM_NEWLAYOUT_ID" val="10"/>
</p:tagLst>
</file>

<file path=ppt/tags/tag10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11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18.xml><?xml version="1.0" encoding="utf-8"?>
<p:tagLst xmlns:p="http://schemas.openxmlformats.org/presentationml/2006/main">
  <p:tag name="commondata" val="eyJoZGlkIjoiMTMzY2FmZTZlYWZhMDEyNmJlMTZiZTdjNzdlNGE5MjgifQ=="/>
</p:tagLst>
</file>

<file path=ppt/tags/tag2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3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4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5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818</Words>
  <Application>WPS 演示</Application>
  <PresentationFormat>宽屏</PresentationFormat>
  <Paragraphs>63</Paragraphs>
  <Slides>10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1" baseType="lpstr">
      <vt:lpstr>Arial</vt:lpstr>
      <vt:lpstr>宋体</vt:lpstr>
      <vt:lpstr>Wingdings</vt:lpstr>
      <vt:lpstr>微软雅黑</vt:lpstr>
      <vt:lpstr>方正兰亭黑_GBK</vt:lpstr>
      <vt:lpstr>黑体</vt:lpstr>
      <vt:lpstr>楷体</vt:lpstr>
      <vt:lpstr>Arial Unicode MS</vt:lpstr>
      <vt:lpstr>Calibri</vt:lpstr>
      <vt:lpstr>等线</vt:lpstr>
      <vt:lpstr/>
      <vt:lpstr>全品学练考</vt:lpstr>
      <vt:lpstr>4     可   能   性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芗筱</cp:lastModifiedBy>
  <cp:revision>41</cp:revision>
  <dcterms:created xsi:type="dcterms:W3CDTF">2024-12-09T09:33:00Z</dcterms:created>
  <dcterms:modified xsi:type="dcterms:W3CDTF">2025-07-18T03:09:28Z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D56094592DA949379B1AC3C6CC0C316C_13</vt:lpwstr>
  </property>
  <property fmtid="{D5CDD505-2E9C-101B-9397-08002B2CF9AE}" pid="3" name="KSOProductBuildVer">
    <vt:lpwstr>2052-12.1.0.21915</vt:lpwstr>
  </property>
</Properties>
</file>