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65" r:id="rId3"/>
    <p:sldId id="268" r:id="rId4"/>
    <p:sldId id="257" r:id="rId5"/>
    <p:sldId id="269" r:id="rId7"/>
    <p:sldId id="270" r:id="rId8"/>
    <p:sldId id="271" r:id="rId9"/>
    <p:sldId id="272" r:id="rId10"/>
    <p:sldId id="267" r:id="rId11"/>
    <p:sldId id="263" r:id="rId12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00"/>
    <a:srgbClr val="DC4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-1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3"/>
            </p:custDataLst>
          </p:nvPr>
        </p:nvSpPr>
        <p:spPr>
          <a:xfrm>
            <a:off x="1219200" y="2590800"/>
            <a:ext cx="9753600" cy="7620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4400" b="1" spc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7826817" hasCustomPrompt="1"/>
            <p:custDataLst>
              <p:tags r:id="rId4"/>
            </p:custDataLst>
          </p:nvPr>
        </p:nvSpPr>
        <p:spPr>
          <a:xfrm>
            <a:off x="3752850" y="3524250"/>
            <a:ext cx="3130550" cy="311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三年级上册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RJ·PEP</a:t>
            </a:r>
            <a:endParaRPr lang="en-US" altLang="zh-CN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7826050" hasCustomPrompt="1"/>
            <p:custDataLst>
              <p:tags r:id="rId5"/>
            </p:custDataLst>
          </p:nvPr>
        </p:nvSpPr>
        <p:spPr>
          <a:xfrm>
            <a:off x="687451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smtClean="0"/>
          </a:p>
        </p:txBody>
      </p:sp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945" y="419735"/>
            <a:ext cx="720000" cy="324073"/>
          </a:xfrm>
          <a:prstGeom prst="rect">
            <a:avLst/>
          </a:prstGeom>
        </p:spPr>
      </p:pic>
      <p:pic>
        <p:nvPicPr>
          <p:cNvPr id="11" name="图片 10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4945" y="6236970"/>
            <a:ext cx="1440000" cy="249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1962150" y="2607945"/>
            <a:ext cx="8929370" cy="1571625"/>
            <a:chOff x="3090" y="4107"/>
            <a:chExt cx="14062" cy="2475"/>
          </a:xfrm>
        </p:grpSpPr>
        <p:sp>
          <p:nvSpPr>
            <p:cNvPr id="9" name="文本框 8"/>
            <p:cNvSpPr txBox="1"/>
            <p:nvPr userDrawn="1"/>
          </p:nvSpPr>
          <p:spPr>
            <a:xfrm>
              <a:off x="3090" y="4197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小学官网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 userDrawn="1"/>
          </p:nvSpPr>
          <p:spPr>
            <a:xfrm>
              <a:off x="5851" y="4107"/>
              <a:ext cx="11301" cy="15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听力音频、课时课件等资源</a:t>
              </a: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还可登录：</a:t>
              </a:r>
              <a:r>
                <a:rPr lang="en-US" altLang="zh-CN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xx.canpoint.cn</a:t>
              </a:r>
              <a:endPara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3090" y="5760"/>
              <a:ext cx="26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851" y="5760"/>
              <a:ext cx="11301" cy="7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>
                <a:lnSpc>
                  <a:spcPct val="130000"/>
                </a:lnSpc>
              </a:pPr>
              <a:r>
                <a:rPr lang="en-US" sz="2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黑_GBK" panose="02000000000000000000" charset="-122"/>
                </a:rPr>
                <a:t>400-0555-100</a:t>
              </a:r>
              <a:endParaRPr 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2" name="图片 1" descr="小学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79730"/>
            <a:ext cx="1259840" cy="567055"/>
          </a:xfrm>
          <a:prstGeom prst="rect">
            <a:avLst/>
          </a:prstGeom>
        </p:spPr>
      </p:pic>
      <p:pic>
        <p:nvPicPr>
          <p:cNvPr id="3" name="图片 2" descr="30+年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3530" y="476250"/>
            <a:ext cx="2160270" cy="374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全品学练考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/>
        <p:txBody>
          <a:bodyPr/>
          <a:p>
            <a:r>
              <a:rPr lang="zh-CN" altLang="en-US" b="1">
                <a:ea typeface="微软雅黑" panose="020B0503020204020204" pitchFamily="34" charset="-122"/>
              </a:rPr>
              <a:t>数学</a:t>
            </a:r>
            <a:r>
              <a:rPr lang="en-US" altLang="zh-CN" b="1">
                <a:ea typeface="微软雅黑" panose="020B0503020204020204" pitchFamily="34" charset="-122"/>
              </a:rPr>
              <a:t>  </a:t>
            </a:r>
            <a:r>
              <a:rPr lang="zh-CN" altLang="en-US" b="1">
                <a:ea typeface="微软雅黑" panose="020B0503020204020204" pitchFamily="34" charset="-122"/>
              </a:rPr>
              <a:t>五</a:t>
            </a:r>
            <a:r>
              <a:rPr lang="zh-CN" altLang="en-US" b="1">
                <a:ea typeface="微软雅黑" panose="020B0503020204020204" pitchFamily="34" charset="-122"/>
              </a:rPr>
              <a:t>年级上册</a:t>
            </a:r>
            <a:r>
              <a:rPr lang="en-US" altLang="zh-CN" b="1">
                <a:ea typeface="微软雅黑" panose="020B0503020204020204" pitchFamily="34" charset="-122"/>
              </a:rPr>
              <a:t>   </a:t>
            </a:r>
            <a:r>
              <a:rPr lang="zh-CN" altLang="en-US" b="1">
                <a:ea typeface="微软雅黑" panose="020B0503020204020204" pitchFamily="34" charset="-122"/>
              </a:rPr>
              <a:t>人教</a:t>
            </a:r>
            <a:r>
              <a:rPr lang="en-US" altLang="zh-CN" b="1">
                <a:ea typeface="微软雅黑" panose="020B0503020204020204" pitchFamily="34" charset="-122"/>
              </a:rPr>
              <a:t>RJ</a:t>
            </a: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/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688340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7826049"/>
          </p:nvPr>
        </p:nvSpPr>
        <p:spPr/>
        <p:txBody>
          <a:bodyPr>
            <a:normAutofit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sym typeface="+mn-ea"/>
              </a:rPr>
              <a:t>2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位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   </a:t>
            </a:r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置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7826817"/>
          </p:nvPr>
        </p:nvSpPr>
        <p:spPr>
          <a:xfrm>
            <a:off x="3691255" y="3524250"/>
            <a:ext cx="3946525" cy="311150"/>
          </a:xfrm>
        </p:spPr>
        <p:txBody>
          <a:bodyPr>
            <a:noAutofit/>
          </a:bodyPr>
          <a:p>
            <a:pPr algn="ctr"/>
            <a:r>
              <a:rPr lang="zh-CN" altLang="en-US" b="1">
                <a:ea typeface="微软雅黑" panose="020B0503020204020204" pitchFamily="34" charset="-122"/>
              </a:rPr>
              <a:t>第</a:t>
            </a:r>
            <a:r>
              <a:rPr lang="en-US" altLang="zh-CN" b="1">
                <a:ea typeface="微软雅黑" panose="020B0503020204020204" pitchFamily="34" charset="-122"/>
              </a:rPr>
              <a:t>1</a:t>
            </a:r>
            <a:r>
              <a:rPr lang="zh-CN" altLang="en-US" b="1">
                <a:ea typeface="微软雅黑" panose="020B0503020204020204" pitchFamily="34" charset="-122"/>
              </a:rPr>
              <a:t>课时</a:t>
            </a:r>
            <a:r>
              <a:rPr lang="en-US" altLang="zh-CN" b="1">
                <a:ea typeface="微软雅黑" panose="020B0503020204020204" pitchFamily="34" charset="-122"/>
              </a:rPr>
              <a:t>    </a:t>
            </a:r>
            <a:r>
              <a:rPr lang="zh-CN" altLang="en-US" b="1">
                <a:ea typeface="微软雅黑" panose="020B0503020204020204" pitchFamily="34" charset="-122"/>
              </a:rPr>
              <a:t>用数对表示具体情境中物体的位置</a:t>
            </a:r>
            <a:endParaRPr lang="zh-CN" altLang="en-US" b="1">
              <a:ea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7826050"/>
          </p:nvPr>
        </p:nvSpPr>
        <p:spPr>
          <a:xfrm>
            <a:off x="7637780" y="3524250"/>
            <a:ext cx="1610995" cy="311150"/>
          </a:xfrm>
        </p:spPr>
        <p:txBody>
          <a:bodyPr/>
          <a:p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占位符 9"/>
          <p:cNvSpPr txBox="1"/>
          <p:nvPr>
            <p:custDataLst>
              <p:tags r:id="rId1"/>
            </p:custDataLst>
          </p:nvPr>
        </p:nvSpPr>
        <p:spPr>
          <a:xfrm>
            <a:off x="7637780" y="3524250"/>
            <a:ext cx="1610995" cy="311150"/>
          </a:xfrm>
          <a:prstGeom prst="rect">
            <a:avLst/>
          </a:prstGeom>
          <a:solidFill>
            <a:srgbClr val="C00000"/>
          </a:solidFill>
        </p:spPr>
        <p:txBody>
          <a:bodyPr lIns="0" tIns="0" rIns="0" bIns="0" anchor="t">
            <a:normAutofit/>
          </a:bodyPr>
          <a:lstStyle>
            <a:lvl1pPr marL="0" indent="0" algn="ctr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b="0" u="none" strike="noStrike" kern="1500" cap="none" spc="0" normalizeH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作业课件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8630" y="4165600"/>
            <a:ext cx="2314575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54693"/>
          <a:stretch>
            <a:fillRect/>
          </a:stretch>
        </p:blipFill>
        <p:spPr>
          <a:xfrm>
            <a:off x="8012430" y="2480310"/>
            <a:ext cx="2390775" cy="1600200"/>
          </a:xfrm>
          <a:prstGeom prst="rect">
            <a:avLst/>
          </a:prstGeom>
        </p:spPr>
      </p:pic>
      <p:sp>
        <p:nvSpPr>
          <p:cNvPr id="18" name="QO_3#1c39e6aa0?vbaanalysisanswer=1&amp;vbadefaultcenterpage=1&amp;parentnodeid=311880475"/>
          <p:cNvSpPr/>
          <p:nvPr>
            <p:custDataLst>
              <p:tags r:id="rId3"/>
            </p:custDataLst>
          </p:nvPr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   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下面是实验小学大型社团活动时各年级各班在操场的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位置图。用数对表示出下面各年级各班的位置。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9471660" y="226060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1 6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980" y="928370"/>
            <a:ext cx="9810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895" y="2480310"/>
            <a:ext cx="6566535" cy="3594735"/>
          </a:xfrm>
          <a:prstGeom prst="rect">
            <a:avLst/>
          </a:prstGeom>
        </p:spPr>
      </p:pic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7"/>
            </p:custDataLst>
          </p:nvPr>
        </p:nvSpPr>
        <p:spPr>
          <a:xfrm>
            <a:off x="9490710" y="282765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3 5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8"/>
            </p:custDataLst>
          </p:nvPr>
        </p:nvSpPr>
        <p:spPr>
          <a:xfrm>
            <a:off x="9490710" y="335343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2 3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QB_4_AN.1_1#b69ca93eb.bracket?vbaanalysisanswer=1&amp;vbadefaultcenterpage=1&amp;parentnodeid=1c39e6aa0&amp;hasmatchpositionanswer=1"/>
          <p:cNvSpPr/>
          <p:nvPr>
            <p:custDataLst>
              <p:tags r:id="rId9"/>
            </p:custDataLst>
          </p:nvPr>
        </p:nvSpPr>
        <p:spPr>
          <a:xfrm>
            <a:off x="9443085" y="3982720"/>
            <a:ext cx="68262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2 1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QB_4_AN.1_1#b69ca93eb.bracket?vbaanalysisanswer=1&amp;vbadefaultcenterpage=1&amp;parentnodeid=1c39e6aa0&amp;hasmatchpositionanswer=1"/>
          <p:cNvSpPr/>
          <p:nvPr>
            <p:custDataLst>
              <p:tags r:id="rId10"/>
            </p:custDataLst>
          </p:nvPr>
        </p:nvSpPr>
        <p:spPr>
          <a:xfrm>
            <a:off x="9443085" y="4541520"/>
            <a:ext cx="68262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4 4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QB_4_AN.1_1#b69ca93eb.bracket?vbaanalysisanswer=1&amp;vbadefaultcenterpage=1&amp;parentnodeid=1c39e6aa0&amp;hasmatchpositionanswer=1"/>
          <p:cNvSpPr/>
          <p:nvPr>
            <p:custDataLst>
              <p:tags r:id="rId11"/>
            </p:custDataLst>
          </p:nvPr>
        </p:nvSpPr>
        <p:spPr>
          <a:xfrm>
            <a:off x="9443085" y="5083810"/>
            <a:ext cx="68262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1 2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8" grpId="0" autoUpdateAnimBg="0" build="p"/>
      <p:bldP spid="9" grpId="0" autoUpdateAnimBg="0" build="p"/>
      <p:bldP spid="10" grpId="0" autoUpdateAnimBg="0" build="p"/>
      <p:bldP spid="11" grpId="0" autoUpdateAnimBg="0" build="p"/>
      <p:bldP spid="12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>
            <p:custDataLst>
              <p:tags r:id="rId1"/>
            </p:custDataLst>
          </p:nvPr>
        </p:nvSpPr>
        <p:spPr>
          <a:xfrm>
            <a:off x="552196" y="7954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如图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是欢欢写的《江畔独步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寻花》。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倚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字的位置用数对表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示是（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5,3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），据此解答下列各题。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）像上面这样说一说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的位置。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1304925" y="3662680"/>
            <a:ext cx="923861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字的位置用数对表示是（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2,3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黄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字的位置用数对表示是（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1,4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字的位置用数对表示是（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7,4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algn="l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无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字的位置用数对表示是（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6,2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5" y="927735"/>
            <a:ext cx="981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8995" y="644525"/>
            <a:ext cx="3685540" cy="25076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70205" y="874395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）数对（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3,3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）和数对（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5,4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）分别表示哪个汉字的位置？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数对（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3,3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）表示的是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懒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的位置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数对（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5,4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）表示的是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的位置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O_3#1c39e6aa0?vbaanalysisanswer=1&amp;vbadefaultcenterpage=1&amp;parentnodeid=311880475"/>
          <p:cNvSpPr/>
          <p:nvPr/>
        </p:nvSpPr>
        <p:spPr>
          <a:xfrm>
            <a:off x="552196" y="833501"/>
            <a:ext cx="11484864" cy="566992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如图如图是某生活区的平面图。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）从平面图上可知，游泳馆的位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置是（西一区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B3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），电影院的位置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是（东二区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A4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）。请你像这样表示出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医院、图书馆、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足球场的位置。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医院（西一区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A5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）图书馆（东一区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B2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足球场（西二区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B2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95680"/>
            <a:ext cx="952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0285" y="1538605"/>
            <a:ext cx="4441190" cy="25888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9530" y="3028315"/>
            <a:ext cx="5476875" cy="3114675"/>
          </a:xfrm>
          <a:prstGeom prst="rect">
            <a:avLst/>
          </a:prstGeom>
        </p:spPr>
      </p:pic>
      <p:sp>
        <p:nvSpPr>
          <p:cNvPr id="20" name="QB_4_AN.1_1#b69ca93eb.bracket?vbaanalysisanswer=1&amp;vbadefaultcenterpage=1&amp;parentnodeid=1c39e6aa0&amp;hasmatchpositionanswer=1"/>
          <p:cNvSpPr/>
          <p:nvPr>
            <p:custDataLst>
              <p:tags r:id="rId2"/>
            </p:custDataLst>
          </p:nvPr>
        </p:nvSpPr>
        <p:spPr>
          <a:xfrm>
            <a:off x="5302885" y="40589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Calibri" panose="020F0502020204030204" charset="0"/>
                <a:ea typeface="楷体" panose="02010609060101010101" charset="-122"/>
                <a:cs typeface="黑体" panose="02010609060101010101" charset="-122"/>
                <a:sym typeface="+mn-ea"/>
              </a:rPr>
              <a:t>①</a:t>
            </a:r>
            <a:endParaRPr lang="zh-CN" sz="3200" b="1" dirty="0">
              <a:solidFill>
                <a:srgbClr val="FF0000"/>
              </a:solidFill>
              <a:latin typeface="Calibri" panose="020F0502020204030204" charset="0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31165" y="519430"/>
            <a:ext cx="1096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）请在图中标出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超市（东二区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行政广场（西一区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阳光小区（东一区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龙福社区（西二区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）的位置。（填序号）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QB_4_AN.1_1#b69ca93eb.bracket?vbaanalysisanswer=1&amp;vbadefaultcenterpage=1&amp;parentnodeid=1c39e6aa0&amp;hasmatchpositionanswer=1"/>
          <p:cNvSpPr/>
          <p:nvPr>
            <p:custDataLst>
              <p:tags r:id="rId4"/>
            </p:custDataLst>
          </p:nvPr>
        </p:nvSpPr>
        <p:spPr>
          <a:xfrm>
            <a:off x="3561080" y="448310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Calibri" panose="020F0502020204030204" charset="0"/>
                <a:ea typeface="楷体" panose="02010609060101010101" charset="-122"/>
                <a:cs typeface="黑体" panose="02010609060101010101" charset="-122"/>
                <a:sym typeface="+mn-ea"/>
              </a:rPr>
              <a:t>②</a:t>
            </a:r>
            <a:endParaRPr lang="zh-CN" sz="3200" b="1" dirty="0">
              <a:solidFill>
                <a:srgbClr val="FF0000"/>
              </a:solidFill>
              <a:latin typeface="Calibri" panose="020F0502020204030204" charset="0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QB_4_AN.1_1#b69ca93eb.bracket?vbaanalysisanswer=1&amp;vbadefaultcenterpage=1&amp;parentnodeid=1c39e6aa0&amp;hasmatchpositionanswer=1"/>
          <p:cNvSpPr/>
          <p:nvPr>
            <p:custDataLst>
              <p:tags r:id="rId5"/>
            </p:custDataLst>
          </p:nvPr>
        </p:nvSpPr>
        <p:spPr>
          <a:xfrm>
            <a:off x="6436360" y="4058920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Calibri" panose="020F0502020204030204" charset="0"/>
                <a:ea typeface="楷体" panose="02010609060101010101" charset="-122"/>
                <a:cs typeface="黑体" panose="02010609060101010101" charset="-122"/>
                <a:sym typeface="+mn-ea"/>
              </a:rPr>
              <a:t>③</a:t>
            </a:r>
            <a:endParaRPr lang="zh-CN" sz="3200" b="1" dirty="0">
              <a:solidFill>
                <a:srgbClr val="FF0000"/>
              </a:solidFill>
              <a:latin typeface="Calibri" panose="020F0502020204030204" charset="0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QB_4_AN.1_1#b69ca93eb.bracket?vbaanalysisanswer=1&amp;vbadefaultcenterpage=1&amp;parentnodeid=1c39e6aa0&amp;hasmatchpositionanswer=1"/>
          <p:cNvSpPr/>
          <p:nvPr>
            <p:custDataLst>
              <p:tags r:id="rId6"/>
            </p:custDataLst>
          </p:nvPr>
        </p:nvSpPr>
        <p:spPr>
          <a:xfrm>
            <a:off x="4131310" y="3625215"/>
            <a:ext cx="451485" cy="82931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Calibri" panose="020F0502020204030204" charset="0"/>
                <a:ea typeface="楷体" panose="02010609060101010101" charset="-122"/>
                <a:cs typeface="黑体" panose="02010609060101010101" charset="-122"/>
                <a:sym typeface="+mn-ea"/>
              </a:rPr>
              <a:t>④</a:t>
            </a:r>
            <a:endParaRPr lang="zh-CN" sz="3200" b="1" dirty="0">
              <a:solidFill>
                <a:srgbClr val="FF0000"/>
              </a:solidFill>
              <a:latin typeface="Calibri" panose="020F0502020204030204" charset="0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build="p"/>
      <p:bldP spid="7" grpId="0" autoUpdateAnimBg="0" build="p"/>
      <p:bldP spid="8" grpId="0" autoUpdateAnimBg="0" build="p"/>
      <p:bldP spid="9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861060"/>
            <a:ext cx="111258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  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为推动学校素质教育的开展，提高学生进行体育锻炼的积极性，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某小学举办了秋季运动会。若干名运动员站成一个长方形队伍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该队伍四个角上运动员的位置用数对表示分别是（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）、（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）。这个队伍一共有多少名运动员？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en-US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（名）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答：这个队伍一共有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名运动员。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9505" y="1064260"/>
            <a:ext cx="952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KSO_WM_BEAUTIFY_FLAG" val="#fgm#"/>
  <p:tag name="KSO_WM_UNIT_INDEX" val="1"/>
  <p:tag name="KSO_WM_UNIT_TYPE" val="a"/>
  <p:tag name="KSO_WM_LAYOUT_CHECK_HASH" val="58204ba703b6277a2c8fdc498bbec4aa722b2661"/>
  <p:tag name="KSO_WM_NEWLAYOUT_ID" val="10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5.xml><?xml version="1.0" encoding="utf-8"?>
<p:tagLst xmlns:p="http://schemas.openxmlformats.org/presentationml/2006/main">
  <p:tag name="KSO_WM_DIAGRAM_VIRTUALLY_FRAME" val="{&quot;height&quot;:360.65,&quot;left&quot;:43.5,&quot;top&quot;:126.1,&quot;width&quot;:880.8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21.xml><?xml version="1.0" encoding="utf-8"?>
<p:tagLst xmlns:p="http://schemas.openxmlformats.org/presentationml/2006/main">
  <p:tag name="commondata" val="eyJoZGlkIjoiMTMzY2FmZTZlYWZhMDEyNmJlMTZiZTdjNzdlNGE5MjgifQ==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UNIT_INDEX" val="1"/>
  <p:tag name="KSO_WM_UNIT_TYPE" val="f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60.65,&quot;left&quot;:43.5,&quot;top&quot;:126.1,&quot;width&quot;:880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686</Words>
  <Application>WPS 演示</Application>
  <PresentationFormat>宽屏</PresentationFormat>
  <Paragraphs>64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方正兰亭黑_GBK</vt:lpstr>
      <vt:lpstr>黑体</vt:lpstr>
      <vt:lpstr>楷体</vt:lpstr>
      <vt:lpstr>Calibri</vt:lpstr>
      <vt:lpstr>Arial Unicode MS</vt:lpstr>
      <vt:lpstr>等线</vt:lpstr>
      <vt:lpstr/>
      <vt:lpstr>全品学练考</vt:lpstr>
      <vt:lpstr>2   位   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芗筱</cp:lastModifiedBy>
  <cp:revision>40</cp:revision>
  <dcterms:created xsi:type="dcterms:W3CDTF">2024-12-09T09:33:00Z</dcterms:created>
  <dcterms:modified xsi:type="dcterms:W3CDTF">2025-07-18T01:48:15Z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D56094592DA949379B1AC3C6CC0C316C_13</vt:lpwstr>
  </property>
  <property fmtid="{D5CDD505-2E9C-101B-9397-08002B2CF9AE}" pid="3" name="KSOProductBuildVer">
    <vt:lpwstr>2052-12.1.0.21915</vt:lpwstr>
  </property>
</Properties>
</file>